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31" r:id="rId5"/>
    <p:sldMasterId id="2147483808" r:id="rId6"/>
    <p:sldMasterId id="2147483823" r:id="rId7"/>
    <p:sldMasterId id="2147483895" r:id="rId8"/>
  </p:sldMasterIdLst>
  <p:notesMasterIdLst>
    <p:notesMasterId r:id="rId164"/>
  </p:notesMasterIdLst>
  <p:handoutMasterIdLst>
    <p:handoutMasterId r:id="rId165"/>
  </p:handoutMasterIdLst>
  <p:sldIdLst>
    <p:sldId id="443" r:id="rId9"/>
    <p:sldId id="2899" r:id="rId10"/>
    <p:sldId id="2900" r:id="rId11"/>
    <p:sldId id="2831" r:id="rId12"/>
    <p:sldId id="2929" r:id="rId13"/>
    <p:sldId id="2835" r:id="rId14"/>
    <p:sldId id="2844" r:id="rId15"/>
    <p:sldId id="2782" r:id="rId16"/>
    <p:sldId id="457" r:id="rId17"/>
    <p:sldId id="2830" r:id="rId18"/>
    <p:sldId id="472" r:id="rId19"/>
    <p:sldId id="2791" r:id="rId20"/>
    <p:sldId id="2813" r:id="rId21"/>
    <p:sldId id="2817" r:id="rId22"/>
    <p:sldId id="2818" r:id="rId23"/>
    <p:sldId id="2826" r:id="rId24"/>
    <p:sldId id="2790" r:id="rId25"/>
    <p:sldId id="2840" r:id="rId26"/>
    <p:sldId id="459" r:id="rId27"/>
    <p:sldId id="2801" r:id="rId28"/>
    <p:sldId id="485" r:id="rId29"/>
    <p:sldId id="2918" r:id="rId30"/>
    <p:sldId id="2833" r:id="rId31"/>
    <p:sldId id="486" r:id="rId32"/>
    <p:sldId id="488" r:id="rId33"/>
    <p:sldId id="491" r:id="rId34"/>
    <p:sldId id="492" r:id="rId35"/>
    <p:sldId id="2919" r:id="rId36"/>
    <p:sldId id="494" r:id="rId37"/>
    <p:sldId id="495" r:id="rId38"/>
    <p:sldId id="496" r:id="rId39"/>
    <p:sldId id="2921" r:id="rId40"/>
    <p:sldId id="2922" r:id="rId41"/>
    <p:sldId id="2923" r:id="rId42"/>
    <p:sldId id="2924" r:id="rId43"/>
    <p:sldId id="2925" r:id="rId44"/>
    <p:sldId id="2926" r:id="rId45"/>
    <p:sldId id="497" r:id="rId46"/>
    <p:sldId id="2794" r:id="rId47"/>
    <p:sldId id="460" r:id="rId48"/>
    <p:sldId id="506" r:id="rId49"/>
    <p:sldId id="2836" r:id="rId50"/>
    <p:sldId id="2837" r:id="rId51"/>
    <p:sldId id="2841" r:id="rId52"/>
    <p:sldId id="2843" r:id="rId53"/>
    <p:sldId id="461" r:id="rId54"/>
    <p:sldId id="2802" r:id="rId55"/>
    <p:sldId id="2816" r:id="rId56"/>
    <p:sldId id="431" r:id="rId57"/>
    <p:sldId id="2808" r:id="rId58"/>
    <p:sldId id="2901" r:id="rId59"/>
    <p:sldId id="2828" r:id="rId60"/>
    <p:sldId id="2829" r:id="rId61"/>
    <p:sldId id="2941" r:id="rId62"/>
    <p:sldId id="462" r:id="rId63"/>
    <p:sldId id="2804" r:id="rId64"/>
    <p:sldId id="2854" r:id="rId65"/>
    <p:sldId id="2855" r:id="rId66"/>
    <p:sldId id="2890" r:id="rId67"/>
    <p:sldId id="2891" r:id="rId68"/>
    <p:sldId id="2892" r:id="rId69"/>
    <p:sldId id="2895" r:id="rId70"/>
    <p:sldId id="2893" r:id="rId71"/>
    <p:sldId id="2898" r:id="rId72"/>
    <p:sldId id="2896" r:id="rId73"/>
    <p:sldId id="2897" r:id="rId74"/>
    <p:sldId id="2894" r:id="rId75"/>
    <p:sldId id="481" r:id="rId76"/>
    <p:sldId id="482" r:id="rId77"/>
    <p:sldId id="483" r:id="rId78"/>
    <p:sldId id="484" r:id="rId79"/>
    <p:sldId id="463" r:id="rId80"/>
    <p:sldId id="512" r:id="rId81"/>
    <p:sldId id="2870" r:id="rId82"/>
    <p:sldId id="511" r:id="rId83"/>
    <p:sldId id="513" r:id="rId84"/>
    <p:sldId id="515" r:id="rId85"/>
    <p:sldId id="2865" r:id="rId86"/>
    <p:sldId id="2866" r:id="rId87"/>
    <p:sldId id="2798" r:id="rId88"/>
    <p:sldId id="2867" r:id="rId89"/>
    <p:sldId id="2868" r:id="rId90"/>
    <p:sldId id="2869" r:id="rId91"/>
    <p:sldId id="498" r:id="rId92"/>
    <p:sldId id="464" r:id="rId93"/>
    <p:sldId id="2805" r:id="rId94"/>
    <p:sldId id="2858" r:id="rId95"/>
    <p:sldId id="2859" r:id="rId96"/>
    <p:sldId id="2863" r:id="rId97"/>
    <p:sldId id="510" r:id="rId98"/>
    <p:sldId id="2860" r:id="rId99"/>
    <p:sldId id="2864" r:id="rId100"/>
    <p:sldId id="2888" r:id="rId101"/>
    <p:sldId id="2886" r:id="rId102"/>
    <p:sldId id="2887" r:id="rId103"/>
    <p:sldId id="2800" r:id="rId104"/>
    <p:sldId id="499" r:id="rId105"/>
    <p:sldId id="474" r:id="rId106"/>
    <p:sldId id="479" r:id="rId107"/>
    <p:sldId id="2861" r:id="rId108"/>
    <p:sldId id="465" r:id="rId109"/>
    <p:sldId id="2806" r:id="rId110"/>
    <p:sldId id="2881" r:id="rId111"/>
    <p:sldId id="2882" r:id="rId112"/>
    <p:sldId id="2883" r:id="rId113"/>
    <p:sldId id="2939" r:id="rId114"/>
    <p:sldId id="2931" r:id="rId115"/>
    <p:sldId id="2935" r:id="rId116"/>
    <p:sldId id="2933" r:id="rId117"/>
    <p:sldId id="2934" r:id="rId118"/>
    <p:sldId id="2884" r:id="rId119"/>
    <p:sldId id="2885" r:id="rId120"/>
    <p:sldId id="503" r:id="rId121"/>
    <p:sldId id="445" r:id="rId122"/>
    <p:sldId id="2936" r:id="rId123"/>
    <p:sldId id="466" r:id="rId124"/>
    <p:sldId id="2807" r:id="rId125"/>
    <p:sldId id="448" r:id="rId126"/>
    <p:sldId id="449" r:id="rId127"/>
    <p:sldId id="450" r:id="rId128"/>
    <p:sldId id="452" r:id="rId129"/>
    <p:sldId id="2788" r:id="rId130"/>
    <p:sldId id="436" r:id="rId131"/>
    <p:sldId id="2878" r:id="rId132"/>
    <p:sldId id="454" r:id="rId133"/>
    <p:sldId id="2879" r:id="rId134"/>
    <p:sldId id="2822" r:id="rId135"/>
    <p:sldId id="2880" r:id="rId136"/>
    <p:sldId id="2857" r:id="rId137"/>
    <p:sldId id="2820" r:id="rId138"/>
    <p:sldId id="505" r:id="rId139"/>
    <p:sldId id="2938" r:id="rId140"/>
    <p:sldId id="2937" r:id="rId141"/>
    <p:sldId id="2903" r:id="rId142"/>
    <p:sldId id="2902" r:id="rId143"/>
    <p:sldId id="2905" r:id="rId144"/>
    <p:sldId id="2906" r:id="rId145"/>
    <p:sldId id="2907" r:id="rId146"/>
    <p:sldId id="2908" r:id="rId147"/>
    <p:sldId id="2910" r:id="rId148"/>
    <p:sldId id="2930" r:id="rId149"/>
    <p:sldId id="2940" r:id="rId150"/>
    <p:sldId id="2913" r:id="rId151"/>
    <p:sldId id="2915" r:id="rId152"/>
    <p:sldId id="2811" r:id="rId153"/>
    <p:sldId id="391" r:id="rId154"/>
    <p:sldId id="398" r:id="rId155"/>
    <p:sldId id="399" r:id="rId156"/>
    <p:sldId id="404" r:id="rId157"/>
    <p:sldId id="405" r:id="rId158"/>
    <p:sldId id="406" r:id="rId159"/>
    <p:sldId id="401" r:id="rId160"/>
    <p:sldId id="402" r:id="rId161"/>
    <p:sldId id="262" r:id="rId162"/>
    <p:sldId id="2942" r:id="rId163"/>
  </p:sldIdLst>
  <p:sldSz cx="12192000" cy="6858000"/>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S Briefing" id="{901147E3-9C96-477D-9E2A-6C59E650D4AF}">
          <p14:sldIdLst>
            <p14:sldId id="443"/>
            <p14:sldId id="2899"/>
            <p14:sldId id="2900"/>
          </p14:sldIdLst>
        </p14:section>
        <p14:section name="Project and Environmental Scan Overview" id="{CEC4178A-F006-4534-935D-8D6FA551E6FC}">
          <p14:sldIdLst>
            <p14:sldId id="2831"/>
            <p14:sldId id="2929"/>
            <p14:sldId id="2835"/>
            <p14:sldId id="2844"/>
            <p14:sldId id="2782"/>
            <p14:sldId id="457"/>
          </p14:sldIdLst>
        </p14:section>
        <p14:section name="Key Themes" id="{56B02995-0C1E-44A8-8931-C505B68F0A93}">
          <p14:sldIdLst>
            <p14:sldId id="2830"/>
            <p14:sldId id="472"/>
            <p14:sldId id="2791"/>
            <p14:sldId id="2813"/>
            <p14:sldId id="2817"/>
            <p14:sldId id="2818"/>
            <p14:sldId id="2826"/>
          </p14:sldIdLst>
        </p14:section>
        <p14:section name="Detailed Findings" id="{CA57D265-2976-41C0-B767-69648FF92912}">
          <p14:sldIdLst>
            <p14:sldId id="2790"/>
            <p14:sldId id="2840"/>
          </p14:sldIdLst>
        </p14:section>
        <p14:section name="Evidence Review" id="{C728FF5F-AA67-44A7-96D5-21CC2B41724F}">
          <p14:sldIdLst>
            <p14:sldId id="459"/>
            <p14:sldId id="2801"/>
            <p14:sldId id="485"/>
            <p14:sldId id="2918"/>
            <p14:sldId id="2833"/>
            <p14:sldId id="486"/>
            <p14:sldId id="488"/>
            <p14:sldId id="491"/>
            <p14:sldId id="492"/>
            <p14:sldId id="2919"/>
            <p14:sldId id="494"/>
            <p14:sldId id="495"/>
            <p14:sldId id="496"/>
            <p14:sldId id="2921"/>
            <p14:sldId id="2922"/>
            <p14:sldId id="2923"/>
            <p14:sldId id="2924"/>
            <p14:sldId id="2925"/>
            <p14:sldId id="2926"/>
            <p14:sldId id="497"/>
            <p14:sldId id="2794"/>
          </p14:sldIdLst>
        </p14:section>
        <p14:section name="Current Clinical Practices" id="{4F081BD8-ECBD-404D-B527-D5779E2ED849}">
          <p14:sldIdLst>
            <p14:sldId id="460"/>
            <p14:sldId id="506"/>
            <p14:sldId id="2836"/>
            <p14:sldId id="2837"/>
            <p14:sldId id="2841"/>
            <p14:sldId id="2843"/>
          </p14:sldIdLst>
        </p14:section>
        <p14:section name="Patient Experiences" id="{1EEE13E8-1461-4ACC-BD99-2B2B387B2517}">
          <p14:sldIdLst>
            <p14:sldId id="461"/>
            <p14:sldId id="2802"/>
            <p14:sldId id="2816"/>
            <p14:sldId id="431"/>
            <p14:sldId id="2808"/>
            <p14:sldId id="2901"/>
            <p14:sldId id="2828"/>
            <p14:sldId id="2829"/>
            <p14:sldId id="2941"/>
          </p14:sldIdLst>
        </p14:section>
        <p14:section name="EHR and Related Capabilities" id="{2E5D2C88-78EB-4DA2-A221-7A1C603770C6}">
          <p14:sldIdLst>
            <p14:sldId id="462"/>
            <p14:sldId id="2804"/>
            <p14:sldId id="2854"/>
            <p14:sldId id="2855"/>
            <p14:sldId id="2890"/>
            <p14:sldId id="2891"/>
            <p14:sldId id="2892"/>
            <p14:sldId id="2895"/>
            <p14:sldId id="2893"/>
            <p14:sldId id="2898"/>
            <p14:sldId id="2896"/>
            <p14:sldId id="2897"/>
            <p14:sldId id="2894"/>
            <p14:sldId id="481"/>
            <p14:sldId id="482"/>
            <p14:sldId id="483"/>
            <p14:sldId id="484"/>
          </p14:sldIdLst>
        </p14:section>
        <p14:section name="AP-LIS" id="{8C136097-56F9-47DB-B401-C2ADEA0BF872}">
          <p14:sldIdLst>
            <p14:sldId id="463"/>
            <p14:sldId id="512"/>
            <p14:sldId id="2870"/>
            <p14:sldId id="511"/>
            <p14:sldId id="513"/>
            <p14:sldId id="515"/>
            <p14:sldId id="2865"/>
            <p14:sldId id="2866"/>
            <p14:sldId id="2798"/>
            <p14:sldId id="2867"/>
            <p14:sldId id="2868"/>
            <p14:sldId id="2869"/>
            <p14:sldId id="498"/>
          </p14:sldIdLst>
        </p14:section>
        <p14:section name="Information Standards" id="{21CE6839-CA0E-4749-BCB6-D27910C077D4}">
          <p14:sldIdLst>
            <p14:sldId id="464"/>
            <p14:sldId id="2805"/>
            <p14:sldId id="2858"/>
            <p14:sldId id="2859"/>
            <p14:sldId id="2863"/>
            <p14:sldId id="510"/>
            <p14:sldId id="2860"/>
            <p14:sldId id="2864"/>
            <p14:sldId id="2888"/>
            <p14:sldId id="2886"/>
            <p14:sldId id="2887"/>
            <p14:sldId id="2800"/>
            <p14:sldId id="499"/>
            <p14:sldId id="474"/>
            <p14:sldId id="479"/>
            <p14:sldId id="2861"/>
          </p14:sldIdLst>
        </p14:section>
        <p14:section name="Quality Measures" id="{663F155E-3F96-49AF-B9AE-1925D06A3F62}">
          <p14:sldIdLst>
            <p14:sldId id="465"/>
            <p14:sldId id="2806"/>
            <p14:sldId id="2881"/>
            <p14:sldId id="2882"/>
            <p14:sldId id="2883"/>
            <p14:sldId id="2939"/>
            <p14:sldId id="2931"/>
            <p14:sldId id="2935"/>
            <p14:sldId id="2933"/>
            <p14:sldId id="2934"/>
            <p14:sldId id="2884"/>
            <p14:sldId id="2885"/>
            <p14:sldId id="503"/>
            <p14:sldId id="445"/>
            <p14:sldId id="2936"/>
          </p14:sldIdLst>
        </p14:section>
        <p14:section name="Existing Tools" id="{AD85B66B-9C2F-49D9-9F3D-66DAD3A5B352}">
          <p14:sldIdLst>
            <p14:sldId id="466"/>
            <p14:sldId id="2807"/>
            <p14:sldId id="448"/>
            <p14:sldId id="449"/>
            <p14:sldId id="450"/>
            <p14:sldId id="452"/>
            <p14:sldId id="2788"/>
            <p14:sldId id="436"/>
            <p14:sldId id="2878"/>
            <p14:sldId id="454"/>
            <p14:sldId id="2879"/>
            <p14:sldId id="2822"/>
            <p14:sldId id="2880"/>
            <p14:sldId id="2857"/>
            <p14:sldId id="2820"/>
            <p14:sldId id="505"/>
          </p14:sldIdLst>
        </p14:section>
        <p14:section name="Next Steps" id="{D2442A75-8B39-4DDE-B167-F13816868C6C}">
          <p14:sldIdLst>
            <p14:sldId id="2938"/>
          </p14:sldIdLst>
        </p14:section>
        <p14:section name="References" id="{0F3F7DBE-EE06-4F72-AF53-BAE0CACEDAD5}">
          <p14:sldIdLst>
            <p14:sldId id="2937"/>
            <p14:sldId id="2903"/>
            <p14:sldId id="2902"/>
            <p14:sldId id="2905"/>
            <p14:sldId id="2906"/>
            <p14:sldId id="2907"/>
            <p14:sldId id="2908"/>
            <p14:sldId id="2910"/>
            <p14:sldId id="2930"/>
            <p14:sldId id="2940"/>
            <p14:sldId id="2913"/>
            <p14:sldId id="2915"/>
          </p14:sldIdLst>
        </p14:section>
        <p14:section name="Intro to CDS" id="{A153D3DB-F77B-46E0-83CA-2282FEB36D08}">
          <p14:sldIdLst>
            <p14:sldId id="2811"/>
            <p14:sldId id="391"/>
            <p14:sldId id="398"/>
            <p14:sldId id="399"/>
            <p14:sldId id="404"/>
            <p14:sldId id="405"/>
            <p14:sldId id="406"/>
            <p14:sldId id="401"/>
            <p14:sldId id="402"/>
          </p14:sldIdLst>
        </p14:section>
        <p14:section name="Additional Project Information" id="{EF54F2C2-266F-4215-A35A-1605DB78B9BA}">
          <p14:sldIdLst>
            <p14:sldId id="262"/>
            <p14:sldId id="29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 id="4" name="Rose Almonte" initials="RA" lastIdx="37" clrIdx="3">
    <p:extLst>
      <p:ext uri="{19B8F6BF-5375-455C-9EA6-DF929625EA0E}">
        <p15:presenceInfo xmlns:p15="http://schemas.microsoft.com/office/powerpoint/2012/main" userId="S::RALMONTE@MITRE.ORG::4897d0cf-0e5b-4329-ac8e-7071b4403085" providerId="AD"/>
      </p:ext>
    </p:extLst>
  </p:cmAuthor>
  <p:cmAuthor id="5" name="Sharon M Sebastian" initials="SMS" lastIdx="54" clrIdx="4">
    <p:extLst>
      <p:ext uri="{19B8F6BF-5375-455C-9EA6-DF929625EA0E}">
        <p15:presenceInfo xmlns:p15="http://schemas.microsoft.com/office/powerpoint/2012/main" userId="S::SSEBASTIAN@MITRE.ORG::b8908cb7-f9c8-40ed-97cc-68f98c03d2a3" providerId="AD"/>
      </p:ext>
    </p:extLst>
  </p:cmAuthor>
  <p:cmAuthor id="6" name="Ginny Meadows" initials="GMM" lastIdx="41" clrIdx="5">
    <p:extLst>
      <p:ext uri="{19B8F6BF-5375-455C-9EA6-DF929625EA0E}">
        <p15:presenceInfo xmlns:p15="http://schemas.microsoft.com/office/powerpoint/2012/main" userId="Ginny Meadows" providerId="None"/>
      </p:ext>
    </p:extLst>
  </p:cmAuthor>
  <p:cmAuthor id="7" name="Mick O'Hanlon" initials="MO" lastIdx="30" clrIdx="6">
    <p:extLst>
      <p:ext uri="{19B8F6BF-5375-455C-9EA6-DF929625EA0E}">
        <p15:presenceInfo xmlns:p15="http://schemas.microsoft.com/office/powerpoint/2012/main" userId="S::mohanlon@mitre.org::1cf24fa3-49b0-4e85-a6ef-595deda710c1" providerId="AD"/>
      </p:ext>
    </p:extLst>
  </p:cmAuthor>
  <p:cmAuthor id="8" name="Jean D Colbert" initials="JDC" lastIdx="3" clrIdx="7">
    <p:extLst>
      <p:ext uri="{19B8F6BF-5375-455C-9EA6-DF929625EA0E}">
        <p15:presenceInfo xmlns:p15="http://schemas.microsoft.com/office/powerpoint/2012/main" userId="S::JCOLBERT@MITRE.ORG::55379f10-8b52-4630-bea8-ab267e36aa7c" providerId="AD"/>
      </p:ext>
    </p:extLst>
  </p:cmAuthor>
  <p:cmAuthor id="9" name="Geeta L Bhat" initials="GLB" lastIdx="29" clrIdx="8">
    <p:extLst>
      <p:ext uri="{19B8F6BF-5375-455C-9EA6-DF929625EA0E}">
        <p15:presenceInfo xmlns:p15="http://schemas.microsoft.com/office/powerpoint/2012/main" userId="S::GBHAT@MITRE.ORG::e5ce43c0-8473-4d9f-af64-a29399486ad8" providerId="AD"/>
      </p:ext>
    </p:extLst>
  </p:cmAuthor>
  <p:cmAuthor id="10" name="David W Winters Ph.D." initials="DWWP" lastIdx="33" clrIdx="9">
    <p:extLst>
      <p:ext uri="{19B8F6BF-5375-455C-9EA6-DF929625EA0E}">
        <p15:presenceInfo xmlns:p15="http://schemas.microsoft.com/office/powerpoint/2012/main" userId="S::dwinters@mitre.org::3a5013d5-9cfd-4208-ab16-f7f38ee4a4e7" providerId="AD"/>
      </p:ext>
    </p:extLst>
  </p:cmAuthor>
  <p:cmAuthor id="11" name="Sarah O'Dell" initials="SO" lastIdx="16" clrIdx="10">
    <p:extLst>
      <p:ext uri="{19B8F6BF-5375-455C-9EA6-DF929625EA0E}">
        <p15:presenceInfo xmlns:p15="http://schemas.microsoft.com/office/powerpoint/2012/main" userId="S::sodell@mitre.org::90ba04ea-0937-448e-9e4d-e63958c24155" providerId="AD"/>
      </p:ext>
    </p:extLst>
  </p:cmAuthor>
  <p:cmAuthor id="12" name="Lynne O Cuppernull" initials="LOC" lastIdx="6" clrIdx="11">
    <p:extLst>
      <p:ext uri="{19B8F6BF-5375-455C-9EA6-DF929625EA0E}">
        <p15:presenceInfo xmlns:p15="http://schemas.microsoft.com/office/powerpoint/2012/main" userId="S::LCUPPERNULL@MITRE.ORG::0ca54453-ce5e-40ab-bfab-e80c6589d8bc" providerId="AD"/>
      </p:ext>
    </p:extLst>
  </p:cmAuthor>
  <p:cmAuthor id="13" name="Saraiya, Mona (CDC/DDNID/NCCDPHP/DCPC)" initials="SM(" lastIdx="18" clrIdx="12">
    <p:extLst>
      <p:ext uri="{19B8F6BF-5375-455C-9EA6-DF929625EA0E}">
        <p15:presenceInfo xmlns:p15="http://schemas.microsoft.com/office/powerpoint/2012/main" userId="S::yzs2@cdc.gov::bff9c594-9ddd-40f7-90f7-1113cd13bd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3"/>
    <a:srgbClr val="E8EECF"/>
    <a:srgbClr val="F4E9CF"/>
    <a:srgbClr val="F9DCD0"/>
    <a:srgbClr val="E9BF1A"/>
    <a:srgbClr val="F8901E"/>
    <a:srgbClr val="0AB3DD"/>
    <a:srgbClr val="BD8AE4"/>
    <a:srgbClr val="C1CE22"/>
    <a:srgbClr val="E4E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88" autoAdjust="0"/>
    <p:restoredTop sz="86453" autoAdjust="0"/>
  </p:normalViewPr>
  <p:slideViewPr>
    <p:cSldViewPr snapToGrid="0">
      <p:cViewPr varScale="1">
        <p:scale>
          <a:sx n="117" d="100"/>
          <a:sy n="117" d="100"/>
        </p:scale>
        <p:origin x="192" y="352"/>
      </p:cViewPr>
      <p:guideLst>
        <p:guide orient="horz" pos="2160"/>
        <p:guide pos="3840"/>
      </p:guideLst>
    </p:cSldViewPr>
  </p:slideViewPr>
  <p:outlineViewPr>
    <p:cViewPr>
      <p:scale>
        <a:sx n="33" d="100"/>
        <a:sy n="33" d="100"/>
      </p:scale>
      <p:origin x="0" y="-200082"/>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59" Type="http://schemas.openxmlformats.org/officeDocument/2006/relationships/slide" Target="slides/slide151.xml"/><Relationship Id="rId170" Type="http://schemas.openxmlformats.org/officeDocument/2006/relationships/tableStyles" Target="tableStyles.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149" Type="http://schemas.openxmlformats.org/officeDocument/2006/relationships/slide" Target="slides/slide141.xml"/><Relationship Id="rId5" Type="http://schemas.openxmlformats.org/officeDocument/2006/relationships/slideMaster" Target="slideMasters/slideMaster2.xml"/><Relationship Id="rId95" Type="http://schemas.openxmlformats.org/officeDocument/2006/relationships/slide" Target="slides/slide87.xml"/><Relationship Id="rId160" Type="http://schemas.openxmlformats.org/officeDocument/2006/relationships/slide" Target="slides/slide152.xml"/><Relationship Id="rId22" Type="http://schemas.openxmlformats.org/officeDocument/2006/relationships/slide" Target="slides/slide14.xml"/><Relationship Id="rId43" Type="http://schemas.openxmlformats.org/officeDocument/2006/relationships/slide" Target="slides/slide35.xml"/><Relationship Id="rId64" Type="http://schemas.openxmlformats.org/officeDocument/2006/relationships/slide" Target="slides/slide56.xml"/><Relationship Id="rId118" Type="http://schemas.openxmlformats.org/officeDocument/2006/relationships/slide" Target="slides/slide110.xml"/><Relationship Id="rId139" Type="http://schemas.openxmlformats.org/officeDocument/2006/relationships/slide" Target="slides/slide131.xml"/><Relationship Id="rId85" Type="http://schemas.openxmlformats.org/officeDocument/2006/relationships/slide" Target="slides/slide77.xml"/><Relationship Id="rId150" Type="http://schemas.openxmlformats.org/officeDocument/2006/relationships/slide" Target="slides/slide142.xml"/><Relationship Id="rId171" Type="http://schemas.microsoft.com/office/2016/11/relationships/changesInfo" Target="changesInfos/changesInfo1.xml"/><Relationship Id="rId12" Type="http://schemas.openxmlformats.org/officeDocument/2006/relationships/slide" Target="slides/slide4.xml"/><Relationship Id="rId33" Type="http://schemas.openxmlformats.org/officeDocument/2006/relationships/slide" Target="slides/slide25.xml"/><Relationship Id="rId108" Type="http://schemas.openxmlformats.org/officeDocument/2006/relationships/slide" Target="slides/slide100.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51" Type="http://schemas.openxmlformats.org/officeDocument/2006/relationships/slide" Target="slides/slide143.xml"/><Relationship Id="rId156" Type="http://schemas.openxmlformats.org/officeDocument/2006/relationships/slide" Target="slides/slide148.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48" Type="http://schemas.openxmlformats.org/officeDocument/2006/relationships/slide" Target="slides/slide140.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90" Type="http://schemas.openxmlformats.org/officeDocument/2006/relationships/slide" Target="slides/slide82.xml"/><Relationship Id="rId165" Type="http://schemas.openxmlformats.org/officeDocument/2006/relationships/handoutMaster" Target="handoutMasters/handoutMaster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80" Type="http://schemas.openxmlformats.org/officeDocument/2006/relationships/slide" Target="slides/slide72.xml"/><Relationship Id="rId155" Type="http://schemas.openxmlformats.org/officeDocument/2006/relationships/slide" Target="slides/slide14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a L Bhat" userId="e5ce43c0-8473-4d9f-af64-a29399486ad8" providerId="ADAL" clId="{C220E50E-DBDB-4714-AEAD-8FC08ED97896}"/>
    <pc:docChg chg="custSel modSld modMainMaster">
      <pc:chgData name="Geeta L Bhat" userId="e5ce43c0-8473-4d9f-af64-a29399486ad8" providerId="ADAL" clId="{C220E50E-DBDB-4714-AEAD-8FC08ED97896}" dt="2022-03-24T13:21:33.083" v="207"/>
      <pc:docMkLst>
        <pc:docMk/>
      </pc:docMkLst>
      <pc:sldChg chg="modSp mod">
        <pc:chgData name="Geeta L Bhat" userId="e5ce43c0-8473-4d9f-af64-a29399486ad8" providerId="ADAL" clId="{C220E50E-DBDB-4714-AEAD-8FC08ED97896}" dt="2022-03-24T13:14:42.028" v="184" actId="20577"/>
        <pc:sldMkLst>
          <pc:docMk/>
          <pc:sldMk cId="329335987" sldId="262"/>
        </pc:sldMkLst>
        <pc:spChg chg="mod">
          <ac:chgData name="Geeta L Bhat" userId="e5ce43c0-8473-4d9f-af64-a29399486ad8" providerId="ADAL" clId="{C220E50E-DBDB-4714-AEAD-8FC08ED97896}" dt="2022-03-24T13:14:42.028" v="184" actId="20577"/>
          <ac:spMkLst>
            <pc:docMk/>
            <pc:sldMk cId="329335987" sldId="262"/>
            <ac:spMk id="3" creationId="{F2F29523-CD56-4030-8B11-3DB9CF982B68}"/>
          </ac:spMkLst>
        </pc:spChg>
      </pc:sldChg>
      <pc:sldChg chg="addSp modSp mod">
        <pc:chgData name="Geeta L Bhat" userId="e5ce43c0-8473-4d9f-af64-a29399486ad8" providerId="ADAL" clId="{C220E50E-DBDB-4714-AEAD-8FC08ED97896}" dt="2022-03-24T13:18:08.687" v="190" actId="255"/>
        <pc:sldMkLst>
          <pc:docMk/>
          <pc:sldMk cId="4102758155" sldId="443"/>
        </pc:sldMkLst>
        <pc:spChg chg="add mod">
          <ac:chgData name="Geeta L Bhat" userId="e5ce43c0-8473-4d9f-af64-a29399486ad8" providerId="ADAL" clId="{C220E50E-DBDB-4714-AEAD-8FC08ED97896}" dt="2022-03-24T13:18:08.687" v="190" actId="255"/>
          <ac:spMkLst>
            <pc:docMk/>
            <pc:sldMk cId="4102758155" sldId="443"/>
            <ac:spMk id="6" creationId="{1F4DB920-2871-4DB4-891C-BD51503E6A79}"/>
          </ac:spMkLst>
        </pc:spChg>
      </pc:sldChg>
      <pc:sldChg chg="addSp delSp modSp mod">
        <pc:chgData name="Geeta L Bhat" userId="e5ce43c0-8473-4d9f-af64-a29399486ad8" providerId="ADAL" clId="{C220E50E-DBDB-4714-AEAD-8FC08ED97896}" dt="2022-03-24T13:19:19.666" v="195" actId="478"/>
        <pc:sldMkLst>
          <pc:docMk/>
          <pc:sldMk cId="4215368748" sldId="2900"/>
        </pc:sldMkLst>
        <pc:spChg chg="ord">
          <ac:chgData name="Geeta L Bhat" userId="e5ce43c0-8473-4d9f-af64-a29399486ad8" providerId="ADAL" clId="{C220E50E-DBDB-4714-AEAD-8FC08ED97896}" dt="2022-03-22T16:16:22.710" v="168" actId="13244"/>
          <ac:spMkLst>
            <pc:docMk/>
            <pc:sldMk cId="4215368748" sldId="2900"/>
            <ac:spMk id="2" creationId="{B6CC2FA9-7EC2-46FF-AE5D-64578F2F90C8}"/>
          </ac:spMkLst>
        </pc:spChg>
        <pc:spChg chg="add del mod">
          <ac:chgData name="Geeta L Bhat" userId="e5ce43c0-8473-4d9f-af64-a29399486ad8" providerId="ADAL" clId="{C220E50E-DBDB-4714-AEAD-8FC08ED97896}" dt="2022-03-22T16:12:05.758" v="70"/>
          <ac:spMkLst>
            <pc:docMk/>
            <pc:sldMk cId="4215368748" sldId="2900"/>
            <ac:spMk id="4" creationId="{5101C49A-24A6-44AD-9CC2-87583D968DD6}"/>
          </ac:spMkLst>
        </pc:spChg>
        <pc:spChg chg="add del mod">
          <ac:chgData name="Geeta L Bhat" userId="e5ce43c0-8473-4d9f-af64-a29399486ad8" providerId="ADAL" clId="{C220E50E-DBDB-4714-AEAD-8FC08ED97896}" dt="2022-03-24T13:19:19.666" v="195" actId="478"/>
          <ac:spMkLst>
            <pc:docMk/>
            <pc:sldMk cId="4215368748" sldId="2900"/>
            <ac:spMk id="6" creationId="{3E1ADF93-F4AA-429B-9427-C117048B75B4}"/>
          </ac:spMkLst>
        </pc:spChg>
      </pc:sldChg>
      <pc:sldChg chg="addSp modSp mod">
        <pc:chgData name="Geeta L Bhat" userId="e5ce43c0-8473-4d9f-af64-a29399486ad8" providerId="ADAL" clId="{C220E50E-DBDB-4714-AEAD-8FC08ED97896}" dt="2022-03-21T15:54:03.505" v="66" actId="13244"/>
        <pc:sldMkLst>
          <pc:docMk/>
          <pc:sldMk cId="10620845" sldId="2942"/>
        </pc:sldMkLst>
        <pc:spChg chg="add mod">
          <ac:chgData name="Geeta L Bhat" userId="e5ce43c0-8473-4d9f-af64-a29399486ad8" providerId="ADAL" clId="{C220E50E-DBDB-4714-AEAD-8FC08ED97896}" dt="2022-03-21T15:53:46.802" v="63" actId="13244"/>
          <ac:spMkLst>
            <pc:docMk/>
            <pc:sldMk cId="10620845" sldId="2942"/>
            <ac:spMk id="2" creationId="{292465BE-7075-4DBA-BA10-C4BAFFABB57E}"/>
          </ac:spMkLst>
        </pc:spChg>
        <pc:spChg chg="mod">
          <ac:chgData name="Geeta L Bhat" userId="e5ce43c0-8473-4d9f-af64-a29399486ad8" providerId="ADAL" clId="{C220E50E-DBDB-4714-AEAD-8FC08ED97896}" dt="2022-03-21T15:54:01.424" v="65" actId="13244"/>
          <ac:spMkLst>
            <pc:docMk/>
            <pc:sldMk cId="10620845" sldId="2942"/>
            <ac:spMk id="8" creationId="{842B5559-1AE3-4CFE-ADFE-98E3A6841AEF}"/>
          </ac:spMkLst>
        </pc:spChg>
        <pc:spChg chg="mod">
          <ac:chgData name="Geeta L Bhat" userId="e5ce43c0-8473-4d9f-af64-a29399486ad8" providerId="ADAL" clId="{C220E50E-DBDB-4714-AEAD-8FC08ED97896}" dt="2022-03-21T15:53:09.784" v="57" actId="13244"/>
          <ac:spMkLst>
            <pc:docMk/>
            <pc:sldMk cId="10620845" sldId="2942"/>
            <ac:spMk id="9" creationId="{7603A44F-FB28-4A3F-AAFF-52E2C0EA9E40}"/>
          </ac:spMkLst>
        </pc:spChg>
        <pc:spChg chg="mod">
          <ac:chgData name="Geeta L Bhat" userId="e5ce43c0-8473-4d9f-af64-a29399486ad8" providerId="ADAL" clId="{C220E50E-DBDB-4714-AEAD-8FC08ED97896}" dt="2022-03-21T15:53:03.850" v="56" actId="13244"/>
          <ac:spMkLst>
            <pc:docMk/>
            <pc:sldMk cId="10620845" sldId="2942"/>
            <ac:spMk id="11" creationId="{02111682-ADE3-4FFC-BECD-B4F25B3B84BA}"/>
          </ac:spMkLst>
        </pc:spChg>
        <pc:spChg chg="mod">
          <ac:chgData name="Geeta L Bhat" userId="e5ce43c0-8473-4d9f-af64-a29399486ad8" providerId="ADAL" clId="{C220E50E-DBDB-4714-AEAD-8FC08ED97896}" dt="2022-03-21T15:53:11.585" v="58" actId="13244"/>
          <ac:spMkLst>
            <pc:docMk/>
            <pc:sldMk cId="10620845" sldId="2942"/>
            <ac:spMk id="13" creationId="{CAE91625-EFCA-48DA-9455-BFE15BEA90CF}"/>
          </ac:spMkLst>
        </pc:spChg>
        <pc:spChg chg="mod">
          <ac:chgData name="Geeta L Bhat" userId="e5ce43c0-8473-4d9f-af64-a29399486ad8" providerId="ADAL" clId="{C220E50E-DBDB-4714-AEAD-8FC08ED97896}" dt="2022-03-21T15:53:31.251" v="60" actId="13244"/>
          <ac:spMkLst>
            <pc:docMk/>
            <pc:sldMk cId="10620845" sldId="2942"/>
            <ac:spMk id="16" creationId="{5F59BED9-1CC8-44AF-9640-002B5367B7AB}"/>
          </ac:spMkLst>
        </pc:spChg>
        <pc:picChg chg="mod">
          <ac:chgData name="Geeta L Bhat" userId="e5ce43c0-8473-4d9f-af64-a29399486ad8" providerId="ADAL" clId="{C220E50E-DBDB-4714-AEAD-8FC08ED97896}" dt="2022-03-21T15:53:44.857" v="62" actId="13244"/>
          <ac:picMkLst>
            <pc:docMk/>
            <pc:sldMk cId="10620845" sldId="2942"/>
            <ac:picMk id="3" creationId="{D7440D1E-9593-4244-8890-923E2A3BA1FE}"/>
          </ac:picMkLst>
        </pc:picChg>
        <pc:picChg chg="mod">
          <ac:chgData name="Geeta L Bhat" userId="e5ce43c0-8473-4d9f-af64-a29399486ad8" providerId="ADAL" clId="{C220E50E-DBDB-4714-AEAD-8FC08ED97896}" dt="2022-03-21T15:53:58.466" v="64" actId="13244"/>
          <ac:picMkLst>
            <pc:docMk/>
            <pc:sldMk cId="10620845" sldId="2942"/>
            <ac:picMk id="7" creationId="{7958FC9A-0F7D-4271-ACCA-81C479F597EE}"/>
          </ac:picMkLst>
        </pc:picChg>
        <pc:picChg chg="mod">
          <ac:chgData name="Geeta L Bhat" userId="e5ce43c0-8473-4d9f-af64-a29399486ad8" providerId="ADAL" clId="{C220E50E-DBDB-4714-AEAD-8FC08ED97896}" dt="2022-03-21T15:54:03.505" v="66" actId="13244"/>
          <ac:picMkLst>
            <pc:docMk/>
            <pc:sldMk cId="10620845" sldId="2942"/>
            <ac:picMk id="12" creationId="{042BB6BB-EC10-4804-8DBC-F8361396D689}"/>
          </ac:picMkLst>
        </pc:picChg>
        <pc:picChg chg="mod">
          <ac:chgData name="Geeta L Bhat" userId="e5ce43c0-8473-4d9f-af64-a29399486ad8" providerId="ADAL" clId="{C220E50E-DBDB-4714-AEAD-8FC08ED97896}" dt="2022-03-21T15:53:28.116" v="59" actId="13244"/>
          <ac:picMkLst>
            <pc:docMk/>
            <pc:sldMk cId="10620845" sldId="2942"/>
            <ac:picMk id="15" creationId="{56F7D544-EB0B-4395-940B-D0D358F8C3C2}"/>
          </ac:picMkLst>
        </pc:picChg>
      </pc:sldChg>
      <pc:sldMasterChg chg="modSldLayout">
        <pc:chgData name="Geeta L Bhat" userId="e5ce43c0-8473-4d9f-af64-a29399486ad8" providerId="ADAL" clId="{C220E50E-DBDB-4714-AEAD-8FC08ED97896}" dt="2022-03-24T13:21:33.083" v="207"/>
        <pc:sldMasterMkLst>
          <pc:docMk/>
          <pc:sldMasterMk cId="1858441892" sldId="2147483648"/>
        </pc:sldMasterMkLst>
        <pc:sldLayoutChg chg="addSp delSp modSp mod">
          <pc:chgData name="Geeta L Bhat" userId="e5ce43c0-8473-4d9f-af64-a29399486ad8" providerId="ADAL" clId="{C220E50E-DBDB-4714-AEAD-8FC08ED97896}" dt="2022-03-24T13:19:51.132" v="199"/>
          <pc:sldLayoutMkLst>
            <pc:docMk/>
            <pc:sldMasterMk cId="1858441892" sldId="2147483648"/>
            <pc:sldLayoutMk cId="1863610905" sldId="2147483772"/>
          </pc:sldLayoutMkLst>
          <pc:spChg chg="add del mod">
            <ac:chgData name="Geeta L Bhat" userId="e5ce43c0-8473-4d9f-af64-a29399486ad8" providerId="ADAL" clId="{C220E50E-DBDB-4714-AEAD-8FC08ED97896}" dt="2022-03-24T13:19:50.274" v="198" actId="478"/>
            <ac:spMkLst>
              <pc:docMk/>
              <pc:sldMasterMk cId="1858441892" sldId="2147483648"/>
              <pc:sldLayoutMk cId="1863610905" sldId="2147483772"/>
              <ac:spMk id="6" creationId="{45B5DEE4-5837-461C-A9CF-5E8EF8CB1D59}"/>
            </ac:spMkLst>
          </pc:spChg>
          <pc:spChg chg="add mod">
            <ac:chgData name="Geeta L Bhat" userId="e5ce43c0-8473-4d9f-af64-a29399486ad8" providerId="ADAL" clId="{C220E50E-DBDB-4714-AEAD-8FC08ED97896}" dt="2022-03-24T13:19:51.132" v="199"/>
            <ac:spMkLst>
              <pc:docMk/>
              <pc:sldMasterMk cId="1858441892" sldId="2147483648"/>
              <pc:sldLayoutMk cId="1863610905" sldId="2147483772"/>
              <ac:spMk id="9" creationId="{2EF2BCEE-0ABB-40F6-908D-8199B78BFA3A}"/>
            </ac:spMkLst>
          </pc:spChg>
        </pc:sldLayoutChg>
        <pc:sldLayoutChg chg="addSp delSp modSp mod">
          <pc:chgData name="Geeta L Bhat" userId="e5ce43c0-8473-4d9f-af64-a29399486ad8" providerId="ADAL" clId="{C220E50E-DBDB-4714-AEAD-8FC08ED97896}" dt="2022-03-24T13:20:03.504" v="201"/>
          <pc:sldLayoutMkLst>
            <pc:docMk/>
            <pc:sldMasterMk cId="1858441892" sldId="2147483648"/>
            <pc:sldLayoutMk cId="1880684645" sldId="2147483773"/>
          </pc:sldLayoutMkLst>
          <pc:spChg chg="add del mod">
            <ac:chgData name="Geeta L Bhat" userId="e5ce43c0-8473-4d9f-af64-a29399486ad8" providerId="ADAL" clId="{C220E50E-DBDB-4714-AEAD-8FC08ED97896}" dt="2022-03-24T13:20:02.756" v="200" actId="478"/>
            <ac:spMkLst>
              <pc:docMk/>
              <pc:sldMasterMk cId="1858441892" sldId="2147483648"/>
              <pc:sldLayoutMk cId="1880684645" sldId="2147483773"/>
              <ac:spMk id="8" creationId="{BA94FEEC-D4EC-4A51-9314-E1CBF121920C}"/>
            </ac:spMkLst>
          </pc:spChg>
          <pc:spChg chg="add mod">
            <ac:chgData name="Geeta L Bhat" userId="e5ce43c0-8473-4d9f-af64-a29399486ad8" providerId="ADAL" clId="{C220E50E-DBDB-4714-AEAD-8FC08ED97896}" dt="2022-03-24T13:20:03.504" v="201"/>
            <ac:spMkLst>
              <pc:docMk/>
              <pc:sldMasterMk cId="1858441892" sldId="2147483648"/>
              <pc:sldLayoutMk cId="1880684645" sldId="2147483773"/>
              <ac:spMk id="9" creationId="{C77E95D3-6C18-481D-8907-9E42A2B55386}"/>
            </ac:spMkLst>
          </pc:spChg>
        </pc:sldLayoutChg>
        <pc:sldLayoutChg chg="addSp delSp modSp mod">
          <pc:chgData name="Geeta L Bhat" userId="e5ce43c0-8473-4d9f-af64-a29399486ad8" providerId="ADAL" clId="{C220E50E-DBDB-4714-AEAD-8FC08ED97896}" dt="2022-03-24T13:20:15.258" v="203"/>
          <pc:sldLayoutMkLst>
            <pc:docMk/>
            <pc:sldMasterMk cId="1858441892" sldId="2147483648"/>
            <pc:sldLayoutMk cId="3023661585" sldId="2147483776"/>
          </pc:sldLayoutMkLst>
          <pc:spChg chg="add del mod">
            <ac:chgData name="Geeta L Bhat" userId="e5ce43c0-8473-4d9f-af64-a29399486ad8" providerId="ADAL" clId="{C220E50E-DBDB-4714-AEAD-8FC08ED97896}" dt="2022-03-24T13:20:14.552" v="202" actId="478"/>
            <ac:spMkLst>
              <pc:docMk/>
              <pc:sldMasterMk cId="1858441892" sldId="2147483648"/>
              <pc:sldLayoutMk cId="3023661585" sldId="2147483776"/>
              <ac:spMk id="6" creationId="{ADAA9D67-31A1-4708-98BC-8C6453BF9EB4}"/>
            </ac:spMkLst>
          </pc:spChg>
          <pc:spChg chg="add mod">
            <ac:chgData name="Geeta L Bhat" userId="e5ce43c0-8473-4d9f-af64-a29399486ad8" providerId="ADAL" clId="{C220E50E-DBDB-4714-AEAD-8FC08ED97896}" dt="2022-03-24T13:20:15.258" v="203"/>
            <ac:spMkLst>
              <pc:docMk/>
              <pc:sldMasterMk cId="1858441892" sldId="2147483648"/>
              <pc:sldLayoutMk cId="3023661585" sldId="2147483776"/>
              <ac:spMk id="8" creationId="{26C8FDCA-A288-4C16-B5C3-21A2F65D633E}"/>
            </ac:spMkLst>
          </pc:spChg>
        </pc:sldLayoutChg>
        <pc:sldLayoutChg chg="addSp delSp modSp mod">
          <pc:chgData name="Geeta L Bhat" userId="e5ce43c0-8473-4d9f-af64-a29399486ad8" providerId="ADAL" clId="{C220E50E-DBDB-4714-AEAD-8FC08ED97896}" dt="2022-03-24T13:20:30.338" v="205"/>
          <pc:sldLayoutMkLst>
            <pc:docMk/>
            <pc:sldMasterMk cId="1858441892" sldId="2147483648"/>
            <pc:sldLayoutMk cId="1166089457" sldId="2147483825"/>
          </pc:sldLayoutMkLst>
          <pc:spChg chg="add del mod">
            <ac:chgData name="Geeta L Bhat" userId="e5ce43c0-8473-4d9f-af64-a29399486ad8" providerId="ADAL" clId="{C220E50E-DBDB-4714-AEAD-8FC08ED97896}" dt="2022-03-24T13:20:29.507" v="204" actId="478"/>
            <ac:spMkLst>
              <pc:docMk/>
              <pc:sldMasterMk cId="1858441892" sldId="2147483648"/>
              <pc:sldLayoutMk cId="1166089457" sldId="2147483825"/>
              <ac:spMk id="7" creationId="{85AE0A01-B67A-4A03-9264-8673869C0E15}"/>
            </ac:spMkLst>
          </pc:spChg>
          <pc:spChg chg="add mod">
            <ac:chgData name="Geeta L Bhat" userId="e5ce43c0-8473-4d9f-af64-a29399486ad8" providerId="ADAL" clId="{C220E50E-DBDB-4714-AEAD-8FC08ED97896}" dt="2022-03-24T13:20:30.338" v="205"/>
            <ac:spMkLst>
              <pc:docMk/>
              <pc:sldMasterMk cId="1858441892" sldId="2147483648"/>
              <pc:sldLayoutMk cId="1166089457" sldId="2147483825"/>
              <ac:spMk id="10" creationId="{E17467E3-7F86-4E02-A673-4741306976BA}"/>
            </ac:spMkLst>
          </pc:spChg>
        </pc:sldLayoutChg>
        <pc:sldLayoutChg chg="delSp mod">
          <pc:chgData name="Geeta L Bhat" userId="e5ce43c0-8473-4d9f-af64-a29399486ad8" providerId="ADAL" clId="{C220E50E-DBDB-4714-AEAD-8FC08ED97896}" dt="2022-03-24T13:15:40.234" v="186" actId="478"/>
          <pc:sldLayoutMkLst>
            <pc:docMk/>
            <pc:sldMasterMk cId="1858441892" sldId="2147483648"/>
            <pc:sldLayoutMk cId="3105732114" sldId="2147483830"/>
          </pc:sldLayoutMkLst>
          <pc:spChg chg="del">
            <ac:chgData name="Geeta L Bhat" userId="e5ce43c0-8473-4d9f-af64-a29399486ad8" providerId="ADAL" clId="{C220E50E-DBDB-4714-AEAD-8FC08ED97896}" dt="2022-03-24T13:15:40.234" v="186" actId="478"/>
            <ac:spMkLst>
              <pc:docMk/>
              <pc:sldMasterMk cId="1858441892" sldId="2147483648"/>
              <pc:sldLayoutMk cId="3105732114" sldId="2147483830"/>
              <ac:spMk id="9" creationId="{18782B54-69E4-4BD1-A25A-83AC8EE11AD7}"/>
            </ac:spMkLst>
          </pc:spChg>
        </pc:sldLayoutChg>
        <pc:sldLayoutChg chg="addSp delSp modSp mod">
          <pc:chgData name="Geeta L Bhat" userId="e5ce43c0-8473-4d9f-af64-a29399486ad8" providerId="ADAL" clId="{C220E50E-DBDB-4714-AEAD-8FC08ED97896}" dt="2022-03-24T13:21:33.083" v="207"/>
          <pc:sldLayoutMkLst>
            <pc:docMk/>
            <pc:sldMasterMk cId="1858441892" sldId="2147483648"/>
            <pc:sldLayoutMk cId="2267410897" sldId="2147483921"/>
          </pc:sldLayoutMkLst>
          <pc:spChg chg="add del mod">
            <ac:chgData name="Geeta L Bhat" userId="e5ce43c0-8473-4d9f-af64-a29399486ad8" providerId="ADAL" clId="{C220E50E-DBDB-4714-AEAD-8FC08ED97896}" dt="2022-03-24T13:21:32.229" v="206" actId="478"/>
            <ac:spMkLst>
              <pc:docMk/>
              <pc:sldMasterMk cId="1858441892" sldId="2147483648"/>
              <pc:sldLayoutMk cId="2267410897" sldId="2147483921"/>
              <ac:spMk id="5" creationId="{68F018F2-5F15-4CB4-977A-F993F780B6AC}"/>
            </ac:spMkLst>
          </pc:spChg>
          <pc:spChg chg="add mod">
            <ac:chgData name="Geeta L Bhat" userId="e5ce43c0-8473-4d9f-af64-a29399486ad8" providerId="ADAL" clId="{C220E50E-DBDB-4714-AEAD-8FC08ED97896}" dt="2022-03-24T13:21:33.083" v="207"/>
            <ac:spMkLst>
              <pc:docMk/>
              <pc:sldMasterMk cId="1858441892" sldId="2147483648"/>
              <pc:sldLayoutMk cId="2267410897" sldId="2147483921"/>
              <ac:spMk id="6" creationId="{BD9514AA-2108-4A93-A05D-54E09D85B452}"/>
            </ac:spMkLst>
          </pc:spChg>
        </pc:sldLayoutChg>
      </pc:sldMasterChg>
      <pc:sldMasterChg chg="delSp mod">
        <pc:chgData name="Geeta L Bhat" userId="e5ce43c0-8473-4d9f-af64-a29399486ad8" providerId="ADAL" clId="{C220E50E-DBDB-4714-AEAD-8FC08ED97896}" dt="2022-03-24T13:15:32.829" v="185" actId="478"/>
        <pc:sldMasterMkLst>
          <pc:docMk/>
          <pc:sldMasterMk cId="2922449556" sldId="2147483808"/>
        </pc:sldMasterMkLst>
        <pc:spChg chg="del">
          <ac:chgData name="Geeta L Bhat" userId="e5ce43c0-8473-4d9f-af64-a29399486ad8" providerId="ADAL" clId="{C220E50E-DBDB-4714-AEAD-8FC08ED97896}" dt="2022-03-24T13:15:32.829" v="185" actId="478"/>
          <ac:spMkLst>
            <pc:docMk/>
            <pc:sldMasterMk cId="2922449556" sldId="2147483808"/>
            <ac:spMk id="5" creationId="{F82DF8D3-2BEA-4C2B-A83D-F7B226434259}"/>
          </ac:spMkLst>
        </pc:spChg>
      </pc:sldMasterChg>
      <pc:sldMasterChg chg="modSldLayout">
        <pc:chgData name="Geeta L Bhat" userId="e5ce43c0-8473-4d9f-af64-a29399486ad8" providerId="ADAL" clId="{C220E50E-DBDB-4714-AEAD-8FC08ED97896}" dt="2022-03-24T13:15:53.969" v="189" actId="478"/>
        <pc:sldMasterMkLst>
          <pc:docMk/>
          <pc:sldMasterMk cId="2325354955" sldId="2147483831"/>
        </pc:sldMasterMkLst>
        <pc:sldLayoutChg chg="delSp modSp mod">
          <pc:chgData name="Geeta L Bhat" userId="e5ce43c0-8473-4d9f-af64-a29399486ad8" providerId="ADAL" clId="{C220E50E-DBDB-4714-AEAD-8FC08ED97896}" dt="2022-03-24T13:15:49.935" v="188" actId="478"/>
          <pc:sldLayoutMkLst>
            <pc:docMk/>
            <pc:sldMasterMk cId="2325354955" sldId="2147483831"/>
            <pc:sldLayoutMk cId="3613637092" sldId="2147483832"/>
          </pc:sldLayoutMkLst>
          <pc:spChg chg="del mod">
            <ac:chgData name="Geeta L Bhat" userId="e5ce43c0-8473-4d9f-af64-a29399486ad8" providerId="ADAL" clId="{C220E50E-DBDB-4714-AEAD-8FC08ED97896}" dt="2022-03-24T13:15:49.935" v="188" actId="478"/>
            <ac:spMkLst>
              <pc:docMk/>
              <pc:sldMasterMk cId="2325354955" sldId="2147483831"/>
              <pc:sldLayoutMk cId="3613637092" sldId="2147483832"/>
              <ac:spMk id="8" creationId="{F04DE967-185D-40A6-8C0D-9C8B22C07067}"/>
            </ac:spMkLst>
          </pc:spChg>
        </pc:sldLayoutChg>
        <pc:sldLayoutChg chg="delSp mod">
          <pc:chgData name="Geeta L Bhat" userId="e5ce43c0-8473-4d9f-af64-a29399486ad8" providerId="ADAL" clId="{C220E50E-DBDB-4714-AEAD-8FC08ED97896}" dt="2022-03-24T13:15:53.969" v="189" actId="478"/>
          <pc:sldLayoutMkLst>
            <pc:docMk/>
            <pc:sldMasterMk cId="2325354955" sldId="2147483831"/>
            <pc:sldLayoutMk cId="3187061476" sldId="2147483835"/>
          </pc:sldLayoutMkLst>
          <pc:spChg chg="del">
            <ac:chgData name="Geeta L Bhat" userId="e5ce43c0-8473-4d9f-af64-a29399486ad8" providerId="ADAL" clId="{C220E50E-DBDB-4714-AEAD-8FC08ED97896}" dt="2022-03-24T13:15:53.969" v="189" actId="478"/>
            <ac:spMkLst>
              <pc:docMk/>
              <pc:sldMasterMk cId="2325354955" sldId="2147483831"/>
              <pc:sldLayoutMk cId="3187061476" sldId="2147483835"/>
              <ac:spMk id="6" creationId="{CE19FD94-9CCB-4316-89B6-A2DF772E846C}"/>
            </ac:spMkLst>
          </pc:spChg>
        </pc:sldLayoutChg>
      </pc:sldMasterChg>
      <pc:sldMasterChg chg="modSldLayout">
        <pc:chgData name="Geeta L Bhat" userId="e5ce43c0-8473-4d9f-af64-a29399486ad8" providerId="ADAL" clId="{C220E50E-DBDB-4714-AEAD-8FC08ED97896}" dt="2022-03-24T13:19:31.840" v="197"/>
        <pc:sldMasterMkLst>
          <pc:docMk/>
          <pc:sldMasterMk cId="3528421424" sldId="2147483895"/>
        </pc:sldMasterMkLst>
        <pc:sldLayoutChg chg="addSp modSp">
          <pc:chgData name="Geeta L Bhat" userId="e5ce43c0-8473-4d9f-af64-a29399486ad8" providerId="ADAL" clId="{C220E50E-DBDB-4714-AEAD-8FC08ED97896}" dt="2022-03-22T16:14:18.978" v="160"/>
          <pc:sldLayoutMkLst>
            <pc:docMk/>
            <pc:sldMasterMk cId="3528421424" sldId="2147483895"/>
            <pc:sldLayoutMk cId="4197995018" sldId="2147483896"/>
          </pc:sldLayoutMkLst>
          <pc:spChg chg="add mod">
            <ac:chgData name="Geeta L Bhat" userId="e5ce43c0-8473-4d9f-af64-a29399486ad8" providerId="ADAL" clId="{C220E50E-DBDB-4714-AEAD-8FC08ED97896}" dt="2022-03-22T16:14:18.978" v="160"/>
            <ac:spMkLst>
              <pc:docMk/>
              <pc:sldMasterMk cId="3528421424" sldId="2147483895"/>
              <pc:sldLayoutMk cId="4197995018" sldId="2147483896"/>
              <ac:spMk id="9" creationId="{EF9D04E7-DFBE-4B8D-9E16-335F88C1E629}"/>
            </ac:spMkLst>
          </pc:spChg>
        </pc:sldLayoutChg>
        <pc:sldLayoutChg chg="addSp modSp mod">
          <pc:chgData name="Geeta L Bhat" userId="e5ce43c0-8473-4d9f-af64-a29399486ad8" providerId="ADAL" clId="{C220E50E-DBDB-4714-AEAD-8FC08ED97896}" dt="2022-03-24T13:18:33.694" v="192" actId="1076"/>
          <pc:sldLayoutMkLst>
            <pc:docMk/>
            <pc:sldMasterMk cId="3528421424" sldId="2147483895"/>
            <pc:sldLayoutMk cId="2112362800" sldId="2147483897"/>
          </pc:sldLayoutMkLst>
          <pc:spChg chg="add mod">
            <ac:chgData name="Geeta L Bhat" userId="e5ce43c0-8473-4d9f-af64-a29399486ad8" providerId="ADAL" clId="{C220E50E-DBDB-4714-AEAD-8FC08ED97896}" dt="2022-03-24T13:18:33.694" v="192" actId="1076"/>
            <ac:spMkLst>
              <pc:docMk/>
              <pc:sldMasterMk cId="3528421424" sldId="2147483895"/>
              <pc:sldLayoutMk cId="2112362800" sldId="2147483897"/>
              <ac:spMk id="8" creationId="{FFE8EF5E-9EE5-4487-8825-8B809E5562F3}"/>
            </ac:spMkLst>
          </pc:spChg>
        </pc:sldLayoutChg>
        <pc:sldLayoutChg chg="addSp delSp modSp mod">
          <pc:chgData name="Geeta L Bhat" userId="e5ce43c0-8473-4d9f-af64-a29399486ad8" providerId="ADAL" clId="{C220E50E-DBDB-4714-AEAD-8FC08ED97896}" dt="2022-03-24T13:19:31.840" v="197"/>
          <pc:sldLayoutMkLst>
            <pc:docMk/>
            <pc:sldMasterMk cId="3528421424" sldId="2147483895"/>
            <pc:sldLayoutMk cId="4032528264" sldId="2147483898"/>
          </pc:sldLayoutMkLst>
          <pc:spChg chg="add del mod">
            <ac:chgData name="Geeta L Bhat" userId="e5ce43c0-8473-4d9f-af64-a29399486ad8" providerId="ADAL" clId="{C220E50E-DBDB-4714-AEAD-8FC08ED97896}" dt="2022-03-24T13:19:31.017" v="196" actId="478"/>
            <ac:spMkLst>
              <pc:docMk/>
              <pc:sldMasterMk cId="3528421424" sldId="2147483895"/>
              <pc:sldLayoutMk cId="4032528264" sldId="2147483898"/>
              <ac:spMk id="6" creationId="{3DE1BD43-EF01-4421-863B-2E9D86649140}"/>
            </ac:spMkLst>
          </pc:spChg>
          <pc:spChg chg="add mod">
            <ac:chgData name="Geeta L Bhat" userId="e5ce43c0-8473-4d9f-af64-a29399486ad8" providerId="ADAL" clId="{C220E50E-DBDB-4714-AEAD-8FC08ED97896}" dt="2022-03-24T13:19:31.840" v="197"/>
            <ac:spMkLst>
              <pc:docMk/>
              <pc:sldMasterMk cId="3528421424" sldId="2147483895"/>
              <pc:sldLayoutMk cId="4032528264" sldId="2147483898"/>
              <ac:spMk id="8" creationId="{E2B0DC4C-2C65-4408-8965-F05AF4CB9E7B}"/>
            </ac:spMkLst>
          </pc:spChg>
        </pc:sldLayoutChg>
        <pc:sldLayoutChg chg="addSp modSp">
          <pc:chgData name="Geeta L Bhat" userId="e5ce43c0-8473-4d9f-af64-a29399486ad8" providerId="ADAL" clId="{C220E50E-DBDB-4714-AEAD-8FC08ED97896}" dt="2022-03-22T16:14:22.650" v="161"/>
          <pc:sldLayoutMkLst>
            <pc:docMk/>
            <pc:sldMasterMk cId="3528421424" sldId="2147483895"/>
            <pc:sldLayoutMk cId="1100625990" sldId="2147483899"/>
          </pc:sldLayoutMkLst>
          <pc:spChg chg="add mod">
            <ac:chgData name="Geeta L Bhat" userId="e5ce43c0-8473-4d9f-af64-a29399486ad8" providerId="ADAL" clId="{C220E50E-DBDB-4714-AEAD-8FC08ED97896}" dt="2022-03-22T16:14:22.650" v="161"/>
            <ac:spMkLst>
              <pc:docMk/>
              <pc:sldMasterMk cId="3528421424" sldId="2147483895"/>
              <pc:sldLayoutMk cId="1100625990" sldId="2147483899"/>
              <ac:spMk id="14" creationId="{1F666D76-2F99-42EA-81D5-C3152674768E}"/>
            </ac:spMkLst>
          </pc:spChg>
        </pc:sldLayoutChg>
        <pc:sldLayoutChg chg="addSp delSp modSp mod">
          <pc:chgData name="Geeta L Bhat" userId="e5ce43c0-8473-4d9f-af64-a29399486ad8" providerId="ADAL" clId="{C220E50E-DBDB-4714-AEAD-8FC08ED97896}" dt="2022-03-24T13:18:50.409" v="194"/>
          <pc:sldLayoutMkLst>
            <pc:docMk/>
            <pc:sldMasterMk cId="3528421424" sldId="2147483895"/>
            <pc:sldLayoutMk cId="501312008" sldId="2147483901"/>
          </pc:sldLayoutMkLst>
          <pc:spChg chg="add del mod">
            <ac:chgData name="Geeta L Bhat" userId="e5ce43c0-8473-4d9f-af64-a29399486ad8" providerId="ADAL" clId="{C220E50E-DBDB-4714-AEAD-8FC08ED97896}" dt="2022-03-24T13:18:49.512" v="193" actId="478"/>
            <ac:spMkLst>
              <pc:docMk/>
              <pc:sldMasterMk cId="3528421424" sldId="2147483895"/>
              <pc:sldLayoutMk cId="501312008" sldId="2147483901"/>
              <ac:spMk id="6" creationId="{64A43E37-F814-41B6-8B4F-7E04AD1DCE0D}"/>
            </ac:spMkLst>
          </pc:spChg>
          <pc:spChg chg="add mod">
            <ac:chgData name="Geeta L Bhat" userId="e5ce43c0-8473-4d9f-af64-a29399486ad8" providerId="ADAL" clId="{C220E50E-DBDB-4714-AEAD-8FC08ED97896}" dt="2022-03-24T13:18:50.409" v="194"/>
            <ac:spMkLst>
              <pc:docMk/>
              <pc:sldMasterMk cId="3528421424" sldId="2147483895"/>
              <pc:sldLayoutMk cId="501312008" sldId="2147483901"/>
              <ac:spMk id="9" creationId="{11529474-484E-491F-B8BB-44D14EDC68D7}"/>
            </ac:spMkLst>
          </pc:spChg>
        </pc:sldLayoutChg>
      </pc:sldMasterChg>
    </pc:docChg>
  </pc:docChgLst>
  <pc:docChgLst>
    <pc:chgData name="David W Winters Ph.D." userId="3a5013d5-9cfd-4208-ab16-f7f38ee4a4e7" providerId="ADAL" clId="{06FAF986-5FB5-4945-BA8E-6BA88B27E062}"/>
    <pc:docChg chg="modSld">
      <pc:chgData name="David W Winters Ph.D." userId="3a5013d5-9cfd-4208-ab16-f7f38ee4a4e7" providerId="ADAL" clId="{06FAF986-5FB5-4945-BA8E-6BA88B27E062}" dt="2022-03-28T10:29:06.188" v="63" actId="1035"/>
      <pc:docMkLst>
        <pc:docMk/>
      </pc:docMkLst>
      <pc:sldChg chg="modSp mod">
        <pc:chgData name="David W Winters Ph.D." userId="3a5013d5-9cfd-4208-ab16-f7f38ee4a4e7" providerId="ADAL" clId="{06FAF986-5FB5-4945-BA8E-6BA88B27E062}" dt="2022-03-28T10:27:52.747" v="24" actId="20577"/>
        <pc:sldMkLst>
          <pc:docMk/>
          <pc:sldMk cId="24434820" sldId="510"/>
        </pc:sldMkLst>
        <pc:spChg chg="mod">
          <ac:chgData name="David W Winters Ph.D." userId="3a5013d5-9cfd-4208-ab16-f7f38ee4a4e7" providerId="ADAL" clId="{06FAF986-5FB5-4945-BA8E-6BA88B27E062}" dt="2022-03-28T10:27:52.747" v="24" actId="20577"/>
          <ac:spMkLst>
            <pc:docMk/>
            <pc:sldMk cId="24434820" sldId="510"/>
            <ac:spMk id="4" creationId="{90C183F0-6613-7846-8097-8D700C6495BD}"/>
          </ac:spMkLst>
        </pc:spChg>
      </pc:sldChg>
      <pc:sldChg chg="modSp mod">
        <pc:chgData name="David W Winters Ph.D." userId="3a5013d5-9cfd-4208-ab16-f7f38ee4a4e7" providerId="ADAL" clId="{06FAF986-5FB5-4945-BA8E-6BA88B27E062}" dt="2022-03-28T10:29:06.188" v="63" actId="1035"/>
        <pc:sldMkLst>
          <pc:docMk/>
          <pc:sldMk cId="10620845" sldId="2942"/>
        </pc:sldMkLst>
        <pc:spChg chg="mod">
          <ac:chgData name="David W Winters Ph.D." userId="3a5013d5-9cfd-4208-ab16-f7f38ee4a4e7" providerId="ADAL" clId="{06FAF986-5FB5-4945-BA8E-6BA88B27E062}" dt="2022-03-28T10:29:06.188" v="63" actId="1035"/>
          <ac:spMkLst>
            <pc:docMk/>
            <pc:sldMk cId="10620845" sldId="2942"/>
            <ac:spMk id="2" creationId="{292465BE-7075-4DBA-BA10-C4BAFFABB57E}"/>
          </ac:spMkLst>
        </pc:spChg>
        <pc:spChg chg="mod">
          <ac:chgData name="David W Winters Ph.D." userId="3a5013d5-9cfd-4208-ab16-f7f38ee4a4e7" providerId="ADAL" clId="{06FAF986-5FB5-4945-BA8E-6BA88B27E062}" dt="2022-03-28T10:29:06.188" v="63" actId="1035"/>
          <ac:spMkLst>
            <pc:docMk/>
            <pc:sldMk cId="10620845" sldId="2942"/>
            <ac:spMk id="6" creationId="{5EDACA1D-AF95-41F5-9E0F-25BD271B4E5D}"/>
          </ac:spMkLst>
        </pc:spChg>
        <pc:spChg chg="mod">
          <ac:chgData name="David W Winters Ph.D." userId="3a5013d5-9cfd-4208-ab16-f7f38ee4a4e7" providerId="ADAL" clId="{06FAF986-5FB5-4945-BA8E-6BA88B27E062}" dt="2022-03-28T10:29:06.188" v="63" actId="1035"/>
          <ac:spMkLst>
            <pc:docMk/>
            <pc:sldMk cId="10620845" sldId="2942"/>
            <ac:spMk id="8" creationId="{842B5559-1AE3-4CFE-ADFE-98E3A6841AEF}"/>
          </ac:spMkLst>
        </pc:spChg>
        <pc:spChg chg="mod">
          <ac:chgData name="David W Winters Ph.D." userId="3a5013d5-9cfd-4208-ab16-f7f38ee4a4e7" providerId="ADAL" clId="{06FAF986-5FB5-4945-BA8E-6BA88B27E062}" dt="2022-03-28T10:29:06.188" v="63" actId="1035"/>
          <ac:spMkLst>
            <pc:docMk/>
            <pc:sldMk cId="10620845" sldId="2942"/>
            <ac:spMk id="9" creationId="{7603A44F-FB28-4A3F-AAFF-52E2C0EA9E40}"/>
          </ac:spMkLst>
        </pc:spChg>
        <pc:spChg chg="mod">
          <ac:chgData name="David W Winters Ph.D." userId="3a5013d5-9cfd-4208-ab16-f7f38ee4a4e7" providerId="ADAL" clId="{06FAF986-5FB5-4945-BA8E-6BA88B27E062}" dt="2022-03-28T10:29:06.188" v="63" actId="1035"/>
          <ac:spMkLst>
            <pc:docMk/>
            <pc:sldMk cId="10620845" sldId="2942"/>
            <ac:spMk id="10" creationId="{60610B00-D3AB-47D7-9978-37A813479F46}"/>
          </ac:spMkLst>
        </pc:spChg>
        <pc:spChg chg="mod">
          <ac:chgData name="David W Winters Ph.D." userId="3a5013d5-9cfd-4208-ab16-f7f38ee4a4e7" providerId="ADAL" clId="{06FAF986-5FB5-4945-BA8E-6BA88B27E062}" dt="2022-03-28T10:29:06.188" v="63" actId="1035"/>
          <ac:spMkLst>
            <pc:docMk/>
            <pc:sldMk cId="10620845" sldId="2942"/>
            <ac:spMk id="11" creationId="{02111682-ADE3-4FFC-BECD-B4F25B3B84BA}"/>
          </ac:spMkLst>
        </pc:spChg>
        <pc:spChg chg="mod">
          <ac:chgData name="David W Winters Ph.D." userId="3a5013d5-9cfd-4208-ab16-f7f38ee4a4e7" providerId="ADAL" clId="{06FAF986-5FB5-4945-BA8E-6BA88B27E062}" dt="2022-03-28T10:29:06.188" v="63" actId="1035"/>
          <ac:spMkLst>
            <pc:docMk/>
            <pc:sldMk cId="10620845" sldId="2942"/>
            <ac:spMk id="13" creationId="{CAE91625-EFCA-48DA-9455-BFE15BEA90CF}"/>
          </ac:spMkLst>
        </pc:spChg>
        <pc:spChg chg="mod">
          <ac:chgData name="David W Winters Ph.D." userId="3a5013d5-9cfd-4208-ab16-f7f38ee4a4e7" providerId="ADAL" clId="{06FAF986-5FB5-4945-BA8E-6BA88B27E062}" dt="2022-03-28T10:29:06.188" v="63" actId="1035"/>
          <ac:spMkLst>
            <pc:docMk/>
            <pc:sldMk cId="10620845" sldId="2942"/>
            <ac:spMk id="16" creationId="{5F59BED9-1CC8-44AF-9640-002B5367B7AB}"/>
          </ac:spMkLst>
        </pc:spChg>
        <pc:spChg chg="mod">
          <ac:chgData name="David W Winters Ph.D." userId="3a5013d5-9cfd-4208-ab16-f7f38ee4a4e7" providerId="ADAL" clId="{06FAF986-5FB5-4945-BA8E-6BA88B27E062}" dt="2022-03-28T10:29:06.188" v="63" actId="1035"/>
          <ac:spMkLst>
            <pc:docMk/>
            <pc:sldMk cId="10620845" sldId="2942"/>
            <ac:spMk id="18" creationId="{6B054D19-1010-48D7-AE26-FAE60DD44414}"/>
          </ac:spMkLst>
        </pc:spChg>
        <pc:picChg chg="mod">
          <ac:chgData name="David W Winters Ph.D." userId="3a5013d5-9cfd-4208-ab16-f7f38ee4a4e7" providerId="ADAL" clId="{06FAF986-5FB5-4945-BA8E-6BA88B27E062}" dt="2022-03-28T10:29:06.188" v="63" actId="1035"/>
          <ac:picMkLst>
            <pc:docMk/>
            <pc:sldMk cId="10620845" sldId="2942"/>
            <ac:picMk id="5" creationId="{CCA3CC1C-D109-48B2-AF78-6428C91D9D4E}"/>
          </ac:picMkLst>
        </pc:picChg>
        <pc:picChg chg="mod">
          <ac:chgData name="David W Winters Ph.D." userId="3a5013d5-9cfd-4208-ab16-f7f38ee4a4e7" providerId="ADAL" clId="{06FAF986-5FB5-4945-BA8E-6BA88B27E062}" dt="2022-03-28T10:29:06.188" v="63" actId="1035"/>
          <ac:picMkLst>
            <pc:docMk/>
            <pc:sldMk cId="10620845" sldId="2942"/>
            <ac:picMk id="7" creationId="{7958FC9A-0F7D-4271-ACCA-81C479F597EE}"/>
          </ac:picMkLst>
        </pc:picChg>
        <pc:picChg chg="mod">
          <ac:chgData name="David W Winters Ph.D." userId="3a5013d5-9cfd-4208-ab16-f7f38ee4a4e7" providerId="ADAL" clId="{06FAF986-5FB5-4945-BA8E-6BA88B27E062}" dt="2022-03-28T10:29:06.188" v="63" actId="1035"/>
          <ac:picMkLst>
            <pc:docMk/>
            <pc:sldMk cId="10620845" sldId="2942"/>
            <ac:picMk id="15" creationId="{56F7D544-EB0B-4395-940B-D0D358F8C3C2}"/>
          </ac:picMkLst>
        </pc:picChg>
        <pc:picChg chg="mod">
          <ac:chgData name="David W Winters Ph.D." userId="3a5013d5-9cfd-4208-ab16-f7f38ee4a4e7" providerId="ADAL" clId="{06FAF986-5FB5-4945-BA8E-6BA88B27E062}" dt="2022-03-28T10:29:06.188" v="63" actId="1035"/>
          <ac:picMkLst>
            <pc:docMk/>
            <pc:sldMk cId="10620845" sldId="2942"/>
            <ac:picMk id="17" creationId="{B8370E69-C3C4-42CE-8752-DBF60ADA039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B386D-35A8-C84A-9285-6BFF870F61C7}" type="doc">
      <dgm:prSet loTypeId="urn:microsoft.com/office/officeart/2005/8/layout/chevron1" loCatId="" qsTypeId="urn:microsoft.com/office/officeart/2005/8/quickstyle/simple1" qsCatId="simple" csTypeId="urn:microsoft.com/office/officeart/2005/8/colors/colorful5" csCatId="colorful" phldr="1"/>
      <dgm:spPr/>
    </dgm:pt>
    <dgm:pt modelId="{147FCCFA-B8B1-A343-8BA2-D79966929C67}">
      <dgm:prSet phldrT="[Text]" custT="1"/>
      <dgm:spPr/>
      <dgm:t>
        <a:bodyPr/>
        <a:lstStyle/>
        <a:p>
          <a:pPr>
            <a:spcAft>
              <a:spcPts val="0"/>
            </a:spcAft>
          </a:pPr>
          <a:r>
            <a:rPr lang="en-US" sz="2200" b="1"/>
            <a:t>Define CDS</a:t>
          </a:r>
        </a:p>
        <a:p>
          <a:pPr>
            <a:spcAft>
              <a:spcPts val="0"/>
            </a:spcAft>
          </a:pPr>
          <a:r>
            <a:rPr lang="en-US" sz="2200" b="0"/>
            <a:t>(</a:t>
          </a:r>
          <a:r>
            <a:rPr lang="en-US" sz="2200" b="0" i="1"/>
            <a:t>Year 1</a:t>
          </a:r>
          <a:r>
            <a:rPr lang="en-US" sz="2200" b="0"/>
            <a:t>)</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C7B2DD98-291A-604E-8F1F-7A955D0577C8}" type="parTrans" cxnId="{095B8931-5611-AE4F-938A-11553D1ADA96}">
      <dgm:prSet/>
      <dgm:spPr/>
      <dgm:t>
        <a:bodyPr/>
        <a:lstStyle/>
        <a:p>
          <a:endParaRPr lang="en-US"/>
        </a:p>
      </dgm:t>
    </dgm:pt>
    <dgm:pt modelId="{CB239142-AD30-3E40-AD45-6EDBFC22013B}" type="sibTrans" cxnId="{095B8931-5611-AE4F-938A-11553D1ADA96}">
      <dgm:prSet/>
      <dgm:spPr/>
      <dgm:t>
        <a:bodyPr/>
        <a:lstStyle/>
        <a:p>
          <a:endParaRPr lang="en-US"/>
        </a:p>
      </dgm:t>
    </dgm:pt>
    <dgm:pt modelId="{C305A799-C0B0-FC48-8218-A692BE69DA96}">
      <dgm:prSet phldrT="[Text]" custT="1"/>
      <dgm:spPr/>
      <dgm:t>
        <a:bodyPr/>
        <a:lstStyle/>
        <a:p>
          <a:pPr>
            <a:spcAft>
              <a:spcPts val="0"/>
            </a:spcAft>
          </a:pPr>
          <a:r>
            <a:rPr lang="en-US" sz="2200" b="1"/>
            <a:t>Pilot CDS</a:t>
          </a:r>
        </a:p>
        <a:p>
          <a:pPr>
            <a:spcAft>
              <a:spcPts val="0"/>
            </a:spcAft>
          </a:pPr>
          <a:r>
            <a:rPr lang="en-US" sz="2200" b="0" i="0"/>
            <a:t>(</a:t>
          </a:r>
          <a:r>
            <a:rPr lang="en-US" sz="2200" b="0" i="1"/>
            <a:t>Year 2</a:t>
          </a:r>
          <a:r>
            <a:rPr lang="en-US" sz="2200" b="0" i="0"/>
            <a:t>)</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F4FEC93E-F781-5D40-831C-48A0569485B2}" type="parTrans" cxnId="{6CA2023C-028D-F442-A594-F505CB25EDBA}">
      <dgm:prSet/>
      <dgm:spPr/>
      <dgm:t>
        <a:bodyPr/>
        <a:lstStyle/>
        <a:p>
          <a:endParaRPr lang="en-US"/>
        </a:p>
      </dgm:t>
    </dgm:pt>
    <dgm:pt modelId="{20CC7D1A-640C-9549-8C79-4DECFED8D67D}" type="sibTrans" cxnId="{6CA2023C-028D-F442-A594-F505CB25EDBA}">
      <dgm:prSet/>
      <dgm:spPr/>
      <dgm:t>
        <a:bodyPr/>
        <a:lstStyle/>
        <a:p>
          <a:endParaRPr lang="en-US"/>
        </a:p>
      </dgm:t>
    </dgm:pt>
    <dgm:pt modelId="{8D1DA596-E7A5-6A4B-A917-2DD90CEE27E9}">
      <dgm:prSet phldrT="[Text]" custT="1"/>
      <dgm:spPr/>
      <dgm:t>
        <a:bodyPr/>
        <a:lstStyle/>
        <a:p>
          <a:pPr>
            <a:spcAft>
              <a:spcPts val="0"/>
            </a:spcAft>
          </a:pPr>
          <a:r>
            <a:rPr lang="en-US" sz="2200" b="1"/>
            <a:t>Adoption</a:t>
          </a:r>
        </a:p>
        <a:p>
          <a:pPr>
            <a:spcAft>
              <a:spcPts val="0"/>
            </a:spcAft>
          </a:pPr>
          <a:r>
            <a:rPr lang="en-US" sz="2200" b="0"/>
            <a:t>(</a:t>
          </a:r>
          <a:r>
            <a:rPr lang="en-US" sz="2200" b="0" i="1"/>
            <a:t>Year 3</a:t>
          </a:r>
          <a:r>
            <a:rPr lang="en-US" sz="2200" b="0"/>
            <a:t>)</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597E6628-02BA-CF4E-962E-A1F891615292}" type="parTrans" cxnId="{64C492F9-5A93-B943-8F9A-96F52529054C}">
      <dgm:prSet/>
      <dgm:spPr/>
      <dgm:t>
        <a:bodyPr/>
        <a:lstStyle/>
        <a:p>
          <a:endParaRPr lang="en-US"/>
        </a:p>
      </dgm:t>
    </dgm:pt>
    <dgm:pt modelId="{730A9827-1651-6A44-B59A-D79394F00289}" type="sibTrans" cxnId="{64C492F9-5A93-B943-8F9A-96F52529054C}">
      <dgm:prSet/>
      <dgm:spPr/>
      <dgm:t>
        <a:bodyPr/>
        <a:lstStyle/>
        <a:p>
          <a:endParaRPr lang="en-US"/>
        </a:p>
      </dgm:t>
    </dgm:pt>
    <dgm:pt modelId="{A7F47245-7523-984D-A7B0-8E6654370F18}">
      <dgm:prSet phldrT="[Text]" custT="1"/>
      <dgm:spPr/>
      <dgm:t>
        <a:bodyPr/>
        <a:lstStyle/>
        <a:p>
          <a:r>
            <a:rPr lang="en-US" sz="2000"/>
            <a:t>Environmental scan</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45298704-DF3E-AF43-974F-D217BBD77304}" type="parTrans" cxnId="{E27A2DF1-0106-464A-9436-A3C08286B5A1}">
      <dgm:prSet/>
      <dgm:spPr/>
      <dgm:t>
        <a:bodyPr/>
        <a:lstStyle/>
        <a:p>
          <a:endParaRPr lang="en-US"/>
        </a:p>
      </dgm:t>
    </dgm:pt>
    <dgm:pt modelId="{8283D36E-049F-B640-BE29-1EF0F723EC1D}" type="sibTrans" cxnId="{E27A2DF1-0106-464A-9436-A3C08286B5A1}">
      <dgm:prSet/>
      <dgm:spPr/>
      <dgm:t>
        <a:bodyPr/>
        <a:lstStyle/>
        <a:p>
          <a:endParaRPr lang="en-US"/>
        </a:p>
      </dgm:t>
    </dgm:pt>
    <dgm:pt modelId="{D30717C4-3425-664C-8DF4-ACA907BC831D}">
      <dgm:prSet phldrT="[Text]" custT="1"/>
      <dgm:spPr/>
      <dgm:t>
        <a:bodyPr/>
        <a:lstStyle/>
        <a:p>
          <a:r>
            <a:rPr lang="en-US" sz="2000"/>
            <a:t>CDS Definitions</a:t>
          </a:r>
        </a:p>
      </dgm:t>
    </dgm:pt>
    <dgm:pt modelId="{A50689BF-129E-C94D-8940-4BA108F3BEEC}" type="parTrans" cxnId="{B6674DB1-A448-A645-AF38-155A4BA9C2A2}">
      <dgm:prSet/>
      <dgm:spPr/>
      <dgm:t>
        <a:bodyPr/>
        <a:lstStyle/>
        <a:p>
          <a:endParaRPr lang="en-US"/>
        </a:p>
      </dgm:t>
    </dgm:pt>
    <dgm:pt modelId="{8E979AFA-EB17-2941-AF22-AE8125A65619}" type="sibTrans" cxnId="{B6674DB1-A448-A645-AF38-155A4BA9C2A2}">
      <dgm:prSet/>
      <dgm:spPr/>
      <dgm:t>
        <a:bodyPr/>
        <a:lstStyle/>
        <a:p>
          <a:endParaRPr lang="en-US"/>
        </a:p>
      </dgm:t>
    </dgm:pt>
    <dgm:pt modelId="{13CF7612-BFFB-CC4E-880A-8D1987BA7991}">
      <dgm:prSet phldrT="[Text]" custT="1"/>
      <dgm:spPr/>
      <dgm:t>
        <a:bodyPr/>
        <a:lstStyle/>
        <a:p>
          <a:r>
            <a:rPr lang="en-US" sz="2000"/>
            <a:t>Test fixtures &amp; software</a:t>
          </a:r>
        </a:p>
      </dgm:t>
    </dgm:pt>
    <dgm:pt modelId="{20EA74E1-1CD3-B047-B1B0-AB90553AFA0B}" type="parTrans" cxnId="{9A0C34E5-3085-9D4F-A88D-C7A9CF3E4B04}">
      <dgm:prSet/>
      <dgm:spPr/>
      <dgm:t>
        <a:bodyPr/>
        <a:lstStyle/>
        <a:p>
          <a:endParaRPr lang="en-US"/>
        </a:p>
      </dgm:t>
    </dgm:pt>
    <dgm:pt modelId="{72412378-C798-534B-B452-AFED7DFE9323}" type="sibTrans" cxnId="{9A0C34E5-3085-9D4F-A88D-C7A9CF3E4B04}">
      <dgm:prSet/>
      <dgm:spPr/>
      <dgm:t>
        <a:bodyPr/>
        <a:lstStyle/>
        <a:p>
          <a:endParaRPr lang="en-US"/>
        </a:p>
      </dgm:t>
    </dgm:pt>
    <dgm:pt modelId="{E98CB349-422E-B94C-AC14-E504EA02B006}">
      <dgm:prSet phldrT="[Text]" custT="1"/>
      <dgm:spPr/>
      <dgm:t>
        <a:bodyPr/>
        <a:lstStyle/>
        <a:p>
          <a:r>
            <a:rPr lang="en-US" sz="2000"/>
            <a:t>Pilot partner(s)</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118B336E-2D1F-404E-BF99-F7DAB562F8BA}" type="parTrans" cxnId="{EADD69AE-4BC7-6548-B50F-F007C24981E4}">
      <dgm:prSet/>
      <dgm:spPr/>
      <dgm:t>
        <a:bodyPr/>
        <a:lstStyle/>
        <a:p>
          <a:endParaRPr lang="en-US"/>
        </a:p>
      </dgm:t>
    </dgm:pt>
    <dgm:pt modelId="{428EE6C8-CB8E-174F-87BF-902E9CB12B43}" type="sibTrans" cxnId="{EADD69AE-4BC7-6548-B50F-F007C24981E4}">
      <dgm:prSet/>
      <dgm:spPr/>
      <dgm:t>
        <a:bodyPr/>
        <a:lstStyle/>
        <a:p>
          <a:endParaRPr lang="en-US"/>
        </a:p>
      </dgm:t>
    </dgm:pt>
    <dgm:pt modelId="{293B2085-0E8A-704A-8958-3A25527212C2}">
      <dgm:prSet phldrT="[Text]" custT="1"/>
      <dgm:spPr/>
      <dgm:t>
        <a:bodyPr/>
        <a:lstStyle/>
        <a:p>
          <a:r>
            <a:rPr lang="en-US" sz="2000"/>
            <a:t>Implementation guides</a:t>
          </a:r>
        </a:p>
      </dgm:t>
    </dgm:pt>
    <dgm:pt modelId="{AE980B4D-F586-E44C-BE41-83E5EA27C60F}" type="parTrans" cxnId="{7473AE3C-F341-EB45-AB3C-1F73850589D4}">
      <dgm:prSet/>
      <dgm:spPr/>
      <dgm:t>
        <a:bodyPr/>
        <a:lstStyle/>
        <a:p>
          <a:endParaRPr lang="en-US"/>
        </a:p>
      </dgm:t>
    </dgm:pt>
    <dgm:pt modelId="{94EEF9C5-EA7F-0644-B149-AB7F02F86499}" type="sibTrans" cxnId="{7473AE3C-F341-EB45-AB3C-1F73850589D4}">
      <dgm:prSet/>
      <dgm:spPr/>
      <dgm:t>
        <a:bodyPr/>
        <a:lstStyle/>
        <a:p>
          <a:endParaRPr lang="en-US"/>
        </a:p>
      </dgm:t>
    </dgm:pt>
    <dgm:pt modelId="{A280D874-CA32-EF40-889B-7E20D5AF9A30}">
      <dgm:prSet phldrT="[Text]" custT="1"/>
      <dgm:spPr/>
      <dgm:t>
        <a:bodyPr/>
        <a:lstStyle/>
        <a:p>
          <a:r>
            <a:rPr lang="en-US" sz="2000"/>
            <a:t>Integration with electronic health record (EHR)</a:t>
          </a:r>
        </a:p>
      </dgm:t>
    </dgm:pt>
    <dgm:pt modelId="{CE9B8FE2-2A83-2A4C-A924-EEDF74ADB652}" type="parTrans" cxnId="{8DE499B4-ED53-EB4D-8043-776B28EFB533}">
      <dgm:prSet/>
      <dgm:spPr/>
      <dgm:t>
        <a:bodyPr/>
        <a:lstStyle/>
        <a:p>
          <a:endParaRPr lang="en-US"/>
        </a:p>
      </dgm:t>
    </dgm:pt>
    <dgm:pt modelId="{D47A9819-AA82-994D-BD39-980EE05F0BB9}" type="sibTrans" cxnId="{8DE499B4-ED53-EB4D-8043-776B28EFB533}">
      <dgm:prSet/>
      <dgm:spPr/>
      <dgm:t>
        <a:bodyPr/>
        <a:lstStyle/>
        <a:p>
          <a:endParaRPr lang="en-US"/>
        </a:p>
      </dgm:t>
    </dgm:pt>
    <dgm:pt modelId="{B690465C-1D18-8643-AA77-4037407FA7B1}">
      <dgm:prSet phldrT="[Text]" custT="1"/>
      <dgm:spPr/>
      <dgm:t>
        <a:bodyPr/>
        <a:lstStyle/>
        <a:p>
          <a:r>
            <a:rPr lang="en-US" sz="2000"/>
            <a:t>Quantified CDS effectiveness</a:t>
          </a:r>
        </a:p>
      </dgm:t>
    </dgm:pt>
    <dgm:pt modelId="{3BCE1331-F9B6-AF4A-B3C4-4FF69F1C53F4}" type="parTrans" cxnId="{968F4542-EC0B-9F4C-A4F1-18E9690561F1}">
      <dgm:prSet/>
      <dgm:spPr/>
      <dgm:t>
        <a:bodyPr/>
        <a:lstStyle/>
        <a:p>
          <a:endParaRPr lang="en-US"/>
        </a:p>
      </dgm:t>
    </dgm:pt>
    <dgm:pt modelId="{948E0D6E-FAA7-D44B-B06E-85A8C9BEDB75}" type="sibTrans" cxnId="{968F4542-EC0B-9F4C-A4F1-18E9690561F1}">
      <dgm:prSet/>
      <dgm:spPr/>
      <dgm:t>
        <a:bodyPr/>
        <a:lstStyle/>
        <a:p>
          <a:endParaRPr lang="en-US"/>
        </a:p>
      </dgm:t>
    </dgm:pt>
    <dgm:pt modelId="{8B138A63-CE30-EA41-8DFF-F3D1FB18C907}">
      <dgm:prSet phldrT="[Text]" custT="1"/>
      <dgm:spPr/>
      <dgm:t>
        <a:bodyPr/>
        <a:lstStyle/>
        <a:p>
          <a:pPr>
            <a:spcAft>
              <a:spcPts val="0"/>
            </a:spcAft>
          </a:pPr>
          <a:r>
            <a:rPr lang="en-US" sz="2200" b="1"/>
            <a:t>Quality Measures</a:t>
          </a:r>
        </a:p>
        <a:p>
          <a:pPr>
            <a:spcAft>
              <a:spcPts val="0"/>
            </a:spcAft>
          </a:pPr>
          <a:r>
            <a:rPr lang="en-US" sz="2200" b="0"/>
            <a:t>(</a:t>
          </a:r>
          <a:r>
            <a:rPr lang="en-US" sz="2200" b="0" i="1"/>
            <a:t>Years 2 &amp; 3</a:t>
          </a:r>
          <a:r>
            <a:rPr lang="en-US" sz="2200" b="0"/>
            <a:t>)</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BCEDA2A7-8260-D742-A59A-6923AFD12139}" type="parTrans" cxnId="{4915DA92-C27C-944F-96C8-F5F15C870206}">
      <dgm:prSet/>
      <dgm:spPr/>
      <dgm:t>
        <a:bodyPr/>
        <a:lstStyle/>
        <a:p>
          <a:endParaRPr lang="en-US"/>
        </a:p>
      </dgm:t>
    </dgm:pt>
    <dgm:pt modelId="{BCE3AAD2-A23F-1E47-A7C0-222379E6071C}" type="sibTrans" cxnId="{4915DA92-C27C-944F-96C8-F5F15C870206}">
      <dgm:prSet/>
      <dgm:spPr/>
      <dgm:t>
        <a:bodyPr/>
        <a:lstStyle/>
        <a:p>
          <a:endParaRPr lang="en-US"/>
        </a:p>
      </dgm:t>
    </dgm:pt>
    <dgm:pt modelId="{F250076D-BB9B-944D-91C8-713FC0F0B4B3}">
      <dgm:prSet phldrT="[Text]" custT="1"/>
      <dgm:spPr/>
      <dgm:t>
        <a:bodyPr/>
        <a:lstStyle/>
        <a:p>
          <a:r>
            <a:rPr lang="en-US" sz="2000"/>
            <a:t>Companion electronic clinical quality measures (</a:t>
          </a:r>
          <a:r>
            <a:rPr lang="en-US" sz="2000" err="1"/>
            <a:t>eCQM</a:t>
          </a:r>
          <a:r>
            <a:rPr lang="en-US" sz="2000"/>
            <a:t>)</a:t>
          </a:r>
        </a:p>
      </dgm:t>
      <dgm:extLst>
        <a:ext uri="{E40237B7-FDA0-4F09-8148-C483321AD2D9}">
          <dgm14:cNvPr xmlns:dgm14="http://schemas.microsoft.com/office/drawing/2010/diagram" id="0" name=""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
      </dgm:extLst>
    </dgm:pt>
    <dgm:pt modelId="{90812701-C1B1-AC41-8520-DDAE09EA4DDE}" type="parTrans" cxnId="{3828C03F-4F58-B247-B2EC-0A8534E6FB44}">
      <dgm:prSet/>
      <dgm:spPr/>
      <dgm:t>
        <a:bodyPr/>
        <a:lstStyle/>
        <a:p>
          <a:endParaRPr lang="en-US"/>
        </a:p>
      </dgm:t>
    </dgm:pt>
    <dgm:pt modelId="{485F7F2F-0039-064C-867C-5FEA2D7F025A}" type="sibTrans" cxnId="{3828C03F-4F58-B247-B2EC-0A8534E6FB44}">
      <dgm:prSet/>
      <dgm:spPr/>
      <dgm:t>
        <a:bodyPr/>
        <a:lstStyle/>
        <a:p>
          <a:endParaRPr lang="en-US"/>
        </a:p>
      </dgm:t>
    </dgm:pt>
    <dgm:pt modelId="{A0FAD1D9-16A7-1A42-8477-DD7DC6243D00}" type="pres">
      <dgm:prSet presAssocID="{7D9B386D-35A8-C84A-9285-6BFF870F61C7}" presName="Name0" presStyleCnt="0">
        <dgm:presLayoutVars>
          <dgm:dir/>
          <dgm:animLvl val="lvl"/>
          <dgm:resizeHandles val="exact"/>
        </dgm:presLayoutVars>
      </dgm:prSet>
      <dgm:spPr/>
    </dgm:pt>
    <dgm:pt modelId="{1744832A-58DD-B449-A194-DE0CFCFDBAC2}" type="pres">
      <dgm:prSet presAssocID="{147FCCFA-B8B1-A343-8BA2-D79966929C67}" presName="composite" presStyleCnt="0"/>
      <dgm:spPr/>
    </dgm:pt>
    <dgm:pt modelId="{84B5A719-91A4-714C-9115-7966C792BC46}" type="pres">
      <dgm:prSet presAssocID="{147FCCFA-B8B1-A343-8BA2-D79966929C67}" presName="parTx" presStyleLbl="node1" presStyleIdx="0" presStyleCnt="4" custScaleX="115899">
        <dgm:presLayoutVars>
          <dgm:chMax val="0"/>
          <dgm:chPref val="0"/>
          <dgm:bulletEnabled val="1"/>
        </dgm:presLayoutVars>
      </dgm:prSet>
      <dgm:spPr/>
    </dgm:pt>
    <dgm:pt modelId="{1DCD2C1A-104A-784C-B35B-0EE2FD4B792C}" type="pres">
      <dgm:prSet presAssocID="{147FCCFA-B8B1-A343-8BA2-D79966929C67}" presName="desTx" presStyleLbl="revTx" presStyleIdx="0" presStyleCnt="3">
        <dgm:presLayoutVars>
          <dgm:bulletEnabled val="1"/>
        </dgm:presLayoutVars>
      </dgm:prSet>
      <dgm:spPr/>
    </dgm:pt>
    <dgm:pt modelId="{6BBEBD9F-4AA2-B742-852F-9E39DB367E0A}" type="pres">
      <dgm:prSet presAssocID="{CB239142-AD30-3E40-AD45-6EDBFC22013B}" presName="space" presStyleCnt="0"/>
      <dgm:spPr/>
    </dgm:pt>
    <dgm:pt modelId="{9EDF2FCD-EE1C-E844-A25C-516666DC91A2}" type="pres">
      <dgm:prSet presAssocID="{C305A799-C0B0-FC48-8218-A692BE69DA96}" presName="composite" presStyleCnt="0"/>
      <dgm:spPr/>
    </dgm:pt>
    <dgm:pt modelId="{97010685-2D3A-CF41-9D4A-9DFCAB6CCAD1}" type="pres">
      <dgm:prSet presAssocID="{C305A799-C0B0-FC48-8218-A692BE69DA96}" presName="parTx" presStyleLbl="node1" presStyleIdx="1" presStyleCnt="4">
        <dgm:presLayoutVars>
          <dgm:chMax val="0"/>
          <dgm:chPref val="0"/>
          <dgm:bulletEnabled val="1"/>
        </dgm:presLayoutVars>
      </dgm:prSet>
      <dgm:spPr/>
    </dgm:pt>
    <dgm:pt modelId="{53454CC2-5A34-F647-AB60-0BB9BA49EEDB}" type="pres">
      <dgm:prSet presAssocID="{C305A799-C0B0-FC48-8218-A692BE69DA96}" presName="desTx" presStyleLbl="revTx" presStyleIdx="1" presStyleCnt="3">
        <dgm:presLayoutVars>
          <dgm:bulletEnabled val="1"/>
        </dgm:presLayoutVars>
      </dgm:prSet>
      <dgm:spPr/>
    </dgm:pt>
    <dgm:pt modelId="{040A7A76-6338-DA46-9334-44C59E1349CF}" type="pres">
      <dgm:prSet presAssocID="{20CC7D1A-640C-9549-8C79-4DECFED8D67D}" presName="space" presStyleCnt="0"/>
      <dgm:spPr/>
    </dgm:pt>
    <dgm:pt modelId="{23A5DABD-6DC5-164E-B4DF-EC06BEF91F59}" type="pres">
      <dgm:prSet presAssocID="{8B138A63-CE30-EA41-8DFF-F3D1FB18C907}" presName="composite" presStyleCnt="0"/>
      <dgm:spPr/>
    </dgm:pt>
    <dgm:pt modelId="{B86A4B44-CFF3-7A43-B5AB-7CFDF3424344}" type="pres">
      <dgm:prSet presAssocID="{8B138A63-CE30-EA41-8DFF-F3D1FB18C907}" presName="parTx" presStyleLbl="node1" presStyleIdx="2" presStyleCnt="4" custScaleX="116136">
        <dgm:presLayoutVars>
          <dgm:chMax val="0"/>
          <dgm:chPref val="0"/>
          <dgm:bulletEnabled val="1"/>
        </dgm:presLayoutVars>
      </dgm:prSet>
      <dgm:spPr/>
    </dgm:pt>
    <dgm:pt modelId="{F9E2ED57-C526-1649-A6E6-BDA2C2539EC5}" type="pres">
      <dgm:prSet presAssocID="{8B138A63-CE30-EA41-8DFF-F3D1FB18C907}" presName="desTx" presStyleLbl="revTx" presStyleIdx="2" presStyleCnt="3">
        <dgm:presLayoutVars>
          <dgm:bulletEnabled val="1"/>
        </dgm:presLayoutVars>
      </dgm:prSet>
      <dgm:spPr/>
    </dgm:pt>
    <dgm:pt modelId="{31508D39-BF08-F144-8FFD-70E0160FCB27}" type="pres">
      <dgm:prSet presAssocID="{BCE3AAD2-A23F-1E47-A7C0-222379E6071C}" presName="space" presStyleCnt="0"/>
      <dgm:spPr/>
    </dgm:pt>
    <dgm:pt modelId="{C20D8EA7-3D72-F641-8430-7925B273249A}" type="pres">
      <dgm:prSet presAssocID="{8D1DA596-E7A5-6A4B-A917-2DD90CEE27E9}" presName="composite" presStyleCnt="0"/>
      <dgm:spPr/>
    </dgm:pt>
    <dgm:pt modelId="{88669866-01EF-084B-8C05-DFD67B3E0BCF}" type="pres">
      <dgm:prSet presAssocID="{8D1DA596-E7A5-6A4B-A917-2DD90CEE27E9}" presName="parTx" presStyleLbl="node1" presStyleIdx="3" presStyleCnt="4" custScaleX="116239">
        <dgm:presLayoutVars>
          <dgm:chMax val="0"/>
          <dgm:chPref val="0"/>
          <dgm:bulletEnabled val="1"/>
        </dgm:presLayoutVars>
      </dgm:prSet>
      <dgm:spPr/>
    </dgm:pt>
    <dgm:pt modelId="{0DDD3D18-43E2-9244-AB74-395BD30EBF82}" type="pres">
      <dgm:prSet presAssocID="{8D1DA596-E7A5-6A4B-A917-2DD90CEE27E9}" presName="desTx" presStyleLbl="revTx" presStyleIdx="2" presStyleCnt="3">
        <dgm:presLayoutVars>
          <dgm:bulletEnabled val="1"/>
        </dgm:presLayoutVars>
      </dgm:prSet>
      <dgm:spPr/>
    </dgm:pt>
  </dgm:ptLst>
  <dgm:cxnLst>
    <dgm:cxn modelId="{FEF49B1D-944F-1C4C-8565-B653F71D05E4}" type="presOf" srcId="{D30717C4-3425-664C-8DF4-ACA907BC831D}" destId="{1DCD2C1A-104A-784C-B35B-0EE2FD4B792C}" srcOrd="0" destOrd="1" presId="urn:microsoft.com/office/officeart/2005/8/layout/chevron1"/>
    <dgm:cxn modelId="{095B8931-5611-AE4F-938A-11553D1ADA96}" srcId="{7D9B386D-35A8-C84A-9285-6BFF870F61C7}" destId="{147FCCFA-B8B1-A343-8BA2-D79966929C67}" srcOrd="0" destOrd="0" parTransId="{C7B2DD98-291A-604E-8F1F-7A955D0577C8}" sibTransId="{CB239142-AD30-3E40-AD45-6EDBFC22013B}"/>
    <dgm:cxn modelId="{AD326639-1FB5-944B-BB18-7D682A66734D}" type="presOf" srcId="{F250076D-BB9B-944D-91C8-713FC0F0B4B3}" destId="{F9E2ED57-C526-1649-A6E6-BDA2C2539EC5}" srcOrd="0" destOrd="0" presId="urn:microsoft.com/office/officeart/2005/8/layout/chevron1"/>
    <dgm:cxn modelId="{6CA2023C-028D-F442-A594-F505CB25EDBA}" srcId="{7D9B386D-35A8-C84A-9285-6BFF870F61C7}" destId="{C305A799-C0B0-FC48-8218-A692BE69DA96}" srcOrd="1" destOrd="0" parTransId="{F4FEC93E-F781-5D40-831C-48A0569485B2}" sibTransId="{20CC7D1A-640C-9549-8C79-4DECFED8D67D}"/>
    <dgm:cxn modelId="{7473AE3C-F341-EB45-AB3C-1F73850589D4}" srcId="{147FCCFA-B8B1-A343-8BA2-D79966929C67}" destId="{293B2085-0E8A-704A-8958-3A25527212C2}" srcOrd="3" destOrd="0" parTransId="{AE980B4D-F586-E44C-BE41-83E5EA27C60F}" sibTransId="{94EEF9C5-EA7F-0644-B149-AB7F02F86499}"/>
    <dgm:cxn modelId="{2576133F-640D-574F-8BEB-BDA985AD1F23}" type="presOf" srcId="{E98CB349-422E-B94C-AC14-E504EA02B006}" destId="{53454CC2-5A34-F647-AB60-0BB9BA49EEDB}" srcOrd="0" destOrd="0" presId="urn:microsoft.com/office/officeart/2005/8/layout/chevron1"/>
    <dgm:cxn modelId="{3828C03F-4F58-B247-B2EC-0A8534E6FB44}" srcId="{8B138A63-CE30-EA41-8DFF-F3D1FB18C907}" destId="{F250076D-BB9B-944D-91C8-713FC0F0B4B3}" srcOrd="0" destOrd="0" parTransId="{90812701-C1B1-AC41-8520-DDAE09EA4DDE}" sibTransId="{485F7F2F-0039-064C-867C-5FEA2D7F025A}"/>
    <dgm:cxn modelId="{968F4542-EC0B-9F4C-A4F1-18E9690561F1}" srcId="{C305A799-C0B0-FC48-8218-A692BE69DA96}" destId="{B690465C-1D18-8643-AA77-4037407FA7B1}" srcOrd="2" destOrd="0" parTransId="{3BCE1331-F9B6-AF4A-B3C4-4FF69F1C53F4}" sibTransId="{948E0D6E-FAA7-D44B-B06E-85A8C9BEDB75}"/>
    <dgm:cxn modelId="{C561555F-378D-D04E-8A50-5D7AB1951F14}" type="presOf" srcId="{147FCCFA-B8B1-A343-8BA2-D79966929C67}" destId="{84B5A719-91A4-714C-9115-7966C792BC46}" srcOrd="0" destOrd="0" presId="urn:microsoft.com/office/officeart/2005/8/layout/chevron1"/>
    <dgm:cxn modelId="{6D6EED82-AEDB-4145-B80E-7B62A1FB297B}" type="presOf" srcId="{B690465C-1D18-8643-AA77-4037407FA7B1}" destId="{53454CC2-5A34-F647-AB60-0BB9BA49EEDB}" srcOrd="0" destOrd="2" presId="urn:microsoft.com/office/officeart/2005/8/layout/chevron1"/>
    <dgm:cxn modelId="{4915DA92-C27C-944F-96C8-F5F15C870206}" srcId="{7D9B386D-35A8-C84A-9285-6BFF870F61C7}" destId="{8B138A63-CE30-EA41-8DFF-F3D1FB18C907}" srcOrd="2" destOrd="0" parTransId="{BCEDA2A7-8260-D742-A59A-6923AFD12139}" sibTransId="{BCE3AAD2-A23F-1E47-A7C0-222379E6071C}"/>
    <dgm:cxn modelId="{E99E8E94-2EAC-1844-8212-44D4109B7B03}" type="presOf" srcId="{8B138A63-CE30-EA41-8DFF-F3D1FB18C907}" destId="{B86A4B44-CFF3-7A43-B5AB-7CFDF3424344}" srcOrd="0" destOrd="0" presId="urn:microsoft.com/office/officeart/2005/8/layout/chevron1"/>
    <dgm:cxn modelId="{24E81299-93AD-C945-B365-4075F440BC85}" type="presOf" srcId="{293B2085-0E8A-704A-8958-3A25527212C2}" destId="{1DCD2C1A-104A-784C-B35B-0EE2FD4B792C}" srcOrd="0" destOrd="3" presId="urn:microsoft.com/office/officeart/2005/8/layout/chevron1"/>
    <dgm:cxn modelId="{7D3ACBAA-279A-D34F-8E5E-7C8507EB9591}" type="presOf" srcId="{8D1DA596-E7A5-6A4B-A917-2DD90CEE27E9}" destId="{88669866-01EF-084B-8C05-DFD67B3E0BCF}" srcOrd="0" destOrd="0" presId="urn:microsoft.com/office/officeart/2005/8/layout/chevron1"/>
    <dgm:cxn modelId="{EADD69AE-4BC7-6548-B50F-F007C24981E4}" srcId="{C305A799-C0B0-FC48-8218-A692BE69DA96}" destId="{E98CB349-422E-B94C-AC14-E504EA02B006}" srcOrd="0" destOrd="0" parTransId="{118B336E-2D1F-404E-BF99-F7DAB562F8BA}" sibTransId="{428EE6C8-CB8E-174F-87BF-902E9CB12B43}"/>
    <dgm:cxn modelId="{600BE4AE-D9A8-BE42-A964-574C61E8EDF2}" type="presOf" srcId="{A7F47245-7523-984D-A7B0-8E6654370F18}" destId="{1DCD2C1A-104A-784C-B35B-0EE2FD4B792C}" srcOrd="0" destOrd="0" presId="urn:microsoft.com/office/officeart/2005/8/layout/chevron1"/>
    <dgm:cxn modelId="{B6674DB1-A448-A645-AF38-155A4BA9C2A2}" srcId="{147FCCFA-B8B1-A343-8BA2-D79966929C67}" destId="{D30717C4-3425-664C-8DF4-ACA907BC831D}" srcOrd="1" destOrd="0" parTransId="{A50689BF-129E-C94D-8940-4BA108F3BEEC}" sibTransId="{8E979AFA-EB17-2941-AF22-AE8125A65619}"/>
    <dgm:cxn modelId="{6B58F1B1-F125-F34C-9F80-7B64D641CF5A}" type="presOf" srcId="{A280D874-CA32-EF40-889B-7E20D5AF9A30}" destId="{53454CC2-5A34-F647-AB60-0BB9BA49EEDB}" srcOrd="0" destOrd="1" presId="urn:microsoft.com/office/officeart/2005/8/layout/chevron1"/>
    <dgm:cxn modelId="{8DE499B4-ED53-EB4D-8043-776B28EFB533}" srcId="{C305A799-C0B0-FC48-8218-A692BE69DA96}" destId="{A280D874-CA32-EF40-889B-7E20D5AF9A30}" srcOrd="1" destOrd="0" parTransId="{CE9B8FE2-2A83-2A4C-A924-EEDF74ADB652}" sibTransId="{D47A9819-AA82-994D-BD39-980EE05F0BB9}"/>
    <dgm:cxn modelId="{B28109D5-25D7-6E4D-A4D9-9C54D9B69AFA}" type="presOf" srcId="{13CF7612-BFFB-CC4E-880A-8D1987BA7991}" destId="{1DCD2C1A-104A-784C-B35B-0EE2FD4B792C}" srcOrd="0" destOrd="2" presId="urn:microsoft.com/office/officeart/2005/8/layout/chevron1"/>
    <dgm:cxn modelId="{E30790DA-C27E-084D-BE52-EEB53A832ADB}" type="presOf" srcId="{7D9B386D-35A8-C84A-9285-6BFF870F61C7}" destId="{A0FAD1D9-16A7-1A42-8477-DD7DC6243D00}" srcOrd="0" destOrd="0" presId="urn:microsoft.com/office/officeart/2005/8/layout/chevron1"/>
    <dgm:cxn modelId="{9A0C34E5-3085-9D4F-A88D-C7A9CF3E4B04}" srcId="{147FCCFA-B8B1-A343-8BA2-D79966929C67}" destId="{13CF7612-BFFB-CC4E-880A-8D1987BA7991}" srcOrd="2" destOrd="0" parTransId="{20EA74E1-1CD3-B047-B1B0-AB90553AFA0B}" sibTransId="{72412378-C798-534B-B452-AFED7DFE9323}"/>
    <dgm:cxn modelId="{4D0ECFF0-B886-004C-97A9-E8BD81AB57BD}" type="presOf" srcId="{C305A799-C0B0-FC48-8218-A692BE69DA96}" destId="{97010685-2D3A-CF41-9D4A-9DFCAB6CCAD1}" srcOrd="0" destOrd="0" presId="urn:microsoft.com/office/officeart/2005/8/layout/chevron1"/>
    <dgm:cxn modelId="{E27A2DF1-0106-464A-9436-A3C08286B5A1}" srcId="{147FCCFA-B8B1-A343-8BA2-D79966929C67}" destId="{A7F47245-7523-984D-A7B0-8E6654370F18}" srcOrd="0" destOrd="0" parTransId="{45298704-DF3E-AF43-974F-D217BBD77304}" sibTransId="{8283D36E-049F-B640-BE29-1EF0F723EC1D}"/>
    <dgm:cxn modelId="{64C492F9-5A93-B943-8F9A-96F52529054C}" srcId="{7D9B386D-35A8-C84A-9285-6BFF870F61C7}" destId="{8D1DA596-E7A5-6A4B-A917-2DD90CEE27E9}" srcOrd="3" destOrd="0" parTransId="{597E6628-02BA-CF4E-962E-A1F891615292}" sibTransId="{730A9827-1651-6A44-B59A-D79394F00289}"/>
    <dgm:cxn modelId="{1ED9BD87-A5A5-914B-A933-758B76C25E4F}" type="presParOf" srcId="{A0FAD1D9-16A7-1A42-8477-DD7DC6243D00}" destId="{1744832A-58DD-B449-A194-DE0CFCFDBAC2}" srcOrd="0" destOrd="0" presId="urn:microsoft.com/office/officeart/2005/8/layout/chevron1"/>
    <dgm:cxn modelId="{AD99D0B6-988B-2547-8F81-B29AF6D4BFB7}" type="presParOf" srcId="{1744832A-58DD-B449-A194-DE0CFCFDBAC2}" destId="{84B5A719-91A4-714C-9115-7966C792BC46}" srcOrd="0" destOrd="0" presId="urn:microsoft.com/office/officeart/2005/8/layout/chevron1"/>
    <dgm:cxn modelId="{03C60D7E-AB9D-E74D-AA19-548AD4833DE2}" type="presParOf" srcId="{1744832A-58DD-B449-A194-DE0CFCFDBAC2}" destId="{1DCD2C1A-104A-784C-B35B-0EE2FD4B792C}" srcOrd="1" destOrd="0" presId="urn:microsoft.com/office/officeart/2005/8/layout/chevron1"/>
    <dgm:cxn modelId="{0E96EF2C-8C1A-9442-8C12-BF5DEFF4A796}" type="presParOf" srcId="{A0FAD1D9-16A7-1A42-8477-DD7DC6243D00}" destId="{6BBEBD9F-4AA2-B742-852F-9E39DB367E0A}" srcOrd="1" destOrd="0" presId="urn:microsoft.com/office/officeart/2005/8/layout/chevron1"/>
    <dgm:cxn modelId="{FF5977E3-245C-1B4E-866F-190778C5D285}" type="presParOf" srcId="{A0FAD1D9-16A7-1A42-8477-DD7DC6243D00}" destId="{9EDF2FCD-EE1C-E844-A25C-516666DC91A2}" srcOrd="2" destOrd="0" presId="urn:microsoft.com/office/officeart/2005/8/layout/chevron1"/>
    <dgm:cxn modelId="{8EAE9F7A-91AB-5340-9C97-EB1FCC4BB3B7}" type="presParOf" srcId="{9EDF2FCD-EE1C-E844-A25C-516666DC91A2}" destId="{97010685-2D3A-CF41-9D4A-9DFCAB6CCAD1}" srcOrd="0" destOrd="0" presId="urn:microsoft.com/office/officeart/2005/8/layout/chevron1"/>
    <dgm:cxn modelId="{FB0E49CB-5213-3C45-8F55-45DB08BE9116}" type="presParOf" srcId="{9EDF2FCD-EE1C-E844-A25C-516666DC91A2}" destId="{53454CC2-5A34-F647-AB60-0BB9BA49EEDB}" srcOrd="1" destOrd="0" presId="urn:microsoft.com/office/officeart/2005/8/layout/chevron1"/>
    <dgm:cxn modelId="{17EC2845-A1A8-EE46-95B5-FE4156842A7A}" type="presParOf" srcId="{A0FAD1D9-16A7-1A42-8477-DD7DC6243D00}" destId="{040A7A76-6338-DA46-9334-44C59E1349CF}" srcOrd="3" destOrd="0" presId="urn:microsoft.com/office/officeart/2005/8/layout/chevron1"/>
    <dgm:cxn modelId="{0F225EBF-0011-1743-B453-133012BD872F}" type="presParOf" srcId="{A0FAD1D9-16A7-1A42-8477-DD7DC6243D00}" destId="{23A5DABD-6DC5-164E-B4DF-EC06BEF91F59}" srcOrd="4" destOrd="0" presId="urn:microsoft.com/office/officeart/2005/8/layout/chevron1"/>
    <dgm:cxn modelId="{5DC46039-ABAB-7544-ABFB-1C037AF2D461}" type="presParOf" srcId="{23A5DABD-6DC5-164E-B4DF-EC06BEF91F59}" destId="{B86A4B44-CFF3-7A43-B5AB-7CFDF3424344}" srcOrd="0" destOrd="0" presId="urn:microsoft.com/office/officeart/2005/8/layout/chevron1"/>
    <dgm:cxn modelId="{82EE395F-88AC-7C40-9716-4BD563149FD7}" type="presParOf" srcId="{23A5DABD-6DC5-164E-B4DF-EC06BEF91F59}" destId="{F9E2ED57-C526-1649-A6E6-BDA2C2539EC5}" srcOrd="1" destOrd="0" presId="urn:microsoft.com/office/officeart/2005/8/layout/chevron1"/>
    <dgm:cxn modelId="{5774956D-D287-044A-AD34-41ABCA808488}" type="presParOf" srcId="{A0FAD1D9-16A7-1A42-8477-DD7DC6243D00}" destId="{31508D39-BF08-F144-8FFD-70E0160FCB27}" srcOrd="5" destOrd="0" presId="urn:microsoft.com/office/officeart/2005/8/layout/chevron1"/>
    <dgm:cxn modelId="{B128BF93-AE40-624E-B5DC-74E5A9C99007}" type="presParOf" srcId="{A0FAD1D9-16A7-1A42-8477-DD7DC6243D00}" destId="{C20D8EA7-3D72-F641-8430-7925B273249A}" srcOrd="6" destOrd="0" presId="urn:microsoft.com/office/officeart/2005/8/layout/chevron1"/>
    <dgm:cxn modelId="{8F549133-08FD-3C40-9B57-38A3A079EF7D}" type="presParOf" srcId="{C20D8EA7-3D72-F641-8430-7925B273249A}" destId="{88669866-01EF-084B-8C05-DFD67B3E0BCF}" srcOrd="0" destOrd="0" presId="urn:microsoft.com/office/officeart/2005/8/layout/chevron1"/>
    <dgm:cxn modelId="{32F53B37-5758-9442-8FFA-48B56E67151F}" type="presParOf" srcId="{C20D8EA7-3D72-F641-8430-7925B273249A}" destId="{0DDD3D18-43E2-9244-AB74-395BD30EBF82}"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07DB2D-6C9A-4C3F-BECA-F83400598129}" type="doc">
      <dgm:prSet loTypeId="urn:microsoft.com/office/officeart/2005/8/layout/process1" loCatId="process" qsTypeId="urn:microsoft.com/office/officeart/2005/8/quickstyle/simple1" qsCatId="simple" csTypeId="urn:microsoft.com/office/officeart/2005/8/colors/accent1_2" csCatId="accent1" phldr="1"/>
      <dgm:spPr/>
    </dgm:pt>
    <dgm:pt modelId="{1466C367-68FC-4F07-94A3-05231EAB76A6}">
      <dgm:prSet phldrT="[Text]" custT="1"/>
      <dgm:spPr/>
      <dgm:t>
        <a:bodyPr/>
        <a:lstStyle/>
        <a:p>
          <a:r>
            <a:rPr lang="en-US" sz="1400">
              <a:solidFill>
                <a:schemeClr val="bg1"/>
              </a:solidFill>
            </a:rPr>
            <a:t>Routine Screening</a:t>
          </a:r>
        </a:p>
      </dgm:t>
    </dgm:pt>
    <dgm:pt modelId="{3499D28D-A203-4B4F-8398-B1FF6077B99B}" type="parTrans" cxnId="{F090DB03-9B7C-433C-97A8-1B840BA93358}">
      <dgm:prSet/>
      <dgm:spPr/>
      <dgm:t>
        <a:bodyPr/>
        <a:lstStyle/>
        <a:p>
          <a:endParaRPr lang="en-US">
            <a:solidFill>
              <a:schemeClr val="bg1"/>
            </a:solidFill>
          </a:endParaRPr>
        </a:p>
      </dgm:t>
    </dgm:pt>
    <dgm:pt modelId="{98BE85FE-0023-4466-998F-CFF180294611}" type="sibTrans" cxnId="{F090DB03-9B7C-433C-97A8-1B840BA93358}">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36366A10-10AD-4286-9590-C0279B2D93A6}">
      <dgm:prSet phldrT="[Text]" custT="1"/>
      <dgm:spPr/>
      <dgm:t>
        <a:bodyPr/>
        <a:lstStyle/>
        <a:p>
          <a:r>
            <a:rPr lang="en-US" sz="1400">
              <a:solidFill>
                <a:schemeClr val="bg1"/>
              </a:solidFill>
            </a:rPr>
            <a:t>Lab Testing</a:t>
          </a:r>
        </a:p>
      </dgm:t>
    </dgm:pt>
    <dgm:pt modelId="{A82C4A32-D959-46F1-A24E-ABFA824EEF4E}" type="parTrans" cxnId="{A306741D-7550-43C6-94AE-51E46C5F16E2}">
      <dgm:prSet/>
      <dgm:spPr/>
      <dgm:t>
        <a:bodyPr/>
        <a:lstStyle/>
        <a:p>
          <a:endParaRPr lang="en-US">
            <a:solidFill>
              <a:schemeClr val="bg1"/>
            </a:solidFill>
          </a:endParaRPr>
        </a:p>
      </dgm:t>
    </dgm:pt>
    <dgm:pt modelId="{7CEE0272-8B92-436A-92B8-60791CA7B1BB}" type="sibTrans" cxnId="{A306741D-7550-43C6-94AE-51E46C5F16E2}">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E0C0CAF1-7122-48BB-83E0-FE522993316E}">
      <dgm:prSet phldrT="[Text]" custT="1"/>
      <dgm:spPr/>
      <dgm:t>
        <a:bodyPr/>
        <a:lstStyle/>
        <a:p>
          <a:r>
            <a:rPr lang="en-US" sz="1400">
              <a:solidFill>
                <a:schemeClr val="bg1"/>
              </a:solidFill>
            </a:rPr>
            <a:t>Communicate Results to Provider &amp; Patient</a:t>
          </a:r>
        </a:p>
      </dgm:t>
    </dgm:pt>
    <dgm:pt modelId="{467B67DA-4DAA-46FB-8A65-7FE6181FA949}" type="parTrans" cxnId="{8B7C52C4-B300-412F-8C01-92AED7E577F6}">
      <dgm:prSet/>
      <dgm:spPr/>
      <dgm:t>
        <a:bodyPr/>
        <a:lstStyle/>
        <a:p>
          <a:endParaRPr lang="en-US">
            <a:solidFill>
              <a:schemeClr val="bg1"/>
            </a:solidFill>
          </a:endParaRPr>
        </a:p>
      </dgm:t>
    </dgm:pt>
    <dgm:pt modelId="{FB7AB72F-3DCD-47C0-8D7F-601861680769}" type="sibTrans" cxnId="{8B7C52C4-B300-412F-8C01-92AED7E577F6}">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E4785154-DD35-4C92-BAAE-181A509EE98F}">
      <dgm:prSet phldrT="[Text]" custT="1"/>
      <dgm:spPr/>
      <dgm:t>
        <a:bodyPr/>
        <a:lstStyle/>
        <a:p>
          <a:r>
            <a:rPr lang="en-US" sz="1400">
              <a:solidFill>
                <a:schemeClr val="bg1"/>
              </a:solidFill>
            </a:rPr>
            <a:t>Follow-Up Management</a:t>
          </a:r>
        </a:p>
      </dgm:t>
    </dgm:pt>
    <dgm:pt modelId="{C385D031-1B93-4454-ABEB-A9121D644542}" type="parTrans" cxnId="{9CEFD8AE-73A0-4822-ACB0-15AF29FA5436}">
      <dgm:prSet/>
      <dgm:spPr/>
      <dgm:t>
        <a:bodyPr/>
        <a:lstStyle/>
        <a:p>
          <a:endParaRPr lang="en-US">
            <a:solidFill>
              <a:schemeClr val="bg1"/>
            </a:solidFill>
          </a:endParaRPr>
        </a:p>
      </dgm:t>
    </dgm:pt>
    <dgm:pt modelId="{65AF4FE5-6876-453A-8D53-C911E3577359}" type="sibTrans" cxnId="{9CEFD8AE-73A0-4822-ACB0-15AF29FA5436}">
      <dgm:prSet/>
      <dgm:spPr/>
      <dgm:t>
        <a:bodyPr/>
        <a:lstStyle/>
        <a:p>
          <a:endParaRPr lang="en-US">
            <a:solidFill>
              <a:schemeClr val="bg1"/>
            </a:solidFill>
          </a:endParaRPr>
        </a:p>
      </dgm:t>
    </dgm:pt>
    <dgm:pt modelId="{113CEF1B-43F1-47F7-8758-BBC11C05914F}" type="pres">
      <dgm:prSet presAssocID="{1007DB2D-6C9A-4C3F-BECA-F83400598129}" presName="Name0" presStyleCnt="0">
        <dgm:presLayoutVars>
          <dgm:dir/>
          <dgm:resizeHandles val="exact"/>
        </dgm:presLayoutVars>
      </dgm:prSet>
      <dgm:spPr/>
    </dgm:pt>
    <dgm:pt modelId="{D0C35B77-C3A3-4824-9148-8B129A0677A3}" type="pres">
      <dgm:prSet presAssocID="{1466C367-68FC-4F07-94A3-05231EAB76A6}" presName="node" presStyleLbl="node1" presStyleIdx="0" presStyleCnt="4">
        <dgm:presLayoutVars>
          <dgm:bulletEnabled val="1"/>
        </dgm:presLayoutVars>
      </dgm:prSet>
      <dgm:spPr/>
    </dgm:pt>
    <dgm:pt modelId="{14E67F63-14AB-4DDA-99DB-0C0DF6D12E57}" type="pres">
      <dgm:prSet presAssocID="{98BE85FE-0023-4466-998F-CFF180294611}" presName="sibTrans" presStyleLbl="sibTrans2D1" presStyleIdx="0" presStyleCnt="3"/>
      <dgm:spPr/>
    </dgm:pt>
    <dgm:pt modelId="{0905F831-479D-42A5-8FFB-1B5394B196BE}" type="pres">
      <dgm:prSet presAssocID="{98BE85FE-0023-4466-998F-CFF180294611}" presName="connectorText" presStyleLbl="sibTrans2D1" presStyleIdx="0" presStyleCnt="3"/>
      <dgm:spPr/>
    </dgm:pt>
    <dgm:pt modelId="{16CC3BA2-CD4A-4E58-B9EB-571C47A2D03E}" type="pres">
      <dgm:prSet presAssocID="{36366A10-10AD-4286-9590-C0279B2D93A6}" presName="node" presStyleLbl="node1" presStyleIdx="1" presStyleCnt="4">
        <dgm:presLayoutVars>
          <dgm:bulletEnabled val="1"/>
        </dgm:presLayoutVars>
      </dgm:prSet>
      <dgm:spPr/>
    </dgm:pt>
    <dgm:pt modelId="{3D7A8488-2DFD-42F4-9862-050E7A783410}" type="pres">
      <dgm:prSet presAssocID="{7CEE0272-8B92-436A-92B8-60791CA7B1BB}" presName="sibTrans" presStyleLbl="sibTrans2D1" presStyleIdx="1" presStyleCnt="3"/>
      <dgm:spPr/>
    </dgm:pt>
    <dgm:pt modelId="{EA32C2C9-5D71-451E-BFA7-0024A9B06D20}" type="pres">
      <dgm:prSet presAssocID="{7CEE0272-8B92-436A-92B8-60791CA7B1BB}" presName="connectorText" presStyleLbl="sibTrans2D1" presStyleIdx="1" presStyleCnt="3"/>
      <dgm:spPr/>
    </dgm:pt>
    <dgm:pt modelId="{6589A17F-C845-45B7-A1BC-EFB0AA653306}" type="pres">
      <dgm:prSet presAssocID="{E0C0CAF1-7122-48BB-83E0-FE522993316E}" presName="node" presStyleLbl="node1" presStyleIdx="2" presStyleCnt="4">
        <dgm:presLayoutVars>
          <dgm:bulletEnabled val="1"/>
        </dgm:presLayoutVars>
      </dgm:prSet>
      <dgm:spPr/>
    </dgm:pt>
    <dgm:pt modelId="{C2D70FEE-C5EF-4815-BBB3-510D3BFD1AEB}" type="pres">
      <dgm:prSet presAssocID="{FB7AB72F-3DCD-47C0-8D7F-601861680769}" presName="sibTrans" presStyleLbl="sibTrans2D1" presStyleIdx="2" presStyleCnt="3"/>
      <dgm:spPr/>
    </dgm:pt>
    <dgm:pt modelId="{FE335952-E9D2-47CF-B454-4169E7504EAA}" type="pres">
      <dgm:prSet presAssocID="{FB7AB72F-3DCD-47C0-8D7F-601861680769}" presName="connectorText" presStyleLbl="sibTrans2D1" presStyleIdx="2" presStyleCnt="3"/>
      <dgm:spPr/>
    </dgm:pt>
    <dgm:pt modelId="{7AA1EBE6-A344-4930-904F-8C30C4D964DB}" type="pres">
      <dgm:prSet presAssocID="{E4785154-DD35-4C92-BAAE-181A509EE98F}" presName="node" presStyleLbl="node1" presStyleIdx="3" presStyleCnt="4">
        <dgm:presLayoutVars>
          <dgm:bulletEnabled val="1"/>
        </dgm:presLayoutVars>
      </dgm:prSet>
      <dgm:spPr/>
    </dgm:pt>
  </dgm:ptLst>
  <dgm:cxnLst>
    <dgm:cxn modelId="{F090DB03-9B7C-433C-97A8-1B840BA93358}" srcId="{1007DB2D-6C9A-4C3F-BECA-F83400598129}" destId="{1466C367-68FC-4F07-94A3-05231EAB76A6}" srcOrd="0" destOrd="0" parTransId="{3499D28D-A203-4B4F-8398-B1FF6077B99B}" sibTransId="{98BE85FE-0023-4466-998F-CFF180294611}"/>
    <dgm:cxn modelId="{A306741D-7550-43C6-94AE-51E46C5F16E2}" srcId="{1007DB2D-6C9A-4C3F-BECA-F83400598129}" destId="{36366A10-10AD-4286-9590-C0279B2D93A6}" srcOrd="1" destOrd="0" parTransId="{A82C4A32-D959-46F1-A24E-ABFA824EEF4E}" sibTransId="{7CEE0272-8B92-436A-92B8-60791CA7B1BB}"/>
    <dgm:cxn modelId="{51DEAA21-4C53-41DD-B2F0-32EEC99A034E}" type="presOf" srcId="{1466C367-68FC-4F07-94A3-05231EAB76A6}" destId="{D0C35B77-C3A3-4824-9148-8B129A0677A3}" srcOrd="0" destOrd="0" presId="urn:microsoft.com/office/officeart/2005/8/layout/process1"/>
    <dgm:cxn modelId="{92E7423C-CC3D-44AA-AFE4-6507FA0EC6D5}" type="presOf" srcId="{98BE85FE-0023-4466-998F-CFF180294611}" destId="{14E67F63-14AB-4DDA-99DB-0C0DF6D12E57}" srcOrd="0" destOrd="0" presId="urn:microsoft.com/office/officeart/2005/8/layout/process1"/>
    <dgm:cxn modelId="{0DEE6D46-74CB-4EF1-BAB6-3184B9EE5BB9}" type="presOf" srcId="{1007DB2D-6C9A-4C3F-BECA-F83400598129}" destId="{113CEF1B-43F1-47F7-8758-BBC11C05914F}" srcOrd="0" destOrd="0" presId="urn:microsoft.com/office/officeart/2005/8/layout/process1"/>
    <dgm:cxn modelId="{D3655949-4941-49BD-99C5-1F2694E62BAA}" type="presOf" srcId="{7CEE0272-8B92-436A-92B8-60791CA7B1BB}" destId="{3D7A8488-2DFD-42F4-9862-050E7A783410}" srcOrd="0" destOrd="0" presId="urn:microsoft.com/office/officeart/2005/8/layout/process1"/>
    <dgm:cxn modelId="{FBDB7A53-C128-46D0-9F44-7D666B5F300E}" type="presOf" srcId="{FB7AB72F-3DCD-47C0-8D7F-601861680769}" destId="{C2D70FEE-C5EF-4815-BBB3-510D3BFD1AEB}" srcOrd="0" destOrd="0" presId="urn:microsoft.com/office/officeart/2005/8/layout/process1"/>
    <dgm:cxn modelId="{521CE654-15F3-49F3-89C5-931F670E9D06}" type="presOf" srcId="{98BE85FE-0023-4466-998F-CFF180294611}" destId="{0905F831-479D-42A5-8FFB-1B5394B196BE}" srcOrd="1" destOrd="0" presId="urn:microsoft.com/office/officeart/2005/8/layout/process1"/>
    <dgm:cxn modelId="{78AFA464-F85F-4278-8C25-4EB91A35AA94}" type="presOf" srcId="{FB7AB72F-3DCD-47C0-8D7F-601861680769}" destId="{FE335952-E9D2-47CF-B454-4169E7504EAA}" srcOrd="1" destOrd="0" presId="urn:microsoft.com/office/officeart/2005/8/layout/process1"/>
    <dgm:cxn modelId="{47CC5587-0AD5-4CD6-B4FC-184FBDC11AED}" type="presOf" srcId="{E4785154-DD35-4C92-BAAE-181A509EE98F}" destId="{7AA1EBE6-A344-4930-904F-8C30C4D964DB}" srcOrd="0" destOrd="0" presId="urn:microsoft.com/office/officeart/2005/8/layout/process1"/>
    <dgm:cxn modelId="{9CEFD8AE-73A0-4822-ACB0-15AF29FA5436}" srcId="{1007DB2D-6C9A-4C3F-BECA-F83400598129}" destId="{E4785154-DD35-4C92-BAAE-181A509EE98F}" srcOrd="3" destOrd="0" parTransId="{C385D031-1B93-4454-ABEB-A9121D644542}" sibTransId="{65AF4FE5-6876-453A-8D53-C911E3577359}"/>
    <dgm:cxn modelId="{8B7C52C4-B300-412F-8C01-92AED7E577F6}" srcId="{1007DB2D-6C9A-4C3F-BECA-F83400598129}" destId="{E0C0CAF1-7122-48BB-83E0-FE522993316E}" srcOrd="2" destOrd="0" parTransId="{467B67DA-4DAA-46FB-8A65-7FE6181FA949}" sibTransId="{FB7AB72F-3DCD-47C0-8D7F-601861680769}"/>
    <dgm:cxn modelId="{02BE97C6-7130-4F96-8D9A-6F2FAAE67432}" type="presOf" srcId="{36366A10-10AD-4286-9590-C0279B2D93A6}" destId="{16CC3BA2-CD4A-4E58-B9EB-571C47A2D03E}" srcOrd="0" destOrd="0" presId="urn:microsoft.com/office/officeart/2005/8/layout/process1"/>
    <dgm:cxn modelId="{5523B8DE-8CEA-436B-9516-2D2CAD5D7782}" type="presOf" srcId="{7CEE0272-8B92-436A-92B8-60791CA7B1BB}" destId="{EA32C2C9-5D71-451E-BFA7-0024A9B06D20}" srcOrd="1" destOrd="0" presId="urn:microsoft.com/office/officeart/2005/8/layout/process1"/>
    <dgm:cxn modelId="{1757C6E9-9766-4A5F-A1BF-E4F0A95D4515}" type="presOf" srcId="{E0C0CAF1-7122-48BB-83E0-FE522993316E}" destId="{6589A17F-C845-45B7-A1BC-EFB0AA653306}" srcOrd="0" destOrd="0" presId="urn:microsoft.com/office/officeart/2005/8/layout/process1"/>
    <dgm:cxn modelId="{88303C30-C132-4095-A642-536C6B603C32}" type="presParOf" srcId="{113CEF1B-43F1-47F7-8758-BBC11C05914F}" destId="{D0C35B77-C3A3-4824-9148-8B129A0677A3}" srcOrd="0" destOrd="0" presId="urn:microsoft.com/office/officeart/2005/8/layout/process1"/>
    <dgm:cxn modelId="{D8FB74B7-8BC8-46CF-B0BD-EDF6343E30BD}" type="presParOf" srcId="{113CEF1B-43F1-47F7-8758-BBC11C05914F}" destId="{14E67F63-14AB-4DDA-99DB-0C0DF6D12E57}" srcOrd="1" destOrd="0" presId="urn:microsoft.com/office/officeart/2005/8/layout/process1"/>
    <dgm:cxn modelId="{B2BEC62D-D421-4367-84BC-1BFF07ABE8BB}" type="presParOf" srcId="{14E67F63-14AB-4DDA-99DB-0C0DF6D12E57}" destId="{0905F831-479D-42A5-8FFB-1B5394B196BE}" srcOrd="0" destOrd="0" presId="urn:microsoft.com/office/officeart/2005/8/layout/process1"/>
    <dgm:cxn modelId="{2A9612DA-A044-4C60-8AEF-3C5ABB2E1DE0}" type="presParOf" srcId="{113CEF1B-43F1-47F7-8758-BBC11C05914F}" destId="{16CC3BA2-CD4A-4E58-B9EB-571C47A2D03E}" srcOrd="2" destOrd="0" presId="urn:microsoft.com/office/officeart/2005/8/layout/process1"/>
    <dgm:cxn modelId="{A2E90AFB-152B-45CA-A9F7-E736ECF6AC7C}" type="presParOf" srcId="{113CEF1B-43F1-47F7-8758-BBC11C05914F}" destId="{3D7A8488-2DFD-42F4-9862-050E7A783410}" srcOrd="3" destOrd="0" presId="urn:microsoft.com/office/officeart/2005/8/layout/process1"/>
    <dgm:cxn modelId="{D7C88E30-6529-4C88-B995-4B0D7EE75080}" type="presParOf" srcId="{3D7A8488-2DFD-42F4-9862-050E7A783410}" destId="{EA32C2C9-5D71-451E-BFA7-0024A9B06D20}" srcOrd="0" destOrd="0" presId="urn:microsoft.com/office/officeart/2005/8/layout/process1"/>
    <dgm:cxn modelId="{2CF2D4D8-145C-4406-937F-5609FCE32C5A}" type="presParOf" srcId="{113CEF1B-43F1-47F7-8758-BBC11C05914F}" destId="{6589A17F-C845-45B7-A1BC-EFB0AA653306}" srcOrd="4" destOrd="0" presId="urn:microsoft.com/office/officeart/2005/8/layout/process1"/>
    <dgm:cxn modelId="{840DCB60-00B1-455E-963F-27B9BC5DD018}" type="presParOf" srcId="{113CEF1B-43F1-47F7-8758-BBC11C05914F}" destId="{C2D70FEE-C5EF-4815-BBB3-510D3BFD1AEB}" srcOrd="5" destOrd="0" presId="urn:microsoft.com/office/officeart/2005/8/layout/process1"/>
    <dgm:cxn modelId="{59FA8DBB-A9E1-4563-849D-0759657BF263}" type="presParOf" srcId="{C2D70FEE-C5EF-4815-BBB3-510D3BFD1AEB}" destId="{FE335952-E9D2-47CF-B454-4169E7504EAA}" srcOrd="0" destOrd="0" presId="urn:microsoft.com/office/officeart/2005/8/layout/process1"/>
    <dgm:cxn modelId="{86EF7019-0CE7-47C2-A60B-EDCBB8F7323B}" type="presParOf" srcId="{113CEF1B-43F1-47F7-8758-BBC11C05914F}" destId="{7AA1EBE6-A344-4930-904F-8C30C4D964D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77DA3E-442C-4F44-9D77-84041ECE682E}"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US"/>
        </a:p>
      </dgm:t>
    </dgm:pt>
    <dgm:pt modelId="{3CC70140-D6BD-E14F-9B9E-B114369D9719}">
      <dgm:prSet phldrT="[Text]"/>
      <dgm:spPr/>
      <dgm:t>
        <a:bodyPr/>
        <a:lstStyle/>
        <a:p>
          <a:r>
            <a:rPr lang="en-US" b="1"/>
            <a:t>Data</a:t>
          </a:r>
        </a:p>
      </dgm:t>
    </dgm:pt>
    <dgm:pt modelId="{C63AEBAD-88AD-CA43-98E9-91D62D568B26}" type="parTrans" cxnId="{DA750CBB-911D-1C40-983C-C9B55242A47F}">
      <dgm:prSet/>
      <dgm:spPr/>
      <dgm:t>
        <a:bodyPr/>
        <a:lstStyle/>
        <a:p>
          <a:endParaRPr lang="en-US"/>
        </a:p>
      </dgm:t>
    </dgm:pt>
    <dgm:pt modelId="{A4084A05-16A9-5243-BA90-12604E28B788}" type="sibTrans" cxnId="{DA750CBB-911D-1C40-983C-C9B55242A47F}">
      <dgm:prSet/>
      <dgm:spPr/>
      <dgm:t>
        <a:bodyPr/>
        <a:lstStyle/>
        <a:p>
          <a:endParaRPr lang="en-US"/>
        </a:p>
      </dgm:t>
    </dgm:pt>
    <dgm:pt modelId="{9C4EA022-9985-B44E-927B-80372EA27A6D}">
      <dgm:prSet phldrT="[Text]"/>
      <dgm:spPr/>
      <dgm:t>
        <a:bodyPr/>
        <a:lstStyle/>
        <a:p>
          <a:pPr>
            <a:spcAft>
              <a:spcPts val="1000"/>
            </a:spcAft>
          </a:pPr>
          <a:r>
            <a:rPr lang="en-US">
              <a:solidFill>
                <a:schemeClr val="tx1"/>
              </a:solidFill>
            </a:rPr>
            <a:t>Management requires data that is typically stored in an unstructured format which is hard for computers to interpret.</a:t>
          </a:r>
        </a:p>
      </dgm:t>
    </dgm:pt>
    <dgm:pt modelId="{1D1FFFFE-941D-FD48-BA57-F7647CA58CE7}" type="parTrans" cxnId="{9AA4228B-60C9-C345-8C46-E9FEA77BECFA}">
      <dgm:prSet/>
      <dgm:spPr/>
      <dgm:t>
        <a:bodyPr/>
        <a:lstStyle/>
        <a:p>
          <a:endParaRPr lang="en-US"/>
        </a:p>
      </dgm:t>
    </dgm:pt>
    <dgm:pt modelId="{A534477E-CA0C-344B-8DC3-922F65420E76}" type="sibTrans" cxnId="{9AA4228B-60C9-C345-8C46-E9FEA77BECFA}">
      <dgm:prSet/>
      <dgm:spPr/>
      <dgm:t>
        <a:bodyPr/>
        <a:lstStyle/>
        <a:p>
          <a:endParaRPr lang="en-US"/>
        </a:p>
      </dgm:t>
    </dgm:pt>
    <dgm:pt modelId="{D3A13A20-1C49-B34E-B231-E82FEEDD1A1E}">
      <dgm:prSet phldrT="[Text]"/>
      <dgm:spPr/>
      <dgm:t>
        <a:bodyPr/>
        <a:lstStyle/>
        <a:p>
          <a:pPr>
            <a:spcAft>
              <a:spcPts val="1000"/>
            </a:spcAft>
          </a:pPr>
          <a:r>
            <a:rPr lang="en-US">
              <a:solidFill>
                <a:schemeClr val="tx1"/>
              </a:solidFill>
            </a:rPr>
            <a:t>Natural Language Processing (NLP) algorithms exist but are not a mature technology in this area.</a:t>
          </a:r>
        </a:p>
      </dgm:t>
    </dgm:pt>
    <dgm:pt modelId="{86A62E8B-C5EF-704A-BC7E-BEC13052E66E}" type="parTrans" cxnId="{7634421B-97DF-FB4E-92B4-7759AA4AA044}">
      <dgm:prSet/>
      <dgm:spPr/>
      <dgm:t>
        <a:bodyPr/>
        <a:lstStyle/>
        <a:p>
          <a:endParaRPr lang="en-US"/>
        </a:p>
      </dgm:t>
    </dgm:pt>
    <dgm:pt modelId="{4F51F944-52A0-0A44-83ED-674A565DFE65}" type="sibTrans" cxnId="{7634421B-97DF-FB4E-92B4-7759AA4AA044}">
      <dgm:prSet/>
      <dgm:spPr/>
      <dgm:t>
        <a:bodyPr/>
        <a:lstStyle/>
        <a:p>
          <a:endParaRPr lang="en-US"/>
        </a:p>
      </dgm:t>
    </dgm:pt>
    <dgm:pt modelId="{CE445385-8C1D-C449-BA42-89912E834DBB}">
      <dgm:prSet phldrT="[Text]"/>
      <dgm:spPr/>
      <dgm:t>
        <a:bodyPr/>
        <a:lstStyle/>
        <a:p>
          <a:r>
            <a:rPr lang="en-US" b="1"/>
            <a:t>Decisions</a:t>
          </a:r>
        </a:p>
      </dgm:t>
    </dgm:pt>
    <dgm:pt modelId="{8BB8F9C3-64E8-1D46-99B8-2BE673F85E82}" type="parTrans" cxnId="{197D4499-987F-1441-B13A-AABC27C60FA6}">
      <dgm:prSet/>
      <dgm:spPr/>
      <dgm:t>
        <a:bodyPr/>
        <a:lstStyle/>
        <a:p>
          <a:endParaRPr lang="en-US"/>
        </a:p>
      </dgm:t>
    </dgm:pt>
    <dgm:pt modelId="{C6038788-FF62-6E4B-8972-BFA9817EF8FE}" type="sibTrans" cxnId="{197D4499-987F-1441-B13A-AABC27C60FA6}">
      <dgm:prSet/>
      <dgm:spPr/>
      <dgm:t>
        <a:bodyPr/>
        <a:lstStyle/>
        <a:p>
          <a:endParaRPr lang="en-US"/>
        </a:p>
      </dgm:t>
    </dgm:pt>
    <dgm:pt modelId="{D92D2556-978F-0941-B291-7ACC239BA356}">
      <dgm:prSet phldrT="[Text]"/>
      <dgm:spPr/>
      <dgm:t>
        <a:bodyPr/>
        <a:lstStyle/>
        <a:p>
          <a:pPr>
            <a:spcAft>
              <a:spcPts val="1000"/>
            </a:spcAft>
          </a:pPr>
          <a:r>
            <a:rPr lang="en-US">
              <a:solidFill>
                <a:schemeClr val="tx1"/>
              </a:solidFill>
            </a:rPr>
            <a:t>Choice of screening approach influenced by guidelines, testing availability, patient preferences, and provider culture.</a:t>
          </a:r>
        </a:p>
      </dgm:t>
    </dgm:pt>
    <dgm:pt modelId="{B3CDD141-560D-AC4F-9CD0-C839BFF32E12}" type="parTrans" cxnId="{8F3796B0-E2C9-224C-96F4-E0DB97B123BB}">
      <dgm:prSet/>
      <dgm:spPr/>
      <dgm:t>
        <a:bodyPr/>
        <a:lstStyle/>
        <a:p>
          <a:endParaRPr lang="en-US"/>
        </a:p>
      </dgm:t>
    </dgm:pt>
    <dgm:pt modelId="{8DEF4E4A-EB51-994A-A78C-EB6794E46744}" type="sibTrans" cxnId="{8F3796B0-E2C9-224C-96F4-E0DB97B123BB}">
      <dgm:prSet/>
      <dgm:spPr/>
      <dgm:t>
        <a:bodyPr/>
        <a:lstStyle/>
        <a:p>
          <a:endParaRPr lang="en-US"/>
        </a:p>
      </dgm:t>
    </dgm:pt>
    <dgm:pt modelId="{07E80BD4-3EA0-5E4D-878A-200D459E3ADD}">
      <dgm:prSet phldrT="[Text]"/>
      <dgm:spPr/>
      <dgm:t>
        <a:bodyPr/>
        <a:lstStyle/>
        <a:p>
          <a:pPr>
            <a:spcAft>
              <a:spcPts val="1000"/>
            </a:spcAft>
          </a:pPr>
          <a:r>
            <a:rPr lang="en-US">
              <a:solidFill>
                <a:schemeClr val="tx1"/>
              </a:solidFill>
            </a:rPr>
            <a:t>Management relies on risk model for determining best course of action for patient.</a:t>
          </a:r>
        </a:p>
      </dgm:t>
    </dgm:pt>
    <dgm:pt modelId="{EB22FC7C-6F8C-164E-8537-3D2BD810D0E8}" type="parTrans" cxnId="{4A85AB28-9A62-3A4C-8207-BD79038D3A57}">
      <dgm:prSet/>
      <dgm:spPr/>
      <dgm:t>
        <a:bodyPr/>
        <a:lstStyle/>
        <a:p>
          <a:endParaRPr lang="en-US"/>
        </a:p>
      </dgm:t>
    </dgm:pt>
    <dgm:pt modelId="{59E6912F-6F07-E442-A0CB-3229BEA40946}" type="sibTrans" cxnId="{4A85AB28-9A62-3A4C-8207-BD79038D3A57}">
      <dgm:prSet/>
      <dgm:spPr/>
      <dgm:t>
        <a:bodyPr/>
        <a:lstStyle/>
        <a:p>
          <a:endParaRPr lang="en-US"/>
        </a:p>
      </dgm:t>
    </dgm:pt>
    <dgm:pt modelId="{423A87B6-BDED-ED49-9440-98B4639723DE}">
      <dgm:prSet phldrT="[Text]"/>
      <dgm:spPr/>
      <dgm:t>
        <a:bodyPr/>
        <a:lstStyle/>
        <a:p>
          <a:r>
            <a:rPr lang="en-US" b="1"/>
            <a:t>Directions</a:t>
          </a:r>
        </a:p>
      </dgm:t>
    </dgm:pt>
    <dgm:pt modelId="{26065DB2-42EB-B446-BAD7-BF705794CBA8}" type="parTrans" cxnId="{AD511410-1811-C04C-958B-C01B98641F21}">
      <dgm:prSet/>
      <dgm:spPr/>
      <dgm:t>
        <a:bodyPr/>
        <a:lstStyle/>
        <a:p>
          <a:endParaRPr lang="en-US"/>
        </a:p>
      </dgm:t>
    </dgm:pt>
    <dgm:pt modelId="{F8E7276B-32F5-B245-BFD5-C3808F96D8A2}" type="sibTrans" cxnId="{AD511410-1811-C04C-958B-C01B98641F21}">
      <dgm:prSet/>
      <dgm:spPr/>
      <dgm:t>
        <a:bodyPr/>
        <a:lstStyle/>
        <a:p>
          <a:endParaRPr lang="en-US"/>
        </a:p>
      </dgm:t>
    </dgm:pt>
    <dgm:pt modelId="{5F1FEBCA-2372-174D-B9C6-7A0FC1841F90}">
      <dgm:prSet phldrT="[Text]"/>
      <dgm:spPr/>
      <dgm:t>
        <a:bodyPr/>
        <a:lstStyle/>
        <a:p>
          <a:pPr>
            <a:spcAft>
              <a:spcPts val="1000"/>
            </a:spcAft>
          </a:pPr>
          <a:r>
            <a:rPr lang="en-US">
              <a:solidFill>
                <a:schemeClr val="tx1"/>
              </a:solidFill>
            </a:rPr>
            <a:t>Management guideline is complex and requires computer assistance to implement.</a:t>
          </a:r>
        </a:p>
      </dgm:t>
    </dgm:pt>
    <dgm:pt modelId="{9E4911A0-2342-1149-8758-5145EA35F7B4}" type="parTrans" cxnId="{A91AF5D6-675B-5043-8218-445752052E71}">
      <dgm:prSet/>
      <dgm:spPr/>
      <dgm:t>
        <a:bodyPr/>
        <a:lstStyle/>
        <a:p>
          <a:endParaRPr lang="en-US"/>
        </a:p>
      </dgm:t>
    </dgm:pt>
    <dgm:pt modelId="{51A47DE9-8600-1244-BD80-EBDC32E3FE3E}" type="sibTrans" cxnId="{A91AF5D6-675B-5043-8218-445752052E71}">
      <dgm:prSet/>
      <dgm:spPr/>
      <dgm:t>
        <a:bodyPr/>
        <a:lstStyle/>
        <a:p>
          <a:endParaRPr lang="en-US"/>
        </a:p>
      </dgm:t>
    </dgm:pt>
    <dgm:pt modelId="{9165369C-2276-9043-B518-49063D62AE7F}">
      <dgm:prSet phldrT="[Text]"/>
      <dgm:spPr/>
      <dgm:t>
        <a:bodyPr/>
        <a:lstStyle/>
        <a:p>
          <a:pPr>
            <a:spcAft>
              <a:spcPts val="1000"/>
            </a:spcAft>
          </a:pPr>
          <a:r>
            <a:rPr lang="en-US">
              <a:solidFill>
                <a:schemeClr val="tx1"/>
              </a:solidFill>
            </a:rPr>
            <a:t>Ensuring required data is recorded in a structured format promises a more robust solution.</a:t>
          </a:r>
        </a:p>
      </dgm:t>
    </dgm:pt>
    <dgm:pt modelId="{C57B6505-E0FB-2A4A-9D79-BEC3079A9C0A}" type="parTrans" cxnId="{F2AC6E96-402D-7F4F-909C-0C0E25DC5CFB}">
      <dgm:prSet/>
      <dgm:spPr/>
      <dgm:t>
        <a:bodyPr/>
        <a:lstStyle/>
        <a:p>
          <a:endParaRPr lang="en-US"/>
        </a:p>
      </dgm:t>
    </dgm:pt>
    <dgm:pt modelId="{63423E6B-8BBB-5D4B-9F0E-F8DF1F07AF03}" type="sibTrans" cxnId="{F2AC6E96-402D-7F4F-909C-0C0E25DC5CFB}">
      <dgm:prSet/>
      <dgm:spPr/>
      <dgm:t>
        <a:bodyPr/>
        <a:lstStyle/>
        <a:p>
          <a:endParaRPr lang="en-US"/>
        </a:p>
      </dgm:t>
    </dgm:pt>
    <dgm:pt modelId="{CBB9304E-8030-BE49-B48D-76B0ED795412}">
      <dgm:prSet phldrT="[Text]"/>
      <dgm:spPr/>
      <dgm:t>
        <a:bodyPr/>
        <a:lstStyle/>
        <a:p>
          <a:pPr>
            <a:spcAft>
              <a:spcPts val="1000"/>
            </a:spcAft>
          </a:pPr>
          <a:r>
            <a:rPr lang="en-US">
              <a:solidFill>
                <a:schemeClr val="tx1"/>
              </a:solidFill>
            </a:rPr>
            <a:t>Risk model may require information from multiple medical professionals (clinician, pathologist, colposcopist).</a:t>
          </a:r>
        </a:p>
      </dgm:t>
    </dgm:pt>
    <dgm:pt modelId="{1F46A9C2-0450-2F40-BD94-CA6CFBC582A5}" type="parTrans" cxnId="{C2F799BD-2CDB-4647-ACE7-DCB7BA8B2D52}">
      <dgm:prSet/>
      <dgm:spPr/>
      <dgm:t>
        <a:bodyPr/>
        <a:lstStyle/>
        <a:p>
          <a:endParaRPr lang="en-US"/>
        </a:p>
      </dgm:t>
    </dgm:pt>
    <dgm:pt modelId="{2E71649B-8200-1A48-A14E-5B42986566E8}" type="sibTrans" cxnId="{C2F799BD-2CDB-4647-ACE7-DCB7BA8B2D52}">
      <dgm:prSet/>
      <dgm:spPr/>
      <dgm:t>
        <a:bodyPr/>
        <a:lstStyle/>
        <a:p>
          <a:endParaRPr lang="en-US"/>
        </a:p>
      </dgm:t>
    </dgm:pt>
    <dgm:pt modelId="{7CDEB741-5067-F043-8490-D97892997800}">
      <dgm:prSet phldrT="[Text]"/>
      <dgm:spPr/>
      <dgm:t>
        <a:bodyPr/>
        <a:lstStyle/>
        <a:p>
          <a:pPr>
            <a:spcAft>
              <a:spcPts val="1000"/>
            </a:spcAft>
          </a:pPr>
          <a:r>
            <a:rPr lang="en-US">
              <a:solidFill>
                <a:schemeClr val="tx1"/>
              </a:solidFill>
            </a:rPr>
            <a:t>Algorithms are not a substitute for clinicians and cannot easily take patient preferences into consideration.</a:t>
          </a:r>
        </a:p>
      </dgm:t>
    </dgm:pt>
    <dgm:pt modelId="{DC9BA21A-00ED-D147-83E9-35F19A60DC6B}" type="parTrans" cxnId="{DD3474D7-1AD5-2D4D-B9F3-4AE8B402963B}">
      <dgm:prSet/>
      <dgm:spPr/>
      <dgm:t>
        <a:bodyPr/>
        <a:lstStyle/>
        <a:p>
          <a:endParaRPr lang="en-US"/>
        </a:p>
      </dgm:t>
    </dgm:pt>
    <dgm:pt modelId="{DB202156-C3E4-694D-94DB-F53CFC792D0A}" type="sibTrans" cxnId="{DD3474D7-1AD5-2D4D-B9F3-4AE8B402963B}">
      <dgm:prSet/>
      <dgm:spPr/>
      <dgm:t>
        <a:bodyPr/>
        <a:lstStyle/>
        <a:p>
          <a:endParaRPr lang="en-US"/>
        </a:p>
      </dgm:t>
    </dgm:pt>
    <dgm:pt modelId="{B26918A7-703C-9248-BD01-09DCD3F95875}">
      <dgm:prSet phldrT="[Text]"/>
      <dgm:spPr/>
      <dgm:t>
        <a:bodyPr/>
        <a:lstStyle/>
        <a:p>
          <a:pPr>
            <a:spcAft>
              <a:spcPts val="1000"/>
            </a:spcAft>
          </a:pPr>
          <a:r>
            <a:rPr lang="en-US">
              <a:solidFill>
                <a:schemeClr val="tx1"/>
              </a:solidFill>
            </a:rPr>
            <a:t>CDS should make applying the management guideline less complex and provide context of recommendations for both clinician and patient.</a:t>
          </a:r>
        </a:p>
      </dgm:t>
    </dgm:pt>
    <dgm:pt modelId="{8481EF2B-B0E5-8D49-B3ED-B88ABFC401B9}" type="parTrans" cxnId="{BB32E86D-4CAB-9D47-AA21-D1401A42E1D1}">
      <dgm:prSet/>
      <dgm:spPr/>
      <dgm:t>
        <a:bodyPr/>
        <a:lstStyle/>
        <a:p>
          <a:endParaRPr lang="en-US"/>
        </a:p>
      </dgm:t>
    </dgm:pt>
    <dgm:pt modelId="{767AFE05-106D-C340-811E-8111B34A7FF5}" type="sibTrans" cxnId="{BB32E86D-4CAB-9D47-AA21-D1401A42E1D1}">
      <dgm:prSet/>
      <dgm:spPr/>
      <dgm:t>
        <a:bodyPr/>
        <a:lstStyle/>
        <a:p>
          <a:endParaRPr lang="en-US"/>
        </a:p>
      </dgm:t>
    </dgm:pt>
    <dgm:pt modelId="{9CBF8A05-D9A9-2940-9913-A216AF335536}" type="pres">
      <dgm:prSet presAssocID="{EE77DA3E-442C-4F44-9D77-84041ECE682E}" presName="Name0" presStyleCnt="0">
        <dgm:presLayoutVars>
          <dgm:dir/>
          <dgm:animLvl val="lvl"/>
          <dgm:resizeHandles val="exact"/>
        </dgm:presLayoutVars>
      </dgm:prSet>
      <dgm:spPr/>
    </dgm:pt>
    <dgm:pt modelId="{00F0F1A8-D861-D947-9FBF-3E0FFE2B91DE}" type="pres">
      <dgm:prSet presAssocID="{3CC70140-D6BD-E14F-9B9E-B114369D9719}" presName="composite" presStyleCnt="0"/>
      <dgm:spPr/>
    </dgm:pt>
    <dgm:pt modelId="{E3E17632-E08D-144F-B65E-AA9B49679D8D}" type="pres">
      <dgm:prSet presAssocID="{3CC70140-D6BD-E14F-9B9E-B114369D9719}" presName="parTx" presStyleLbl="alignNode1" presStyleIdx="0" presStyleCnt="3">
        <dgm:presLayoutVars>
          <dgm:chMax val="0"/>
          <dgm:chPref val="0"/>
          <dgm:bulletEnabled val="1"/>
        </dgm:presLayoutVars>
      </dgm:prSet>
      <dgm:spPr/>
    </dgm:pt>
    <dgm:pt modelId="{4DEFBC97-0E8F-BD46-8374-CA3321CBDF82}" type="pres">
      <dgm:prSet presAssocID="{3CC70140-D6BD-E14F-9B9E-B114369D9719}" presName="desTx" presStyleLbl="alignAccFollowNode1" presStyleIdx="0" presStyleCnt="3">
        <dgm:presLayoutVars>
          <dgm:bulletEnabled val="1"/>
        </dgm:presLayoutVars>
      </dgm:prSet>
      <dgm:spPr/>
    </dgm:pt>
    <dgm:pt modelId="{40AA5D85-CA4B-5548-9CF9-3EDF48F42DA1}" type="pres">
      <dgm:prSet presAssocID="{A4084A05-16A9-5243-BA90-12604E28B788}" presName="space" presStyleCnt="0"/>
      <dgm:spPr/>
    </dgm:pt>
    <dgm:pt modelId="{A20696D6-649E-F147-9C60-883AD5F41FB4}" type="pres">
      <dgm:prSet presAssocID="{CE445385-8C1D-C449-BA42-89912E834DBB}" presName="composite" presStyleCnt="0"/>
      <dgm:spPr/>
    </dgm:pt>
    <dgm:pt modelId="{0854B083-2EF3-174B-AE79-5F2FF25C994B}" type="pres">
      <dgm:prSet presAssocID="{CE445385-8C1D-C449-BA42-89912E834DBB}" presName="parTx" presStyleLbl="alignNode1" presStyleIdx="1" presStyleCnt="3">
        <dgm:presLayoutVars>
          <dgm:chMax val="0"/>
          <dgm:chPref val="0"/>
          <dgm:bulletEnabled val="1"/>
        </dgm:presLayoutVars>
      </dgm:prSet>
      <dgm:spPr/>
    </dgm:pt>
    <dgm:pt modelId="{76FDC5A7-C7E1-9941-83EB-1CFA56021775}" type="pres">
      <dgm:prSet presAssocID="{CE445385-8C1D-C449-BA42-89912E834DBB}" presName="desTx" presStyleLbl="alignAccFollowNode1" presStyleIdx="1" presStyleCnt="3">
        <dgm:presLayoutVars>
          <dgm:bulletEnabled val="1"/>
        </dgm:presLayoutVars>
      </dgm:prSet>
      <dgm:spPr/>
    </dgm:pt>
    <dgm:pt modelId="{009ED62D-D395-E041-9A21-BF24BE56EB0B}" type="pres">
      <dgm:prSet presAssocID="{C6038788-FF62-6E4B-8972-BFA9817EF8FE}" presName="space" presStyleCnt="0"/>
      <dgm:spPr/>
    </dgm:pt>
    <dgm:pt modelId="{F2D8CA0A-0529-2A4F-BCD4-F790925B2CFF}" type="pres">
      <dgm:prSet presAssocID="{423A87B6-BDED-ED49-9440-98B4639723DE}" presName="composite" presStyleCnt="0"/>
      <dgm:spPr/>
    </dgm:pt>
    <dgm:pt modelId="{D5B20128-212A-C543-B159-1A134952D0B4}" type="pres">
      <dgm:prSet presAssocID="{423A87B6-BDED-ED49-9440-98B4639723DE}" presName="parTx" presStyleLbl="alignNode1" presStyleIdx="2" presStyleCnt="3">
        <dgm:presLayoutVars>
          <dgm:chMax val="0"/>
          <dgm:chPref val="0"/>
          <dgm:bulletEnabled val="1"/>
        </dgm:presLayoutVars>
      </dgm:prSet>
      <dgm:spPr/>
    </dgm:pt>
    <dgm:pt modelId="{F46259A6-4076-3948-AFDA-A0070E682F54}" type="pres">
      <dgm:prSet presAssocID="{423A87B6-BDED-ED49-9440-98B4639723DE}" presName="desTx" presStyleLbl="alignAccFollowNode1" presStyleIdx="2" presStyleCnt="3">
        <dgm:presLayoutVars>
          <dgm:bulletEnabled val="1"/>
        </dgm:presLayoutVars>
      </dgm:prSet>
      <dgm:spPr/>
    </dgm:pt>
  </dgm:ptLst>
  <dgm:cxnLst>
    <dgm:cxn modelId="{AD511410-1811-C04C-958B-C01B98641F21}" srcId="{EE77DA3E-442C-4F44-9D77-84041ECE682E}" destId="{423A87B6-BDED-ED49-9440-98B4639723DE}" srcOrd="2" destOrd="0" parTransId="{26065DB2-42EB-B446-BAD7-BF705794CBA8}" sibTransId="{F8E7276B-32F5-B245-BFD5-C3808F96D8A2}"/>
    <dgm:cxn modelId="{7634421B-97DF-FB4E-92B4-7759AA4AA044}" srcId="{3CC70140-D6BD-E14F-9B9E-B114369D9719}" destId="{D3A13A20-1C49-B34E-B231-E82FEEDD1A1E}" srcOrd="1" destOrd="0" parTransId="{86A62E8B-C5EF-704A-BC7E-BEC13052E66E}" sibTransId="{4F51F944-52A0-0A44-83ED-674A565DFE65}"/>
    <dgm:cxn modelId="{4A85AB28-9A62-3A4C-8207-BD79038D3A57}" srcId="{CE445385-8C1D-C449-BA42-89912E834DBB}" destId="{07E80BD4-3EA0-5E4D-878A-200D459E3ADD}" srcOrd="1" destOrd="0" parTransId="{EB22FC7C-6F8C-164E-8537-3D2BD810D0E8}" sibTransId="{59E6912F-6F07-E442-A0CB-3229BEA40946}"/>
    <dgm:cxn modelId="{A1CB1F2D-1D50-234A-87B8-4A853ADEC11C}" type="presOf" srcId="{3CC70140-D6BD-E14F-9B9E-B114369D9719}" destId="{E3E17632-E08D-144F-B65E-AA9B49679D8D}" srcOrd="0" destOrd="0" presId="urn:microsoft.com/office/officeart/2005/8/layout/hList1"/>
    <dgm:cxn modelId="{8307C438-F463-134D-B1B4-D7519E461DE9}" type="presOf" srcId="{9165369C-2276-9043-B518-49063D62AE7F}" destId="{4DEFBC97-0E8F-BD46-8374-CA3321CBDF82}" srcOrd="0" destOrd="2" presId="urn:microsoft.com/office/officeart/2005/8/layout/hList1"/>
    <dgm:cxn modelId="{86CE4746-FE40-F54E-95B9-6DB882CB71E9}" type="presOf" srcId="{CE445385-8C1D-C449-BA42-89912E834DBB}" destId="{0854B083-2EF3-174B-AE79-5F2FF25C994B}" srcOrd="0" destOrd="0" presId="urn:microsoft.com/office/officeart/2005/8/layout/hList1"/>
    <dgm:cxn modelId="{79D61547-FBF1-9E48-865B-A3A04E416373}" type="presOf" srcId="{D3A13A20-1C49-B34E-B231-E82FEEDD1A1E}" destId="{4DEFBC97-0E8F-BD46-8374-CA3321CBDF82}" srcOrd="0" destOrd="1" presId="urn:microsoft.com/office/officeart/2005/8/layout/hList1"/>
    <dgm:cxn modelId="{C8F35965-AB75-FF49-A7C0-E6828431C23F}" type="presOf" srcId="{5F1FEBCA-2372-174D-B9C6-7A0FC1841F90}" destId="{F46259A6-4076-3948-AFDA-A0070E682F54}" srcOrd="0" destOrd="0" presId="urn:microsoft.com/office/officeart/2005/8/layout/hList1"/>
    <dgm:cxn modelId="{BB32E86D-4CAB-9D47-AA21-D1401A42E1D1}" srcId="{423A87B6-BDED-ED49-9440-98B4639723DE}" destId="{B26918A7-703C-9248-BD01-09DCD3F95875}" srcOrd="2" destOrd="0" parTransId="{8481EF2B-B0E5-8D49-B3ED-B88ABFC401B9}" sibTransId="{767AFE05-106D-C340-811E-8111B34A7FF5}"/>
    <dgm:cxn modelId="{F1051972-4AB6-F041-B346-28B779102CFF}" type="presOf" srcId="{9C4EA022-9985-B44E-927B-80372EA27A6D}" destId="{4DEFBC97-0E8F-BD46-8374-CA3321CBDF82}" srcOrd="0" destOrd="0" presId="urn:microsoft.com/office/officeart/2005/8/layout/hList1"/>
    <dgm:cxn modelId="{9AA4228B-60C9-C345-8C46-E9FEA77BECFA}" srcId="{3CC70140-D6BD-E14F-9B9E-B114369D9719}" destId="{9C4EA022-9985-B44E-927B-80372EA27A6D}" srcOrd="0" destOrd="0" parTransId="{1D1FFFFE-941D-FD48-BA57-F7647CA58CE7}" sibTransId="{A534477E-CA0C-344B-8DC3-922F65420E76}"/>
    <dgm:cxn modelId="{F2AC6E96-402D-7F4F-909C-0C0E25DC5CFB}" srcId="{3CC70140-D6BD-E14F-9B9E-B114369D9719}" destId="{9165369C-2276-9043-B518-49063D62AE7F}" srcOrd="2" destOrd="0" parTransId="{C57B6505-E0FB-2A4A-9D79-BEC3079A9C0A}" sibTransId="{63423E6B-8BBB-5D4B-9F0E-F8DF1F07AF03}"/>
    <dgm:cxn modelId="{78AEE698-A95B-4148-9797-82522A362108}" type="presOf" srcId="{B26918A7-703C-9248-BD01-09DCD3F95875}" destId="{F46259A6-4076-3948-AFDA-A0070E682F54}" srcOrd="0" destOrd="2" presId="urn:microsoft.com/office/officeart/2005/8/layout/hList1"/>
    <dgm:cxn modelId="{197D4499-987F-1441-B13A-AABC27C60FA6}" srcId="{EE77DA3E-442C-4F44-9D77-84041ECE682E}" destId="{CE445385-8C1D-C449-BA42-89912E834DBB}" srcOrd="1" destOrd="0" parTransId="{8BB8F9C3-64E8-1D46-99B8-2BE673F85E82}" sibTransId="{C6038788-FF62-6E4B-8972-BFA9817EF8FE}"/>
    <dgm:cxn modelId="{878522AB-269B-7D4E-9C2B-AA7BFB6E77F6}" type="presOf" srcId="{EE77DA3E-442C-4F44-9D77-84041ECE682E}" destId="{9CBF8A05-D9A9-2940-9913-A216AF335536}" srcOrd="0" destOrd="0" presId="urn:microsoft.com/office/officeart/2005/8/layout/hList1"/>
    <dgm:cxn modelId="{8F3796B0-E2C9-224C-96F4-E0DB97B123BB}" srcId="{CE445385-8C1D-C449-BA42-89912E834DBB}" destId="{D92D2556-978F-0941-B291-7ACC239BA356}" srcOrd="0" destOrd="0" parTransId="{B3CDD141-560D-AC4F-9CD0-C839BFF32E12}" sibTransId="{8DEF4E4A-EB51-994A-A78C-EB6794E46744}"/>
    <dgm:cxn modelId="{DA750CBB-911D-1C40-983C-C9B55242A47F}" srcId="{EE77DA3E-442C-4F44-9D77-84041ECE682E}" destId="{3CC70140-D6BD-E14F-9B9E-B114369D9719}" srcOrd="0" destOrd="0" parTransId="{C63AEBAD-88AD-CA43-98E9-91D62D568B26}" sibTransId="{A4084A05-16A9-5243-BA90-12604E28B788}"/>
    <dgm:cxn modelId="{C2F799BD-2CDB-4647-ACE7-DCB7BA8B2D52}" srcId="{CE445385-8C1D-C449-BA42-89912E834DBB}" destId="{CBB9304E-8030-BE49-B48D-76B0ED795412}" srcOrd="2" destOrd="0" parTransId="{1F46A9C2-0450-2F40-BD94-CA6CFBC582A5}" sibTransId="{2E71649B-8200-1A48-A14E-5B42986566E8}"/>
    <dgm:cxn modelId="{3790B6C1-2EB9-6E47-9FAB-09A1F04FF4E0}" type="presOf" srcId="{D92D2556-978F-0941-B291-7ACC239BA356}" destId="{76FDC5A7-C7E1-9941-83EB-1CFA56021775}" srcOrd="0" destOrd="0" presId="urn:microsoft.com/office/officeart/2005/8/layout/hList1"/>
    <dgm:cxn modelId="{A91AF5D6-675B-5043-8218-445752052E71}" srcId="{423A87B6-BDED-ED49-9440-98B4639723DE}" destId="{5F1FEBCA-2372-174D-B9C6-7A0FC1841F90}" srcOrd="0" destOrd="0" parTransId="{9E4911A0-2342-1149-8758-5145EA35F7B4}" sibTransId="{51A47DE9-8600-1244-BD80-EBDC32E3FE3E}"/>
    <dgm:cxn modelId="{DD3474D7-1AD5-2D4D-B9F3-4AE8B402963B}" srcId="{423A87B6-BDED-ED49-9440-98B4639723DE}" destId="{7CDEB741-5067-F043-8490-D97892997800}" srcOrd="1" destOrd="0" parTransId="{DC9BA21A-00ED-D147-83E9-35F19A60DC6B}" sibTransId="{DB202156-C3E4-694D-94DB-F53CFC792D0A}"/>
    <dgm:cxn modelId="{24E7AEF6-97DB-2D49-BB8F-4E6DF4161208}" type="presOf" srcId="{CBB9304E-8030-BE49-B48D-76B0ED795412}" destId="{76FDC5A7-C7E1-9941-83EB-1CFA56021775}" srcOrd="0" destOrd="2" presId="urn:microsoft.com/office/officeart/2005/8/layout/hList1"/>
    <dgm:cxn modelId="{3A9DABF7-CEFF-1346-9B64-0D2D05230747}" type="presOf" srcId="{423A87B6-BDED-ED49-9440-98B4639723DE}" destId="{D5B20128-212A-C543-B159-1A134952D0B4}" srcOrd="0" destOrd="0" presId="urn:microsoft.com/office/officeart/2005/8/layout/hList1"/>
    <dgm:cxn modelId="{CB26DDF9-CB41-C245-841D-052F188BAFAC}" type="presOf" srcId="{7CDEB741-5067-F043-8490-D97892997800}" destId="{F46259A6-4076-3948-AFDA-A0070E682F54}" srcOrd="0" destOrd="1" presId="urn:microsoft.com/office/officeart/2005/8/layout/hList1"/>
    <dgm:cxn modelId="{B35F5EFC-44D2-E84B-9495-92914ED9B4EF}" type="presOf" srcId="{07E80BD4-3EA0-5E4D-878A-200D459E3ADD}" destId="{76FDC5A7-C7E1-9941-83EB-1CFA56021775}" srcOrd="0" destOrd="1" presId="urn:microsoft.com/office/officeart/2005/8/layout/hList1"/>
    <dgm:cxn modelId="{64EA2C07-DDEC-6B4E-8170-9654C83279D5}" type="presParOf" srcId="{9CBF8A05-D9A9-2940-9913-A216AF335536}" destId="{00F0F1A8-D861-D947-9FBF-3E0FFE2B91DE}" srcOrd="0" destOrd="0" presId="urn:microsoft.com/office/officeart/2005/8/layout/hList1"/>
    <dgm:cxn modelId="{58BD5A7F-A2F0-B64C-B965-A77712346BD1}" type="presParOf" srcId="{00F0F1A8-D861-D947-9FBF-3E0FFE2B91DE}" destId="{E3E17632-E08D-144F-B65E-AA9B49679D8D}" srcOrd="0" destOrd="0" presId="urn:microsoft.com/office/officeart/2005/8/layout/hList1"/>
    <dgm:cxn modelId="{84AB1429-4BBE-8948-8BAF-B987C1E61BF3}" type="presParOf" srcId="{00F0F1A8-D861-D947-9FBF-3E0FFE2B91DE}" destId="{4DEFBC97-0E8F-BD46-8374-CA3321CBDF82}" srcOrd="1" destOrd="0" presId="urn:microsoft.com/office/officeart/2005/8/layout/hList1"/>
    <dgm:cxn modelId="{16508B41-FA82-8646-980A-C6DE08DB4E74}" type="presParOf" srcId="{9CBF8A05-D9A9-2940-9913-A216AF335536}" destId="{40AA5D85-CA4B-5548-9CF9-3EDF48F42DA1}" srcOrd="1" destOrd="0" presId="urn:microsoft.com/office/officeart/2005/8/layout/hList1"/>
    <dgm:cxn modelId="{A5FA70F9-B79D-824F-AD11-AF3EE74A3604}" type="presParOf" srcId="{9CBF8A05-D9A9-2940-9913-A216AF335536}" destId="{A20696D6-649E-F147-9C60-883AD5F41FB4}" srcOrd="2" destOrd="0" presId="urn:microsoft.com/office/officeart/2005/8/layout/hList1"/>
    <dgm:cxn modelId="{B57739BE-A30F-974D-9DDD-8CB102A5B34D}" type="presParOf" srcId="{A20696D6-649E-F147-9C60-883AD5F41FB4}" destId="{0854B083-2EF3-174B-AE79-5F2FF25C994B}" srcOrd="0" destOrd="0" presId="urn:microsoft.com/office/officeart/2005/8/layout/hList1"/>
    <dgm:cxn modelId="{3029338A-CAFE-D84F-A983-0DDD7C5716B5}" type="presParOf" srcId="{A20696D6-649E-F147-9C60-883AD5F41FB4}" destId="{76FDC5A7-C7E1-9941-83EB-1CFA56021775}" srcOrd="1" destOrd="0" presId="urn:microsoft.com/office/officeart/2005/8/layout/hList1"/>
    <dgm:cxn modelId="{13551858-279F-2641-9CBB-D5AC96F29BCF}" type="presParOf" srcId="{9CBF8A05-D9A9-2940-9913-A216AF335536}" destId="{009ED62D-D395-E041-9A21-BF24BE56EB0B}" srcOrd="3" destOrd="0" presId="urn:microsoft.com/office/officeart/2005/8/layout/hList1"/>
    <dgm:cxn modelId="{AC6F4DA2-9B19-A14E-97DD-336E9A6FCEC9}" type="presParOf" srcId="{9CBF8A05-D9A9-2940-9913-A216AF335536}" destId="{F2D8CA0A-0529-2A4F-BCD4-F790925B2CFF}" srcOrd="4" destOrd="0" presId="urn:microsoft.com/office/officeart/2005/8/layout/hList1"/>
    <dgm:cxn modelId="{ECE8F6AD-AE97-EA40-A81A-F969D4347F93}" type="presParOf" srcId="{F2D8CA0A-0529-2A4F-BCD4-F790925B2CFF}" destId="{D5B20128-212A-C543-B159-1A134952D0B4}" srcOrd="0" destOrd="0" presId="urn:microsoft.com/office/officeart/2005/8/layout/hList1"/>
    <dgm:cxn modelId="{F61D7066-2161-6540-BE2C-6DA367EC51A6}" type="presParOf" srcId="{F2D8CA0A-0529-2A4F-BCD4-F790925B2CFF}" destId="{F46259A6-4076-3948-AFDA-A0070E682F5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07DB2D-6C9A-4C3F-BECA-F83400598129}" type="doc">
      <dgm:prSet loTypeId="urn:microsoft.com/office/officeart/2005/8/layout/process1" loCatId="process" qsTypeId="urn:microsoft.com/office/officeart/2005/8/quickstyle/simple1" qsCatId="simple" csTypeId="urn:microsoft.com/office/officeart/2005/8/colors/accent1_2" csCatId="accent1" phldr="1"/>
      <dgm:spPr/>
    </dgm:pt>
    <dgm:pt modelId="{1466C367-68FC-4F07-94A3-05231EAB76A6}">
      <dgm:prSet phldrT="[Text]" custT="1"/>
      <dgm:spPr/>
      <dgm:t>
        <a:bodyPr/>
        <a:lstStyle/>
        <a:p>
          <a:r>
            <a:rPr lang="en-US" sz="1400">
              <a:solidFill>
                <a:schemeClr val="bg1"/>
              </a:solidFill>
            </a:rPr>
            <a:t>Routine Screening</a:t>
          </a:r>
        </a:p>
      </dgm:t>
    </dgm:pt>
    <dgm:pt modelId="{3499D28D-A203-4B4F-8398-B1FF6077B99B}" type="parTrans" cxnId="{F090DB03-9B7C-433C-97A8-1B840BA93358}">
      <dgm:prSet/>
      <dgm:spPr/>
      <dgm:t>
        <a:bodyPr/>
        <a:lstStyle/>
        <a:p>
          <a:endParaRPr lang="en-US">
            <a:solidFill>
              <a:schemeClr val="bg1"/>
            </a:solidFill>
          </a:endParaRPr>
        </a:p>
      </dgm:t>
    </dgm:pt>
    <dgm:pt modelId="{98BE85FE-0023-4466-998F-CFF180294611}" type="sibTrans" cxnId="{F090DB03-9B7C-433C-97A8-1B840BA93358}">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36366A10-10AD-4286-9590-C0279B2D93A6}">
      <dgm:prSet phldrT="[Text]" custT="1"/>
      <dgm:spPr/>
      <dgm:t>
        <a:bodyPr/>
        <a:lstStyle/>
        <a:p>
          <a:r>
            <a:rPr lang="en-US" sz="1400">
              <a:solidFill>
                <a:schemeClr val="bg1"/>
              </a:solidFill>
            </a:rPr>
            <a:t>Lab Testing</a:t>
          </a:r>
        </a:p>
      </dgm:t>
    </dgm:pt>
    <dgm:pt modelId="{A82C4A32-D959-46F1-A24E-ABFA824EEF4E}" type="parTrans" cxnId="{A306741D-7550-43C6-94AE-51E46C5F16E2}">
      <dgm:prSet/>
      <dgm:spPr/>
      <dgm:t>
        <a:bodyPr/>
        <a:lstStyle/>
        <a:p>
          <a:endParaRPr lang="en-US">
            <a:solidFill>
              <a:schemeClr val="bg1"/>
            </a:solidFill>
          </a:endParaRPr>
        </a:p>
      </dgm:t>
    </dgm:pt>
    <dgm:pt modelId="{7CEE0272-8B92-436A-92B8-60791CA7B1BB}" type="sibTrans" cxnId="{A306741D-7550-43C6-94AE-51E46C5F16E2}">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E0C0CAF1-7122-48BB-83E0-FE522993316E}">
      <dgm:prSet phldrT="[Text]" custT="1"/>
      <dgm:spPr/>
      <dgm:t>
        <a:bodyPr/>
        <a:lstStyle/>
        <a:p>
          <a:r>
            <a:rPr lang="en-US" sz="1400">
              <a:solidFill>
                <a:schemeClr val="bg1"/>
              </a:solidFill>
            </a:rPr>
            <a:t>Communicate Results to Provider &amp; Patient</a:t>
          </a:r>
        </a:p>
      </dgm:t>
    </dgm:pt>
    <dgm:pt modelId="{467B67DA-4DAA-46FB-8A65-7FE6181FA949}" type="parTrans" cxnId="{8B7C52C4-B300-412F-8C01-92AED7E577F6}">
      <dgm:prSet/>
      <dgm:spPr/>
      <dgm:t>
        <a:bodyPr/>
        <a:lstStyle/>
        <a:p>
          <a:endParaRPr lang="en-US">
            <a:solidFill>
              <a:schemeClr val="bg1"/>
            </a:solidFill>
          </a:endParaRPr>
        </a:p>
      </dgm:t>
    </dgm:pt>
    <dgm:pt modelId="{FB7AB72F-3DCD-47C0-8D7F-601861680769}" type="sibTrans" cxnId="{8B7C52C4-B300-412F-8C01-92AED7E577F6}">
      <dgm:prSet/>
      <dgm:spPr>
        <a:solidFill>
          <a:schemeClr val="bg1">
            <a:lumMod val="50000"/>
          </a:schemeClr>
        </a:solidFill>
        <a:ln w="12700">
          <a:solidFill>
            <a:schemeClr val="accent1">
              <a:shade val="50000"/>
            </a:schemeClr>
          </a:solidFill>
        </a:ln>
      </dgm:spPr>
      <dgm:t>
        <a:bodyPr/>
        <a:lstStyle/>
        <a:p>
          <a:endParaRPr lang="en-US">
            <a:solidFill>
              <a:schemeClr val="bg1"/>
            </a:solidFill>
          </a:endParaRPr>
        </a:p>
      </dgm:t>
    </dgm:pt>
    <dgm:pt modelId="{E4785154-DD35-4C92-BAAE-181A509EE98F}">
      <dgm:prSet phldrT="[Text]" custT="1"/>
      <dgm:spPr/>
      <dgm:t>
        <a:bodyPr/>
        <a:lstStyle/>
        <a:p>
          <a:r>
            <a:rPr lang="en-US" sz="1400">
              <a:solidFill>
                <a:schemeClr val="bg1"/>
              </a:solidFill>
            </a:rPr>
            <a:t>Follow-Up Management</a:t>
          </a:r>
        </a:p>
      </dgm:t>
    </dgm:pt>
    <dgm:pt modelId="{C385D031-1B93-4454-ABEB-A9121D644542}" type="parTrans" cxnId="{9CEFD8AE-73A0-4822-ACB0-15AF29FA5436}">
      <dgm:prSet/>
      <dgm:spPr/>
      <dgm:t>
        <a:bodyPr/>
        <a:lstStyle/>
        <a:p>
          <a:endParaRPr lang="en-US">
            <a:solidFill>
              <a:schemeClr val="bg1"/>
            </a:solidFill>
          </a:endParaRPr>
        </a:p>
      </dgm:t>
    </dgm:pt>
    <dgm:pt modelId="{65AF4FE5-6876-453A-8D53-C911E3577359}" type="sibTrans" cxnId="{9CEFD8AE-73A0-4822-ACB0-15AF29FA5436}">
      <dgm:prSet/>
      <dgm:spPr/>
      <dgm:t>
        <a:bodyPr/>
        <a:lstStyle/>
        <a:p>
          <a:endParaRPr lang="en-US">
            <a:solidFill>
              <a:schemeClr val="bg1"/>
            </a:solidFill>
          </a:endParaRPr>
        </a:p>
      </dgm:t>
    </dgm:pt>
    <dgm:pt modelId="{113CEF1B-43F1-47F7-8758-BBC11C05914F}" type="pres">
      <dgm:prSet presAssocID="{1007DB2D-6C9A-4C3F-BECA-F83400598129}" presName="Name0" presStyleCnt="0">
        <dgm:presLayoutVars>
          <dgm:dir/>
          <dgm:resizeHandles val="exact"/>
        </dgm:presLayoutVars>
      </dgm:prSet>
      <dgm:spPr/>
    </dgm:pt>
    <dgm:pt modelId="{D0C35B77-C3A3-4824-9148-8B129A0677A3}" type="pres">
      <dgm:prSet presAssocID="{1466C367-68FC-4F07-94A3-05231EAB76A6}" presName="node" presStyleLbl="node1" presStyleIdx="0" presStyleCnt="4">
        <dgm:presLayoutVars>
          <dgm:bulletEnabled val="1"/>
        </dgm:presLayoutVars>
      </dgm:prSet>
      <dgm:spPr/>
    </dgm:pt>
    <dgm:pt modelId="{14E67F63-14AB-4DDA-99DB-0C0DF6D12E57}" type="pres">
      <dgm:prSet presAssocID="{98BE85FE-0023-4466-998F-CFF180294611}" presName="sibTrans" presStyleLbl="sibTrans2D1" presStyleIdx="0" presStyleCnt="3" custScaleY="37166"/>
      <dgm:spPr/>
    </dgm:pt>
    <dgm:pt modelId="{0905F831-479D-42A5-8FFB-1B5394B196BE}" type="pres">
      <dgm:prSet presAssocID="{98BE85FE-0023-4466-998F-CFF180294611}" presName="connectorText" presStyleLbl="sibTrans2D1" presStyleIdx="0" presStyleCnt="3"/>
      <dgm:spPr/>
    </dgm:pt>
    <dgm:pt modelId="{16CC3BA2-CD4A-4E58-B9EB-571C47A2D03E}" type="pres">
      <dgm:prSet presAssocID="{36366A10-10AD-4286-9590-C0279B2D93A6}" presName="node" presStyleLbl="node1" presStyleIdx="1" presStyleCnt="4">
        <dgm:presLayoutVars>
          <dgm:bulletEnabled val="1"/>
        </dgm:presLayoutVars>
      </dgm:prSet>
      <dgm:spPr/>
    </dgm:pt>
    <dgm:pt modelId="{3D7A8488-2DFD-42F4-9862-050E7A783410}" type="pres">
      <dgm:prSet presAssocID="{7CEE0272-8B92-436A-92B8-60791CA7B1BB}" presName="sibTrans" presStyleLbl="sibTrans2D1" presStyleIdx="1" presStyleCnt="3" custScaleY="37166"/>
      <dgm:spPr/>
    </dgm:pt>
    <dgm:pt modelId="{EA32C2C9-5D71-451E-BFA7-0024A9B06D20}" type="pres">
      <dgm:prSet presAssocID="{7CEE0272-8B92-436A-92B8-60791CA7B1BB}" presName="connectorText" presStyleLbl="sibTrans2D1" presStyleIdx="1" presStyleCnt="3"/>
      <dgm:spPr/>
    </dgm:pt>
    <dgm:pt modelId="{6589A17F-C845-45B7-A1BC-EFB0AA653306}" type="pres">
      <dgm:prSet presAssocID="{E0C0CAF1-7122-48BB-83E0-FE522993316E}" presName="node" presStyleLbl="node1" presStyleIdx="2" presStyleCnt="4">
        <dgm:presLayoutVars>
          <dgm:bulletEnabled val="1"/>
        </dgm:presLayoutVars>
      </dgm:prSet>
      <dgm:spPr/>
    </dgm:pt>
    <dgm:pt modelId="{C2D70FEE-C5EF-4815-BBB3-510D3BFD1AEB}" type="pres">
      <dgm:prSet presAssocID="{FB7AB72F-3DCD-47C0-8D7F-601861680769}" presName="sibTrans" presStyleLbl="sibTrans2D1" presStyleIdx="2" presStyleCnt="3" custScaleY="37166"/>
      <dgm:spPr/>
    </dgm:pt>
    <dgm:pt modelId="{FE335952-E9D2-47CF-B454-4169E7504EAA}" type="pres">
      <dgm:prSet presAssocID="{FB7AB72F-3DCD-47C0-8D7F-601861680769}" presName="connectorText" presStyleLbl="sibTrans2D1" presStyleIdx="2" presStyleCnt="3"/>
      <dgm:spPr/>
    </dgm:pt>
    <dgm:pt modelId="{7AA1EBE6-A344-4930-904F-8C30C4D964DB}" type="pres">
      <dgm:prSet presAssocID="{E4785154-DD35-4C92-BAAE-181A509EE98F}" presName="node" presStyleLbl="node1" presStyleIdx="3" presStyleCnt="4">
        <dgm:presLayoutVars>
          <dgm:bulletEnabled val="1"/>
        </dgm:presLayoutVars>
      </dgm:prSet>
      <dgm:spPr/>
    </dgm:pt>
  </dgm:ptLst>
  <dgm:cxnLst>
    <dgm:cxn modelId="{F090DB03-9B7C-433C-97A8-1B840BA93358}" srcId="{1007DB2D-6C9A-4C3F-BECA-F83400598129}" destId="{1466C367-68FC-4F07-94A3-05231EAB76A6}" srcOrd="0" destOrd="0" parTransId="{3499D28D-A203-4B4F-8398-B1FF6077B99B}" sibTransId="{98BE85FE-0023-4466-998F-CFF180294611}"/>
    <dgm:cxn modelId="{A306741D-7550-43C6-94AE-51E46C5F16E2}" srcId="{1007DB2D-6C9A-4C3F-BECA-F83400598129}" destId="{36366A10-10AD-4286-9590-C0279B2D93A6}" srcOrd="1" destOrd="0" parTransId="{A82C4A32-D959-46F1-A24E-ABFA824EEF4E}" sibTransId="{7CEE0272-8B92-436A-92B8-60791CA7B1BB}"/>
    <dgm:cxn modelId="{51DEAA21-4C53-41DD-B2F0-32EEC99A034E}" type="presOf" srcId="{1466C367-68FC-4F07-94A3-05231EAB76A6}" destId="{D0C35B77-C3A3-4824-9148-8B129A0677A3}" srcOrd="0" destOrd="0" presId="urn:microsoft.com/office/officeart/2005/8/layout/process1"/>
    <dgm:cxn modelId="{92E7423C-CC3D-44AA-AFE4-6507FA0EC6D5}" type="presOf" srcId="{98BE85FE-0023-4466-998F-CFF180294611}" destId="{14E67F63-14AB-4DDA-99DB-0C0DF6D12E57}" srcOrd="0" destOrd="0" presId="urn:microsoft.com/office/officeart/2005/8/layout/process1"/>
    <dgm:cxn modelId="{0DEE6D46-74CB-4EF1-BAB6-3184B9EE5BB9}" type="presOf" srcId="{1007DB2D-6C9A-4C3F-BECA-F83400598129}" destId="{113CEF1B-43F1-47F7-8758-BBC11C05914F}" srcOrd="0" destOrd="0" presId="urn:microsoft.com/office/officeart/2005/8/layout/process1"/>
    <dgm:cxn modelId="{D3655949-4941-49BD-99C5-1F2694E62BAA}" type="presOf" srcId="{7CEE0272-8B92-436A-92B8-60791CA7B1BB}" destId="{3D7A8488-2DFD-42F4-9862-050E7A783410}" srcOrd="0" destOrd="0" presId="urn:microsoft.com/office/officeart/2005/8/layout/process1"/>
    <dgm:cxn modelId="{FBDB7A53-C128-46D0-9F44-7D666B5F300E}" type="presOf" srcId="{FB7AB72F-3DCD-47C0-8D7F-601861680769}" destId="{C2D70FEE-C5EF-4815-BBB3-510D3BFD1AEB}" srcOrd="0" destOrd="0" presId="urn:microsoft.com/office/officeart/2005/8/layout/process1"/>
    <dgm:cxn modelId="{521CE654-15F3-49F3-89C5-931F670E9D06}" type="presOf" srcId="{98BE85FE-0023-4466-998F-CFF180294611}" destId="{0905F831-479D-42A5-8FFB-1B5394B196BE}" srcOrd="1" destOrd="0" presId="urn:microsoft.com/office/officeart/2005/8/layout/process1"/>
    <dgm:cxn modelId="{78AFA464-F85F-4278-8C25-4EB91A35AA94}" type="presOf" srcId="{FB7AB72F-3DCD-47C0-8D7F-601861680769}" destId="{FE335952-E9D2-47CF-B454-4169E7504EAA}" srcOrd="1" destOrd="0" presId="urn:microsoft.com/office/officeart/2005/8/layout/process1"/>
    <dgm:cxn modelId="{47CC5587-0AD5-4CD6-B4FC-184FBDC11AED}" type="presOf" srcId="{E4785154-DD35-4C92-BAAE-181A509EE98F}" destId="{7AA1EBE6-A344-4930-904F-8C30C4D964DB}" srcOrd="0" destOrd="0" presId="urn:microsoft.com/office/officeart/2005/8/layout/process1"/>
    <dgm:cxn modelId="{9CEFD8AE-73A0-4822-ACB0-15AF29FA5436}" srcId="{1007DB2D-6C9A-4C3F-BECA-F83400598129}" destId="{E4785154-DD35-4C92-BAAE-181A509EE98F}" srcOrd="3" destOrd="0" parTransId="{C385D031-1B93-4454-ABEB-A9121D644542}" sibTransId="{65AF4FE5-6876-453A-8D53-C911E3577359}"/>
    <dgm:cxn modelId="{8B7C52C4-B300-412F-8C01-92AED7E577F6}" srcId="{1007DB2D-6C9A-4C3F-BECA-F83400598129}" destId="{E0C0CAF1-7122-48BB-83E0-FE522993316E}" srcOrd="2" destOrd="0" parTransId="{467B67DA-4DAA-46FB-8A65-7FE6181FA949}" sibTransId="{FB7AB72F-3DCD-47C0-8D7F-601861680769}"/>
    <dgm:cxn modelId="{02BE97C6-7130-4F96-8D9A-6F2FAAE67432}" type="presOf" srcId="{36366A10-10AD-4286-9590-C0279B2D93A6}" destId="{16CC3BA2-CD4A-4E58-B9EB-571C47A2D03E}" srcOrd="0" destOrd="0" presId="urn:microsoft.com/office/officeart/2005/8/layout/process1"/>
    <dgm:cxn modelId="{5523B8DE-8CEA-436B-9516-2D2CAD5D7782}" type="presOf" srcId="{7CEE0272-8B92-436A-92B8-60791CA7B1BB}" destId="{EA32C2C9-5D71-451E-BFA7-0024A9B06D20}" srcOrd="1" destOrd="0" presId="urn:microsoft.com/office/officeart/2005/8/layout/process1"/>
    <dgm:cxn modelId="{1757C6E9-9766-4A5F-A1BF-E4F0A95D4515}" type="presOf" srcId="{E0C0CAF1-7122-48BB-83E0-FE522993316E}" destId="{6589A17F-C845-45B7-A1BC-EFB0AA653306}" srcOrd="0" destOrd="0" presId="urn:microsoft.com/office/officeart/2005/8/layout/process1"/>
    <dgm:cxn modelId="{88303C30-C132-4095-A642-536C6B603C32}" type="presParOf" srcId="{113CEF1B-43F1-47F7-8758-BBC11C05914F}" destId="{D0C35B77-C3A3-4824-9148-8B129A0677A3}" srcOrd="0" destOrd="0" presId="urn:microsoft.com/office/officeart/2005/8/layout/process1"/>
    <dgm:cxn modelId="{D8FB74B7-8BC8-46CF-B0BD-EDF6343E30BD}" type="presParOf" srcId="{113CEF1B-43F1-47F7-8758-BBC11C05914F}" destId="{14E67F63-14AB-4DDA-99DB-0C0DF6D12E57}" srcOrd="1" destOrd="0" presId="urn:microsoft.com/office/officeart/2005/8/layout/process1"/>
    <dgm:cxn modelId="{B2BEC62D-D421-4367-84BC-1BFF07ABE8BB}" type="presParOf" srcId="{14E67F63-14AB-4DDA-99DB-0C0DF6D12E57}" destId="{0905F831-479D-42A5-8FFB-1B5394B196BE}" srcOrd="0" destOrd="0" presId="urn:microsoft.com/office/officeart/2005/8/layout/process1"/>
    <dgm:cxn modelId="{2A9612DA-A044-4C60-8AEF-3C5ABB2E1DE0}" type="presParOf" srcId="{113CEF1B-43F1-47F7-8758-BBC11C05914F}" destId="{16CC3BA2-CD4A-4E58-B9EB-571C47A2D03E}" srcOrd="2" destOrd="0" presId="urn:microsoft.com/office/officeart/2005/8/layout/process1"/>
    <dgm:cxn modelId="{A2E90AFB-152B-45CA-A9F7-E736ECF6AC7C}" type="presParOf" srcId="{113CEF1B-43F1-47F7-8758-BBC11C05914F}" destId="{3D7A8488-2DFD-42F4-9862-050E7A783410}" srcOrd="3" destOrd="0" presId="urn:microsoft.com/office/officeart/2005/8/layout/process1"/>
    <dgm:cxn modelId="{D7C88E30-6529-4C88-B995-4B0D7EE75080}" type="presParOf" srcId="{3D7A8488-2DFD-42F4-9862-050E7A783410}" destId="{EA32C2C9-5D71-451E-BFA7-0024A9B06D20}" srcOrd="0" destOrd="0" presId="urn:microsoft.com/office/officeart/2005/8/layout/process1"/>
    <dgm:cxn modelId="{2CF2D4D8-145C-4406-937F-5609FCE32C5A}" type="presParOf" srcId="{113CEF1B-43F1-47F7-8758-BBC11C05914F}" destId="{6589A17F-C845-45B7-A1BC-EFB0AA653306}" srcOrd="4" destOrd="0" presId="urn:microsoft.com/office/officeart/2005/8/layout/process1"/>
    <dgm:cxn modelId="{840DCB60-00B1-455E-963F-27B9BC5DD018}" type="presParOf" srcId="{113CEF1B-43F1-47F7-8758-BBC11C05914F}" destId="{C2D70FEE-C5EF-4815-BBB3-510D3BFD1AEB}" srcOrd="5" destOrd="0" presId="urn:microsoft.com/office/officeart/2005/8/layout/process1"/>
    <dgm:cxn modelId="{59FA8DBB-A9E1-4563-849D-0759657BF263}" type="presParOf" srcId="{C2D70FEE-C5EF-4815-BBB3-510D3BFD1AEB}" destId="{FE335952-E9D2-47CF-B454-4169E7504EAA}" srcOrd="0" destOrd="0" presId="urn:microsoft.com/office/officeart/2005/8/layout/process1"/>
    <dgm:cxn modelId="{86EF7019-0CE7-47C2-A60B-EDCBB8F7323B}" type="presParOf" srcId="{113CEF1B-43F1-47F7-8758-BBC11C05914F}" destId="{7AA1EBE6-A344-4930-904F-8C30C4D964D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9B386D-35A8-C84A-9285-6BFF870F61C7}" type="doc">
      <dgm:prSet loTypeId="urn:microsoft.com/office/officeart/2005/8/layout/chevron1" loCatId="" qsTypeId="urn:microsoft.com/office/officeart/2005/8/quickstyle/simple1" qsCatId="simple" csTypeId="urn:microsoft.com/office/officeart/2005/8/colors/colorful5" csCatId="colorful" phldr="1"/>
      <dgm:spPr/>
    </dgm:pt>
    <dgm:pt modelId="{147FCCFA-B8B1-A343-8BA2-D79966929C67}">
      <dgm:prSet phldrT="[Text]" custT="1"/>
      <dgm:spPr/>
      <dgm:t>
        <a:bodyPr/>
        <a:lstStyle/>
        <a:p>
          <a:pPr>
            <a:spcAft>
              <a:spcPts val="0"/>
            </a:spcAft>
          </a:pPr>
          <a:r>
            <a:rPr lang="en-US" sz="2200" b="1"/>
            <a:t>Define CDS</a:t>
          </a:r>
        </a:p>
        <a:p>
          <a:pPr>
            <a:spcAft>
              <a:spcPts val="0"/>
            </a:spcAft>
          </a:pPr>
          <a:r>
            <a:rPr lang="en-US" sz="2200" b="0"/>
            <a:t>(</a:t>
          </a:r>
          <a:r>
            <a:rPr lang="en-US" sz="2200" b="0" i="1"/>
            <a:t>Year 1</a:t>
          </a:r>
          <a:r>
            <a:rPr lang="en-US" sz="2200" b="0"/>
            <a:t>)</a:t>
          </a:r>
        </a:p>
      </dgm:t>
    </dgm:pt>
    <dgm:pt modelId="{C7B2DD98-291A-604E-8F1F-7A955D0577C8}" type="parTrans" cxnId="{095B8931-5611-AE4F-938A-11553D1ADA96}">
      <dgm:prSet/>
      <dgm:spPr/>
      <dgm:t>
        <a:bodyPr/>
        <a:lstStyle/>
        <a:p>
          <a:endParaRPr lang="en-US"/>
        </a:p>
      </dgm:t>
    </dgm:pt>
    <dgm:pt modelId="{CB239142-AD30-3E40-AD45-6EDBFC22013B}" type="sibTrans" cxnId="{095B8931-5611-AE4F-938A-11553D1ADA96}">
      <dgm:prSet/>
      <dgm:spPr/>
      <dgm:t>
        <a:bodyPr/>
        <a:lstStyle/>
        <a:p>
          <a:endParaRPr lang="en-US"/>
        </a:p>
      </dgm:t>
    </dgm:pt>
    <dgm:pt modelId="{C305A799-C0B0-FC48-8218-A692BE69DA96}">
      <dgm:prSet phldrT="[Text]" custT="1"/>
      <dgm:spPr/>
      <dgm:t>
        <a:bodyPr/>
        <a:lstStyle/>
        <a:p>
          <a:pPr>
            <a:spcAft>
              <a:spcPts val="0"/>
            </a:spcAft>
          </a:pPr>
          <a:r>
            <a:rPr lang="en-US" sz="2200" b="1"/>
            <a:t>Pilot CDS</a:t>
          </a:r>
        </a:p>
        <a:p>
          <a:pPr>
            <a:spcAft>
              <a:spcPts val="0"/>
            </a:spcAft>
          </a:pPr>
          <a:r>
            <a:rPr lang="en-US" sz="2200" b="0" i="0"/>
            <a:t>(</a:t>
          </a:r>
          <a:r>
            <a:rPr lang="en-US" sz="2200" b="0" i="1"/>
            <a:t>Year 2</a:t>
          </a:r>
          <a:r>
            <a:rPr lang="en-US" sz="2200" b="0" i="0"/>
            <a:t>)</a:t>
          </a:r>
        </a:p>
      </dgm:t>
    </dgm:pt>
    <dgm:pt modelId="{F4FEC93E-F781-5D40-831C-48A0569485B2}" type="parTrans" cxnId="{6CA2023C-028D-F442-A594-F505CB25EDBA}">
      <dgm:prSet/>
      <dgm:spPr/>
      <dgm:t>
        <a:bodyPr/>
        <a:lstStyle/>
        <a:p>
          <a:endParaRPr lang="en-US"/>
        </a:p>
      </dgm:t>
    </dgm:pt>
    <dgm:pt modelId="{20CC7D1A-640C-9549-8C79-4DECFED8D67D}" type="sibTrans" cxnId="{6CA2023C-028D-F442-A594-F505CB25EDBA}">
      <dgm:prSet/>
      <dgm:spPr/>
      <dgm:t>
        <a:bodyPr/>
        <a:lstStyle/>
        <a:p>
          <a:endParaRPr lang="en-US"/>
        </a:p>
      </dgm:t>
    </dgm:pt>
    <dgm:pt modelId="{8D1DA596-E7A5-6A4B-A917-2DD90CEE27E9}">
      <dgm:prSet phldrT="[Text]" custT="1"/>
      <dgm:spPr/>
      <dgm:t>
        <a:bodyPr/>
        <a:lstStyle/>
        <a:p>
          <a:pPr>
            <a:spcAft>
              <a:spcPts val="0"/>
            </a:spcAft>
          </a:pPr>
          <a:r>
            <a:rPr lang="en-US" sz="2200" b="1"/>
            <a:t>Adoption</a:t>
          </a:r>
        </a:p>
        <a:p>
          <a:pPr>
            <a:spcAft>
              <a:spcPts val="0"/>
            </a:spcAft>
          </a:pPr>
          <a:r>
            <a:rPr lang="en-US" sz="2200" b="0"/>
            <a:t>(</a:t>
          </a:r>
          <a:r>
            <a:rPr lang="en-US" sz="2200" b="0" i="1"/>
            <a:t>Year 3</a:t>
          </a:r>
          <a:r>
            <a:rPr lang="en-US" sz="2200" b="0"/>
            <a:t>)</a:t>
          </a:r>
        </a:p>
      </dgm:t>
    </dgm:pt>
    <dgm:pt modelId="{597E6628-02BA-CF4E-962E-A1F891615292}" type="parTrans" cxnId="{64C492F9-5A93-B943-8F9A-96F52529054C}">
      <dgm:prSet/>
      <dgm:spPr/>
      <dgm:t>
        <a:bodyPr/>
        <a:lstStyle/>
        <a:p>
          <a:endParaRPr lang="en-US"/>
        </a:p>
      </dgm:t>
    </dgm:pt>
    <dgm:pt modelId="{730A9827-1651-6A44-B59A-D79394F00289}" type="sibTrans" cxnId="{64C492F9-5A93-B943-8F9A-96F52529054C}">
      <dgm:prSet/>
      <dgm:spPr/>
      <dgm:t>
        <a:bodyPr/>
        <a:lstStyle/>
        <a:p>
          <a:endParaRPr lang="en-US"/>
        </a:p>
      </dgm:t>
    </dgm:pt>
    <dgm:pt modelId="{A7F47245-7523-984D-A7B0-8E6654370F18}">
      <dgm:prSet phldrT="[Text]" custT="1"/>
      <dgm:spPr/>
      <dgm:t>
        <a:bodyPr/>
        <a:lstStyle/>
        <a:p>
          <a:pPr>
            <a:spcAft>
              <a:spcPts val="600"/>
            </a:spcAft>
          </a:pPr>
          <a:r>
            <a:rPr lang="en-US" sz="1800"/>
            <a:t>Discuss findings with CDC team</a:t>
          </a:r>
        </a:p>
      </dgm:t>
    </dgm:pt>
    <dgm:pt modelId="{45298704-DF3E-AF43-974F-D217BBD77304}" type="parTrans" cxnId="{E27A2DF1-0106-464A-9436-A3C08286B5A1}">
      <dgm:prSet/>
      <dgm:spPr/>
      <dgm:t>
        <a:bodyPr/>
        <a:lstStyle/>
        <a:p>
          <a:endParaRPr lang="en-US"/>
        </a:p>
      </dgm:t>
    </dgm:pt>
    <dgm:pt modelId="{8283D36E-049F-B640-BE29-1EF0F723EC1D}" type="sibTrans" cxnId="{E27A2DF1-0106-464A-9436-A3C08286B5A1}">
      <dgm:prSet/>
      <dgm:spPr/>
      <dgm:t>
        <a:bodyPr/>
        <a:lstStyle/>
        <a:p>
          <a:endParaRPr lang="en-US"/>
        </a:p>
      </dgm:t>
    </dgm:pt>
    <dgm:pt modelId="{A280D874-CA32-EF40-889B-7E20D5AF9A30}">
      <dgm:prSet phldrT="[Text]" custT="1"/>
      <dgm:spPr/>
      <dgm:t>
        <a:bodyPr/>
        <a:lstStyle/>
        <a:p>
          <a:pPr>
            <a:spcAft>
              <a:spcPts val="600"/>
            </a:spcAft>
          </a:pPr>
          <a:r>
            <a:rPr lang="en-US" sz="1800"/>
            <a:t>Determine optimal pilot site and EHR characteristics</a:t>
          </a:r>
        </a:p>
      </dgm:t>
    </dgm:pt>
    <dgm:pt modelId="{CE9B8FE2-2A83-2A4C-A924-EEDF74ADB652}" type="parTrans" cxnId="{8DE499B4-ED53-EB4D-8043-776B28EFB533}">
      <dgm:prSet/>
      <dgm:spPr/>
      <dgm:t>
        <a:bodyPr/>
        <a:lstStyle/>
        <a:p>
          <a:endParaRPr lang="en-US"/>
        </a:p>
      </dgm:t>
    </dgm:pt>
    <dgm:pt modelId="{D47A9819-AA82-994D-BD39-980EE05F0BB9}" type="sibTrans" cxnId="{8DE499B4-ED53-EB4D-8043-776B28EFB533}">
      <dgm:prSet/>
      <dgm:spPr/>
      <dgm:t>
        <a:bodyPr/>
        <a:lstStyle/>
        <a:p>
          <a:endParaRPr lang="en-US"/>
        </a:p>
      </dgm:t>
    </dgm:pt>
    <dgm:pt modelId="{B690465C-1D18-8643-AA77-4037407FA7B1}">
      <dgm:prSet phldrT="[Text]" custT="1"/>
      <dgm:spPr/>
      <dgm:t>
        <a:bodyPr/>
        <a:lstStyle/>
        <a:p>
          <a:pPr>
            <a:spcAft>
              <a:spcPts val="600"/>
            </a:spcAft>
          </a:pPr>
          <a:r>
            <a:rPr lang="en-US" sz="1800"/>
            <a:t>Quantify CDS effectiveness</a:t>
          </a:r>
        </a:p>
      </dgm:t>
    </dgm:pt>
    <dgm:pt modelId="{3BCE1331-F9B6-AF4A-B3C4-4FF69F1C53F4}" type="parTrans" cxnId="{968F4542-EC0B-9F4C-A4F1-18E9690561F1}">
      <dgm:prSet/>
      <dgm:spPr/>
      <dgm:t>
        <a:bodyPr/>
        <a:lstStyle/>
        <a:p>
          <a:endParaRPr lang="en-US"/>
        </a:p>
      </dgm:t>
    </dgm:pt>
    <dgm:pt modelId="{948E0D6E-FAA7-D44B-B06E-85A8C9BEDB75}" type="sibTrans" cxnId="{968F4542-EC0B-9F4C-A4F1-18E9690561F1}">
      <dgm:prSet/>
      <dgm:spPr/>
      <dgm:t>
        <a:bodyPr/>
        <a:lstStyle/>
        <a:p>
          <a:endParaRPr lang="en-US"/>
        </a:p>
      </dgm:t>
    </dgm:pt>
    <dgm:pt modelId="{8B138A63-CE30-EA41-8DFF-F3D1FB18C907}">
      <dgm:prSet phldrT="[Text]" custT="1"/>
      <dgm:spPr/>
      <dgm:t>
        <a:bodyPr/>
        <a:lstStyle/>
        <a:p>
          <a:pPr>
            <a:spcAft>
              <a:spcPts val="0"/>
            </a:spcAft>
          </a:pPr>
          <a:r>
            <a:rPr lang="en-US" sz="2200" b="1"/>
            <a:t>Quality Measures</a:t>
          </a:r>
        </a:p>
        <a:p>
          <a:pPr>
            <a:spcAft>
              <a:spcPts val="0"/>
            </a:spcAft>
          </a:pPr>
          <a:r>
            <a:rPr lang="en-US" sz="2200" b="0"/>
            <a:t>(</a:t>
          </a:r>
          <a:r>
            <a:rPr lang="en-US" sz="2200" b="0" i="1"/>
            <a:t>Years 2 &amp; 3</a:t>
          </a:r>
          <a:r>
            <a:rPr lang="en-US" sz="2200" b="0"/>
            <a:t>)</a:t>
          </a:r>
        </a:p>
      </dgm:t>
    </dgm:pt>
    <dgm:pt modelId="{BCEDA2A7-8260-D742-A59A-6923AFD12139}" type="parTrans" cxnId="{4915DA92-C27C-944F-96C8-F5F15C870206}">
      <dgm:prSet/>
      <dgm:spPr/>
      <dgm:t>
        <a:bodyPr/>
        <a:lstStyle/>
        <a:p>
          <a:endParaRPr lang="en-US"/>
        </a:p>
      </dgm:t>
    </dgm:pt>
    <dgm:pt modelId="{BCE3AAD2-A23F-1E47-A7C0-222379E6071C}" type="sibTrans" cxnId="{4915DA92-C27C-944F-96C8-F5F15C870206}">
      <dgm:prSet/>
      <dgm:spPr/>
      <dgm:t>
        <a:bodyPr/>
        <a:lstStyle/>
        <a:p>
          <a:endParaRPr lang="en-US"/>
        </a:p>
      </dgm:t>
    </dgm:pt>
    <dgm:pt modelId="{F250076D-BB9B-944D-91C8-713FC0F0B4B3}">
      <dgm:prSet phldrT="[Text]" custT="1"/>
      <dgm:spPr/>
      <dgm:t>
        <a:bodyPr/>
        <a:lstStyle/>
        <a:p>
          <a:pPr>
            <a:spcAft>
              <a:spcPts val="600"/>
            </a:spcAft>
          </a:pPr>
          <a:r>
            <a:rPr lang="en-US" sz="1800"/>
            <a:t>Develop companion </a:t>
          </a:r>
          <a:r>
            <a:rPr lang="en-US" sz="1800" err="1"/>
            <a:t>eCQM</a:t>
          </a:r>
          <a:r>
            <a:rPr lang="en-US" sz="1800"/>
            <a:t>(s)</a:t>
          </a:r>
        </a:p>
      </dgm:t>
    </dgm:pt>
    <dgm:pt modelId="{90812701-C1B1-AC41-8520-DDAE09EA4DDE}" type="parTrans" cxnId="{3828C03F-4F58-B247-B2EC-0A8534E6FB44}">
      <dgm:prSet/>
      <dgm:spPr/>
      <dgm:t>
        <a:bodyPr/>
        <a:lstStyle/>
        <a:p>
          <a:endParaRPr lang="en-US"/>
        </a:p>
      </dgm:t>
    </dgm:pt>
    <dgm:pt modelId="{485F7F2F-0039-064C-867C-5FEA2D7F025A}" type="sibTrans" cxnId="{3828C03F-4F58-B247-B2EC-0A8534E6FB44}">
      <dgm:prSet/>
      <dgm:spPr/>
      <dgm:t>
        <a:bodyPr/>
        <a:lstStyle/>
        <a:p>
          <a:endParaRPr lang="en-US"/>
        </a:p>
      </dgm:t>
    </dgm:pt>
    <dgm:pt modelId="{4091A2BB-71C0-435D-B46C-B1651CC8E8D3}">
      <dgm:prSet phldrT="[Text]" custT="1"/>
      <dgm:spPr/>
      <dgm:t>
        <a:bodyPr/>
        <a:lstStyle/>
        <a:p>
          <a:pPr>
            <a:spcAft>
              <a:spcPts val="600"/>
            </a:spcAft>
          </a:pPr>
          <a:r>
            <a:rPr lang="en-US" sz="1800"/>
            <a:t>Begin CDS development</a:t>
          </a:r>
        </a:p>
      </dgm:t>
    </dgm:pt>
    <dgm:pt modelId="{18284E70-C60E-4B10-AE18-82FD9DDE2D58}" type="parTrans" cxnId="{548BEDCA-F804-644C-9A21-4EA8D4EC1E61}">
      <dgm:prSet/>
      <dgm:spPr/>
      <dgm:t>
        <a:bodyPr/>
        <a:lstStyle/>
        <a:p>
          <a:endParaRPr lang="en-US"/>
        </a:p>
      </dgm:t>
    </dgm:pt>
    <dgm:pt modelId="{6162AA1E-E818-4B9A-9165-EAACD92F529A}" type="sibTrans" cxnId="{548BEDCA-F804-644C-9A21-4EA8D4EC1E61}">
      <dgm:prSet/>
      <dgm:spPr/>
      <dgm:t>
        <a:bodyPr/>
        <a:lstStyle/>
        <a:p>
          <a:endParaRPr lang="en-US"/>
        </a:p>
      </dgm:t>
    </dgm:pt>
    <dgm:pt modelId="{8BF49CA1-C568-4A77-9B2C-D1062CFA7AC4}">
      <dgm:prSet phldrT="[Text]" custT="1"/>
      <dgm:spPr/>
      <dgm:t>
        <a:bodyPr/>
        <a:lstStyle/>
        <a:p>
          <a:pPr>
            <a:spcAft>
              <a:spcPts val="600"/>
            </a:spcAft>
          </a:pPr>
          <a:r>
            <a:rPr lang="en-US" sz="1800"/>
            <a:t>Identify potential pilot partner(s)</a:t>
          </a:r>
        </a:p>
      </dgm:t>
    </dgm:pt>
    <dgm:pt modelId="{C9BC15FF-8F79-481C-A2DB-57C93EECD2E4}" type="parTrans" cxnId="{85DA5E59-13C1-FB4B-B237-4E473FAEE738}">
      <dgm:prSet/>
      <dgm:spPr/>
      <dgm:t>
        <a:bodyPr/>
        <a:lstStyle/>
        <a:p>
          <a:endParaRPr lang="en-US"/>
        </a:p>
      </dgm:t>
    </dgm:pt>
    <dgm:pt modelId="{246F31D5-5914-4143-8E97-44190530BB76}" type="sibTrans" cxnId="{85DA5E59-13C1-FB4B-B237-4E473FAEE738}">
      <dgm:prSet/>
      <dgm:spPr/>
      <dgm:t>
        <a:bodyPr/>
        <a:lstStyle/>
        <a:p>
          <a:endParaRPr lang="en-US"/>
        </a:p>
      </dgm:t>
    </dgm:pt>
    <dgm:pt modelId="{D17B382A-A14F-654C-ABAA-3D622F5F6294}">
      <dgm:prSet phldrT="[Text]" custT="1"/>
      <dgm:spPr/>
      <dgm:t>
        <a:bodyPr/>
        <a:lstStyle/>
        <a:p>
          <a:pPr>
            <a:spcAft>
              <a:spcPts val="600"/>
            </a:spcAft>
          </a:pPr>
          <a:r>
            <a:rPr lang="en-US" sz="1800"/>
            <a:t>Brainstorm potential CDS approaches</a:t>
          </a:r>
        </a:p>
      </dgm:t>
    </dgm:pt>
    <dgm:pt modelId="{110370A1-5156-2B40-B192-B5CDE8B0644F}" type="parTrans" cxnId="{9D99E380-5AF1-D14B-9CE8-472105992121}">
      <dgm:prSet/>
      <dgm:spPr/>
      <dgm:t>
        <a:bodyPr/>
        <a:lstStyle/>
        <a:p>
          <a:endParaRPr lang="en-US"/>
        </a:p>
      </dgm:t>
    </dgm:pt>
    <dgm:pt modelId="{2C590C7A-4E55-B749-9B75-FA2D49D3FF89}" type="sibTrans" cxnId="{9D99E380-5AF1-D14B-9CE8-472105992121}">
      <dgm:prSet/>
      <dgm:spPr/>
      <dgm:t>
        <a:bodyPr/>
        <a:lstStyle/>
        <a:p>
          <a:endParaRPr lang="en-US"/>
        </a:p>
      </dgm:t>
    </dgm:pt>
    <dgm:pt modelId="{BAA507E9-555C-364B-B9B0-5A81E59C2740}">
      <dgm:prSet phldrT="[Text]" custT="1"/>
      <dgm:spPr/>
      <dgm:t>
        <a:bodyPr/>
        <a:lstStyle/>
        <a:p>
          <a:pPr>
            <a:spcAft>
              <a:spcPts val="600"/>
            </a:spcAft>
          </a:pPr>
          <a:r>
            <a:rPr lang="en-US" sz="1800"/>
            <a:t>Assess feasibility and impact of CDS options</a:t>
          </a:r>
        </a:p>
      </dgm:t>
    </dgm:pt>
    <dgm:pt modelId="{C16C5458-452A-D842-9D27-ABC68F0047A0}" type="parTrans" cxnId="{91587333-0963-C14C-8264-40B171CE6D2D}">
      <dgm:prSet/>
      <dgm:spPr/>
      <dgm:t>
        <a:bodyPr/>
        <a:lstStyle/>
        <a:p>
          <a:endParaRPr lang="en-US"/>
        </a:p>
      </dgm:t>
    </dgm:pt>
    <dgm:pt modelId="{8E6B607D-573A-3D45-B331-3922B2DCB1F2}" type="sibTrans" cxnId="{91587333-0963-C14C-8264-40B171CE6D2D}">
      <dgm:prSet/>
      <dgm:spPr/>
      <dgm:t>
        <a:bodyPr/>
        <a:lstStyle/>
        <a:p>
          <a:endParaRPr lang="en-US"/>
        </a:p>
      </dgm:t>
    </dgm:pt>
    <dgm:pt modelId="{042AAC2B-EDA9-6648-933C-CDE0415B053D}">
      <dgm:prSet phldrT="[Text]" custT="1"/>
      <dgm:spPr/>
      <dgm:t>
        <a:bodyPr/>
        <a:lstStyle/>
        <a:p>
          <a:pPr>
            <a:spcAft>
              <a:spcPts val="600"/>
            </a:spcAft>
          </a:pPr>
          <a:r>
            <a:rPr lang="en-US" sz="1800"/>
            <a:t>Integrate CDS with EHR</a:t>
          </a:r>
        </a:p>
      </dgm:t>
    </dgm:pt>
    <dgm:pt modelId="{21155AF3-0D49-6E4C-BB71-99F71F7555EE}" type="parTrans" cxnId="{6F2E3D63-4FF1-654B-8C92-7A658E4DB348}">
      <dgm:prSet/>
      <dgm:spPr/>
      <dgm:t>
        <a:bodyPr/>
        <a:lstStyle/>
        <a:p>
          <a:endParaRPr lang="en-US"/>
        </a:p>
      </dgm:t>
    </dgm:pt>
    <dgm:pt modelId="{BB454532-E69A-F543-ABA9-3C9B8FF837D0}" type="sibTrans" cxnId="{6F2E3D63-4FF1-654B-8C92-7A658E4DB348}">
      <dgm:prSet/>
      <dgm:spPr/>
      <dgm:t>
        <a:bodyPr/>
        <a:lstStyle/>
        <a:p>
          <a:endParaRPr lang="en-US"/>
        </a:p>
      </dgm:t>
    </dgm:pt>
    <dgm:pt modelId="{A0FAD1D9-16A7-1A42-8477-DD7DC6243D00}" type="pres">
      <dgm:prSet presAssocID="{7D9B386D-35A8-C84A-9285-6BFF870F61C7}" presName="Name0" presStyleCnt="0">
        <dgm:presLayoutVars>
          <dgm:dir/>
          <dgm:animLvl val="lvl"/>
          <dgm:resizeHandles val="exact"/>
        </dgm:presLayoutVars>
      </dgm:prSet>
      <dgm:spPr/>
    </dgm:pt>
    <dgm:pt modelId="{1744832A-58DD-B449-A194-DE0CFCFDBAC2}" type="pres">
      <dgm:prSet presAssocID="{147FCCFA-B8B1-A343-8BA2-D79966929C67}" presName="composite" presStyleCnt="0"/>
      <dgm:spPr/>
    </dgm:pt>
    <dgm:pt modelId="{84B5A719-91A4-714C-9115-7966C792BC46}" type="pres">
      <dgm:prSet presAssocID="{147FCCFA-B8B1-A343-8BA2-D79966929C67}" presName="parTx" presStyleLbl="node1" presStyleIdx="0" presStyleCnt="4" custScaleX="115899">
        <dgm:presLayoutVars>
          <dgm:chMax val="0"/>
          <dgm:chPref val="0"/>
          <dgm:bulletEnabled val="1"/>
        </dgm:presLayoutVars>
      </dgm:prSet>
      <dgm:spPr/>
    </dgm:pt>
    <dgm:pt modelId="{1DCD2C1A-104A-784C-B35B-0EE2FD4B792C}" type="pres">
      <dgm:prSet presAssocID="{147FCCFA-B8B1-A343-8BA2-D79966929C67}" presName="desTx" presStyleLbl="revTx" presStyleIdx="0" presStyleCnt="3">
        <dgm:presLayoutVars>
          <dgm:bulletEnabled val="1"/>
        </dgm:presLayoutVars>
      </dgm:prSet>
      <dgm:spPr/>
    </dgm:pt>
    <dgm:pt modelId="{6BBEBD9F-4AA2-B742-852F-9E39DB367E0A}" type="pres">
      <dgm:prSet presAssocID="{CB239142-AD30-3E40-AD45-6EDBFC22013B}" presName="space" presStyleCnt="0"/>
      <dgm:spPr/>
    </dgm:pt>
    <dgm:pt modelId="{9EDF2FCD-EE1C-E844-A25C-516666DC91A2}" type="pres">
      <dgm:prSet presAssocID="{C305A799-C0B0-FC48-8218-A692BE69DA96}" presName="composite" presStyleCnt="0"/>
      <dgm:spPr/>
    </dgm:pt>
    <dgm:pt modelId="{97010685-2D3A-CF41-9D4A-9DFCAB6CCAD1}" type="pres">
      <dgm:prSet presAssocID="{C305A799-C0B0-FC48-8218-A692BE69DA96}" presName="parTx" presStyleLbl="node1" presStyleIdx="1" presStyleCnt="4">
        <dgm:presLayoutVars>
          <dgm:chMax val="0"/>
          <dgm:chPref val="0"/>
          <dgm:bulletEnabled val="1"/>
        </dgm:presLayoutVars>
      </dgm:prSet>
      <dgm:spPr/>
    </dgm:pt>
    <dgm:pt modelId="{53454CC2-5A34-F647-AB60-0BB9BA49EEDB}" type="pres">
      <dgm:prSet presAssocID="{C305A799-C0B0-FC48-8218-A692BE69DA96}" presName="desTx" presStyleLbl="revTx" presStyleIdx="1" presStyleCnt="3">
        <dgm:presLayoutVars>
          <dgm:bulletEnabled val="1"/>
        </dgm:presLayoutVars>
      </dgm:prSet>
      <dgm:spPr/>
    </dgm:pt>
    <dgm:pt modelId="{040A7A76-6338-DA46-9334-44C59E1349CF}" type="pres">
      <dgm:prSet presAssocID="{20CC7D1A-640C-9549-8C79-4DECFED8D67D}" presName="space" presStyleCnt="0"/>
      <dgm:spPr/>
    </dgm:pt>
    <dgm:pt modelId="{23A5DABD-6DC5-164E-B4DF-EC06BEF91F59}" type="pres">
      <dgm:prSet presAssocID="{8B138A63-CE30-EA41-8DFF-F3D1FB18C907}" presName="composite" presStyleCnt="0"/>
      <dgm:spPr/>
    </dgm:pt>
    <dgm:pt modelId="{B86A4B44-CFF3-7A43-B5AB-7CFDF3424344}" type="pres">
      <dgm:prSet presAssocID="{8B138A63-CE30-EA41-8DFF-F3D1FB18C907}" presName="parTx" presStyleLbl="node1" presStyleIdx="2" presStyleCnt="4" custScaleX="116136">
        <dgm:presLayoutVars>
          <dgm:chMax val="0"/>
          <dgm:chPref val="0"/>
          <dgm:bulletEnabled val="1"/>
        </dgm:presLayoutVars>
      </dgm:prSet>
      <dgm:spPr/>
    </dgm:pt>
    <dgm:pt modelId="{F9E2ED57-C526-1649-A6E6-BDA2C2539EC5}" type="pres">
      <dgm:prSet presAssocID="{8B138A63-CE30-EA41-8DFF-F3D1FB18C907}" presName="desTx" presStyleLbl="revTx" presStyleIdx="2" presStyleCnt="3">
        <dgm:presLayoutVars>
          <dgm:bulletEnabled val="1"/>
        </dgm:presLayoutVars>
      </dgm:prSet>
      <dgm:spPr/>
    </dgm:pt>
    <dgm:pt modelId="{31508D39-BF08-F144-8FFD-70E0160FCB27}" type="pres">
      <dgm:prSet presAssocID="{BCE3AAD2-A23F-1E47-A7C0-222379E6071C}" presName="space" presStyleCnt="0"/>
      <dgm:spPr/>
    </dgm:pt>
    <dgm:pt modelId="{C20D8EA7-3D72-F641-8430-7925B273249A}" type="pres">
      <dgm:prSet presAssocID="{8D1DA596-E7A5-6A4B-A917-2DD90CEE27E9}" presName="composite" presStyleCnt="0"/>
      <dgm:spPr/>
    </dgm:pt>
    <dgm:pt modelId="{88669866-01EF-084B-8C05-DFD67B3E0BCF}" type="pres">
      <dgm:prSet presAssocID="{8D1DA596-E7A5-6A4B-A917-2DD90CEE27E9}" presName="parTx" presStyleLbl="node1" presStyleIdx="3" presStyleCnt="4" custScaleX="116239">
        <dgm:presLayoutVars>
          <dgm:chMax val="0"/>
          <dgm:chPref val="0"/>
          <dgm:bulletEnabled val="1"/>
        </dgm:presLayoutVars>
      </dgm:prSet>
      <dgm:spPr/>
    </dgm:pt>
    <dgm:pt modelId="{0DDD3D18-43E2-9244-AB74-395BD30EBF82}" type="pres">
      <dgm:prSet presAssocID="{8D1DA596-E7A5-6A4B-A917-2DD90CEE27E9}" presName="desTx" presStyleLbl="revTx" presStyleIdx="2" presStyleCnt="3">
        <dgm:presLayoutVars>
          <dgm:bulletEnabled val="1"/>
        </dgm:presLayoutVars>
      </dgm:prSet>
      <dgm:spPr/>
    </dgm:pt>
  </dgm:ptLst>
  <dgm:cxnLst>
    <dgm:cxn modelId="{095B8931-5611-AE4F-938A-11553D1ADA96}" srcId="{7D9B386D-35A8-C84A-9285-6BFF870F61C7}" destId="{147FCCFA-B8B1-A343-8BA2-D79966929C67}" srcOrd="0" destOrd="0" parTransId="{C7B2DD98-291A-604E-8F1F-7A955D0577C8}" sibTransId="{CB239142-AD30-3E40-AD45-6EDBFC22013B}"/>
    <dgm:cxn modelId="{91587333-0963-C14C-8264-40B171CE6D2D}" srcId="{147FCCFA-B8B1-A343-8BA2-D79966929C67}" destId="{BAA507E9-555C-364B-B9B0-5A81E59C2740}" srcOrd="2" destOrd="0" parTransId="{C16C5458-452A-D842-9D27-ABC68F0047A0}" sibTransId="{8E6B607D-573A-3D45-B331-3922B2DCB1F2}"/>
    <dgm:cxn modelId="{AD326639-1FB5-944B-BB18-7D682A66734D}" type="presOf" srcId="{F250076D-BB9B-944D-91C8-713FC0F0B4B3}" destId="{F9E2ED57-C526-1649-A6E6-BDA2C2539EC5}" srcOrd="0" destOrd="0" presId="urn:microsoft.com/office/officeart/2005/8/layout/chevron1"/>
    <dgm:cxn modelId="{6CA2023C-028D-F442-A594-F505CB25EDBA}" srcId="{7D9B386D-35A8-C84A-9285-6BFF870F61C7}" destId="{C305A799-C0B0-FC48-8218-A692BE69DA96}" srcOrd="1" destOrd="0" parTransId="{F4FEC93E-F781-5D40-831C-48A0569485B2}" sibTransId="{20CC7D1A-640C-9549-8C79-4DECFED8D67D}"/>
    <dgm:cxn modelId="{3828C03F-4F58-B247-B2EC-0A8534E6FB44}" srcId="{8B138A63-CE30-EA41-8DFF-F3D1FB18C907}" destId="{F250076D-BB9B-944D-91C8-713FC0F0B4B3}" srcOrd="0" destOrd="0" parTransId="{90812701-C1B1-AC41-8520-DDAE09EA4DDE}" sibTransId="{485F7F2F-0039-064C-867C-5FEA2D7F025A}"/>
    <dgm:cxn modelId="{968F4542-EC0B-9F4C-A4F1-18E9690561F1}" srcId="{C305A799-C0B0-FC48-8218-A692BE69DA96}" destId="{B690465C-1D18-8643-AA77-4037407FA7B1}" srcOrd="3" destOrd="0" parTransId="{3BCE1331-F9B6-AF4A-B3C4-4FF69F1C53F4}" sibTransId="{948E0D6E-FAA7-D44B-B06E-85A8C9BEDB75}"/>
    <dgm:cxn modelId="{35ADFE42-ED77-9743-A955-D60F010C55F2}" type="presOf" srcId="{8BF49CA1-C568-4A77-9B2C-D1062CFA7AC4}" destId="{53454CC2-5A34-F647-AB60-0BB9BA49EEDB}" srcOrd="0" destOrd="0" presId="urn:microsoft.com/office/officeart/2005/8/layout/chevron1"/>
    <dgm:cxn modelId="{79E2D34D-B283-F944-A89E-91EB15C60908}" type="presOf" srcId="{4091A2BB-71C0-435D-B46C-B1651CC8E8D3}" destId="{1DCD2C1A-104A-784C-B35B-0EE2FD4B792C}" srcOrd="0" destOrd="3" presId="urn:microsoft.com/office/officeart/2005/8/layout/chevron1"/>
    <dgm:cxn modelId="{85DA5E59-13C1-FB4B-B237-4E473FAEE738}" srcId="{C305A799-C0B0-FC48-8218-A692BE69DA96}" destId="{8BF49CA1-C568-4A77-9B2C-D1062CFA7AC4}" srcOrd="0" destOrd="0" parTransId="{C9BC15FF-8F79-481C-A2DB-57C93EECD2E4}" sibTransId="{246F31D5-5914-4143-8E97-44190530BB76}"/>
    <dgm:cxn modelId="{C561555F-378D-D04E-8A50-5D7AB1951F14}" type="presOf" srcId="{147FCCFA-B8B1-A343-8BA2-D79966929C67}" destId="{84B5A719-91A4-714C-9115-7966C792BC46}" srcOrd="0" destOrd="0" presId="urn:microsoft.com/office/officeart/2005/8/layout/chevron1"/>
    <dgm:cxn modelId="{6F2E3D63-4FF1-654B-8C92-7A658E4DB348}" srcId="{C305A799-C0B0-FC48-8218-A692BE69DA96}" destId="{042AAC2B-EDA9-6648-933C-CDE0415B053D}" srcOrd="2" destOrd="0" parTransId="{21155AF3-0D49-6E4C-BB71-99F71F7555EE}" sibTransId="{BB454532-E69A-F543-ABA9-3C9B8FF837D0}"/>
    <dgm:cxn modelId="{9D99E380-5AF1-D14B-9CE8-472105992121}" srcId="{147FCCFA-B8B1-A343-8BA2-D79966929C67}" destId="{D17B382A-A14F-654C-ABAA-3D622F5F6294}" srcOrd="1" destOrd="0" parTransId="{110370A1-5156-2B40-B192-B5CDE8B0644F}" sibTransId="{2C590C7A-4E55-B749-9B75-FA2D49D3FF89}"/>
    <dgm:cxn modelId="{6D6EED82-AEDB-4145-B80E-7B62A1FB297B}" type="presOf" srcId="{B690465C-1D18-8643-AA77-4037407FA7B1}" destId="{53454CC2-5A34-F647-AB60-0BB9BA49EEDB}" srcOrd="0" destOrd="3" presId="urn:microsoft.com/office/officeart/2005/8/layout/chevron1"/>
    <dgm:cxn modelId="{C708098C-7FFE-0F4F-A39C-EE3188B57562}" type="presOf" srcId="{BAA507E9-555C-364B-B9B0-5A81E59C2740}" destId="{1DCD2C1A-104A-784C-B35B-0EE2FD4B792C}" srcOrd="0" destOrd="2" presId="urn:microsoft.com/office/officeart/2005/8/layout/chevron1"/>
    <dgm:cxn modelId="{4915DA92-C27C-944F-96C8-F5F15C870206}" srcId="{7D9B386D-35A8-C84A-9285-6BFF870F61C7}" destId="{8B138A63-CE30-EA41-8DFF-F3D1FB18C907}" srcOrd="2" destOrd="0" parTransId="{BCEDA2A7-8260-D742-A59A-6923AFD12139}" sibTransId="{BCE3AAD2-A23F-1E47-A7C0-222379E6071C}"/>
    <dgm:cxn modelId="{E99E8E94-2EAC-1844-8212-44D4109B7B03}" type="presOf" srcId="{8B138A63-CE30-EA41-8DFF-F3D1FB18C907}" destId="{B86A4B44-CFF3-7A43-B5AB-7CFDF3424344}" srcOrd="0" destOrd="0" presId="urn:microsoft.com/office/officeart/2005/8/layout/chevron1"/>
    <dgm:cxn modelId="{E071B9A7-F112-BC49-8A53-EA1DFAB6D892}" type="presOf" srcId="{042AAC2B-EDA9-6648-933C-CDE0415B053D}" destId="{53454CC2-5A34-F647-AB60-0BB9BA49EEDB}" srcOrd="0" destOrd="2" presId="urn:microsoft.com/office/officeart/2005/8/layout/chevron1"/>
    <dgm:cxn modelId="{7D3ACBAA-279A-D34F-8E5E-7C8507EB9591}" type="presOf" srcId="{8D1DA596-E7A5-6A4B-A917-2DD90CEE27E9}" destId="{88669866-01EF-084B-8C05-DFD67B3E0BCF}" srcOrd="0" destOrd="0" presId="urn:microsoft.com/office/officeart/2005/8/layout/chevron1"/>
    <dgm:cxn modelId="{600BE4AE-D9A8-BE42-A964-574C61E8EDF2}" type="presOf" srcId="{A7F47245-7523-984D-A7B0-8E6654370F18}" destId="{1DCD2C1A-104A-784C-B35B-0EE2FD4B792C}" srcOrd="0" destOrd="0" presId="urn:microsoft.com/office/officeart/2005/8/layout/chevron1"/>
    <dgm:cxn modelId="{6B58F1B1-F125-F34C-9F80-7B64D641CF5A}" type="presOf" srcId="{A280D874-CA32-EF40-889B-7E20D5AF9A30}" destId="{53454CC2-5A34-F647-AB60-0BB9BA49EEDB}" srcOrd="0" destOrd="1" presId="urn:microsoft.com/office/officeart/2005/8/layout/chevron1"/>
    <dgm:cxn modelId="{8DE499B4-ED53-EB4D-8043-776B28EFB533}" srcId="{C305A799-C0B0-FC48-8218-A692BE69DA96}" destId="{A280D874-CA32-EF40-889B-7E20D5AF9A30}" srcOrd="1" destOrd="0" parTransId="{CE9B8FE2-2A83-2A4C-A924-EEDF74ADB652}" sibTransId="{D47A9819-AA82-994D-BD39-980EE05F0BB9}"/>
    <dgm:cxn modelId="{73DED6C2-954D-914D-B501-F002CBE8FEEA}" type="presOf" srcId="{D17B382A-A14F-654C-ABAA-3D622F5F6294}" destId="{1DCD2C1A-104A-784C-B35B-0EE2FD4B792C}" srcOrd="0" destOrd="1" presId="urn:microsoft.com/office/officeart/2005/8/layout/chevron1"/>
    <dgm:cxn modelId="{548BEDCA-F804-644C-9A21-4EA8D4EC1E61}" srcId="{147FCCFA-B8B1-A343-8BA2-D79966929C67}" destId="{4091A2BB-71C0-435D-B46C-B1651CC8E8D3}" srcOrd="3" destOrd="0" parTransId="{18284E70-C60E-4B10-AE18-82FD9DDE2D58}" sibTransId="{6162AA1E-E818-4B9A-9165-EAACD92F529A}"/>
    <dgm:cxn modelId="{E30790DA-C27E-084D-BE52-EEB53A832ADB}" type="presOf" srcId="{7D9B386D-35A8-C84A-9285-6BFF870F61C7}" destId="{A0FAD1D9-16A7-1A42-8477-DD7DC6243D00}" srcOrd="0" destOrd="0" presId="urn:microsoft.com/office/officeart/2005/8/layout/chevron1"/>
    <dgm:cxn modelId="{4D0ECFF0-B886-004C-97A9-E8BD81AB57BD}" type="presOf" srcId="{C305A799-C0B0-FC48-8218-A692BE69DA96}" destId="{97010685-2D3A-CF41-9D4A-9DFCAB6CCAD1}" srcOrd="0" destOrd="0" presId="urn:microsoft.com/office/officeart/2005/8/layout/chevron1"/>
    <dgm:cxn modelId="{E27A2DF1-0106-464A-9436-A3C08286B5A1}" srcId="{147FCCFA-B8B1-A343-8BA2-D79966929C67}" destId="{A7F47245-7523-984D-A7B0-8E6654370F18}" srcOrd="0" destOrd="0" parTransId="{45298704-DF3E-AF43-974F-D217BBD77304}" sibTransId="{8283D36E-049F-B640-BE29-1EF0F723EC1D}"/>
    <dgm:cxn modelId="{64C492F9-5A93-B943-8F9A-96F52529054C}" srcId="{7D9B386D-35A8-C84A-9285-6BFF870F61C7}" destId="{8D1DA596-E7A5-6A4B-A917-2DD90CEE27E9}" srcOrd="3" destOrd="0" parTransId="{597E6628-02BA-CF4E-962E-A1F891615292}" sibTransId="{730A9827-1651-6A44-B59A-D79394F00289}"/>
    <dgm:cxn modelId="{1ED9BD87-A5A5-914B-A933-758B76C25E4F}" type="presParOf" srcId="{A0FAD1D9-16A7-1A42-8477-DD7DC6243D00}" destId="{1744832A-58DD-B449-A194-DE0CFCFDBAC2}" srcOrd="0" destOrd="0" presId="urn:microsoft.com/office/officeart/2005/8/layout/chevron1"/>
    <dgm:cxn modelId="{AD99D0B6-988B-2547-8F81-B29AF6D4BFB7}" type="presParOf" srcId="{1744832A-58DD-B449-A194-DE0CFCFDBAC2}" destId="{84B5A719-91A4-714C-9115-7966C792BC46}" srcOrd="0" destOrd="0" presId="urn:microsoft.com/office/officeart/2005/8/layout/chevron1"/>
    <dgm:cxn modelId="{03C60D7E-AB9D-E74D-AA19-548AD4833DE2}" type="presParOf" srcId="{1744832A-58DD-B449-A194-DE0CFCFDBAC2}" destId="{1DCD2C1A-104A-784C-B35B-0EE2FD4B792C}" srcOrd="1" destOrd="0" presId="urn:microsoft.com/office/officeart/2005/8/layout/chevron1"/>
    <dgm:cxn modelId="{0E96EF2C-8C1A-9442-8C12-BF5DEFF4A796}" type="presParOf" srcId="{A0FAD1D9-16A7-1A42-8477-DD7DC6243D00}" destId="{6BBEBD9F-4AA2-B742-852F-9E39DB367E0A}" srcOrd="1" destOrd="0" presId="urn:microsoft.com/office/officeart/2005/8/layout/chevron1"/>
    <dgm:cxn modelId="{FF5977E3-245C-1B4E-866F-190778C5D285}" type="presParOf" srcId="{A0FAD1D9-16A7-1A42-8477-DD7DC6243D00}" destId="{9EDF2FCD-EE1C-E844-A25C-516666DC91A2}" srcOrd="2" destOrd="0" presId="urn:microsoft.com/office/officeart/2005/8/layout/chevron1"/>
    <dgm:cxn modelId="{8EAE9F7A-91AB-5340-9C97-EB1FCC4BB3B7}" type="presParOf" srcId="{9EDF2FCD-EE1C-E844-A25C-516666DC91A2}" destId="{97010685-2D3A-CF41-9D4A-9DFCAB6CCAD1}" srcOrd="0" destOrd="0" presId="urn:microsoft.com/office/officeart/2005/8/layout/chevron1"/>
    <dgm:cxn modelId="{FB0E49CB-5213-3C45-8F55-45DB08BE9116}" type="presParOf" srcId="{9EDF2FCD-EE1C-E844-A25C-516666DC91A2}" destId="{53454CC2-5A34-F647-AB60-0BB9BA49EEDB}" srcOrd="1" destOrd="0" presId="urn:microsoft.com/office/officeart/2005/8/layout/chevron1"/>
    <dgm:cxn modelId="{17EC2845-A1A8-EE46-95B5-FE4156842A7A}" type="presParOf" srcId="{A0FAD1D9-16A7-1A42-8477-DD7DC6243D00}" destId="{040A7A76-6338-DA46-9334-44C59E1349CF}" srcOrd="3" destOrd="0" presId="urn:microsoft.com/office/officeart/2005/8/layout/chevron1"/>
    <dgm:cxn modelId="{0F225EBF-0011-1743-B453-133012BD872F}" type="presParOf" srcId="{A0FAD1D9-16A7-1A42-8477-DD7DC6243D00}" destId="{23A5DABD-6DC5-164E-B4DF-EC06BEF91F59}" srcOrd="4" destOrd="0" presId="urn:microsoft.com/office/officeart/2005/8/layout/chevron1"/>
    <dgm:cxn modelId="{5DC46039-ABAB-7544-ABFB-1C037AF2D461}" type="presParOf" srcId="{23A5DABD-6DC5-164E-B4DF-EC06BEF91F59}" destId="{B86A4B44-CFF3-7A43-B5AB-7CFDF3424344}" srcOrd="0" destOrd="0" presId="urn:microsoft.com/office/officeart/2005/8/layout/chevron1"/>
    <dgm:cxn modelId="{82EE395F-88AC-7C40-9716-4BD563149FD7}" type="presParOf" srcId="{23A5DABD-6DC5-164E-B4DF-EC06BEF91F59}" destId="{F9E2ED57-C526-1649-A6E6-BDA2C2539EC5}" srcOrd="1" destOrd="0" presId="urn:microsoft.com/office/officeart/2005/8/layout/chevron1"/>
    <dgm:cxn modelId="{5774956D-D287-044A-AD34-41ABCA808488}" type="presParOf" srcId="{A0FAD1D9-16A7-1A42-8477-DD7DC6243D00}" destId="{31508D39-BF08-F144-8FFD-70E0160FCB27}" srcOrd="5" destOrd="0" presId="urn:microsoft.com/office/officeart/2005/8/layout/chevron1"/>
    <dgm:cxn modelId="{B128BF93-AE40-624E-B5DC-74E5A9C99007}" type="presParOf" srcId="{A0FAD1D9-16A7-1A42-8477-DD7DC6243D00}" destId="{C20D8EA7-3D72-F641-8430-7925B273249A}" srcOrd="6" destOrd="0" presId="urn:microsoft.com/office/officeart/2005/8/layout/chevron1"/>
    <dgm:cxn modelId="{8F549133-08FD-3C40-9B57-38A3A079EF7D}" type="presParOf" srcId="{C20D8EA7-3D72-F641-8430-7925B273249A}" destId="{88669866-01EF-084B-8C05-DFD67B3E0BCF}" srcOrd="0" destOrd="0" presId="urn:microsoft.com/office/officeart/2005/8/layout/chevron1"/>
    <dgm:cxn modelId="{32F53B37-5758-9442-8FFA-48B56E67151F}" type="presParOf" srcId="{C20D8EA7-3D72-F641-8430-7925B273249A}" destId="{0DDD3D18-43E2-9244-AB74-395BD30EBF82}"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5A719-91A4-714C-9115-7966C792BC46}">
      <dsp:nvSpPr>
        <dsp:cNvPr id="0" name=""/>
        <dsp:cNvSpPr/>
      </dsp:nvSpPr>
      <dsp:spPr>
        <a:xfrm>
          <a:off x="1411" y="27005"/>
          <a:ext cx="3082574" cy="10638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Define CDS</a:t>
          </a:r>
        </a:p>
        <a:p>
          <a:pPr marL="0" lvl="0" indent="0" algn="ctr" defTabSz="977900">
            <a:lnSpc>
              <a:spcPct val="90000"/>
            </a:lnSpc>
            <a:spcBef>
              <a:spcPct val="0"/>
            </a:spcBef>
            <a:spcAft>
              <a:spcPts val="0"/>
            </a:spcAft>
            <a:buNone/>
          </a:pPr>
          <a:r>
            <a:rPr lang="en-US" sz="2200" b="0" kern="1200"/>
            <a:t>(</a:t>
          </a:r>
          <a:r>
            <a:rPr lang="en-US" sz="2200" b="0" i="1" kern="1200"/>
            <a:t>Year 1</a:t>
          </a:r>
          <a:r>
            <a:rPr lang="en-US" sz="2200" b="0" kern="1200"/>
            <a:t>)</a:t>
          </a:r>
        </a:p>
      </dsp:txBody>
      <dsp:txXfrm>
        <a:off x="533352" y="27005"/>
        <a:ext cx="2018692" cy="1063882"/>
      </dsp:txXfrm>
    </dsp:sp>
    <dsp:sp modelId="{1DCD2C1A-104A-784C-B35B-0EE2FD4B792C}">
      <dsp:nvSpPr>
        <dsp:cNvPr id="0" name=""/>
        <dsp:cNvSpPr/>
      </dsp:nvSpPr>
      <dsp:spPr>
        <a:xfrm>
          <a:off x="212845" y="1223874"/>
          <a:ext cx="2127765"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a:t>Environmental scan</a:t>
          </a:r>
        </a:p>
        <a:p>
          <a:pPr marL="228600" lvl="1" indent="-228600" algn="l" defTabSz="889000">
            <a:lnSpc>
              <a:spcPct val="90000"/>
            </a:lnSpc>
            <a:spcBef>
              <a:spcPct val="0"/>
            </a:spcBef>
            <a:spcAft>
              <a:spcPct val="15000"/>
            </a:spcAft>
            <a:buChar char="•"/>
          </a:pPr>
          <a:r>
            <a:rPr lang="en-US" sz="2000" kern="1200"/>
            <a:t>CDS Definitions</a:t>
          </a:r>
        </a:p>
        <a:p>
          <a:pPr marL="228600" lvl="1" indent="-228600" algn="l" defTabSz="889000">
            <a:lnSpc>
              <a:spcPct val="90000"/>
            </a:lnSpc>
            <a:spcBef>
              <a:spcPct val="0"/>
            </a:spcBef>
            <a:spcAft>
              <a:spcPct val="15000"/>
            </a:spcAft>
            <a:buChar char="•"/>
          </a:pPr>
          <a:r>
            <a:rPr lang="en-US" sz="2000" kern="1200"/>
            <a:t>Test fixtures &amp; software</a:t>
          </a:r>
        </a:p>
        <a:p>
          <a:pPr marL="228600" lvl="1" indent="-228600" algn="l" defTabSz="889000">
            <a:lnSpc>
              <a:spcPct val="90000"/>
            </a:lnSpc>
            <a:spcBef>
              <a:spcPct val="0"/>
            </a:spcBef>
            <a:spcAft>
              <a:spcPct val="15000"/>
            </a:spcAft>
            <a:buChar char="•"/>
          </a:pPr>
          <a:r>
            <a:rPr lang="en-US" sz="2000" kern="1200"/>
            <a:t>Implementation guides</a:t>
          </a:r>
        </a:p>
      </dsp:txBody>
      <dsp:txXfrm>
        <a:off x="212845" y="1223874"/>
        <a:ext cx="2127765" cy="1980000"/>
      </dsp:txXfrm>
    </dsp:sp>
    <dsp:sp modelId="{97010685-2D3A-CF41-9D4A-9DFCAB6CCAD1}">
      <dsp:nvSpPr>
        <dsp:cNvPr id="0" name=""/>
        <dsp:cNvSpPr/>
      </dsp:nvSpPr>
      <dsp:spPr>
        <a:xfrm>
          <a:off x="2867985" y="27005"/>
          <a:ext cx="2659707" cy="1063882"/>
        </a:xfrm>
        <a:prstGeom prst="chevron">
          <a:avLst/>
        </a:prstGeom>
        <a:solidFill>
          <a:schemeClr val="accent5">
            <a:hueOff val="654287"/>
            <a:satOff val="-7434"/>
            <a:lumOff val="-24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Pilot CDS</a:t>
          </a:r>
        </a:p>
        <a:p>
          <a:pPr marL="0" lvl="0" indent="0" algn="ctr" defTabSz="977900">
            <a:lnSpc>
              <a:spcPct val="90000"/>
            </a:lnSpc>
            <a:spcBef>
              <a:spcPct val="0"/>
            </a:spcBef>
            <a:spcAft>
              <a:spcPts val="0"/>
            </a:spcAft>
            <a:buNone/>
          </a:pPr>
          <a:r>
            <a:rPr lang="en-US" sz="2200" b="0" i="0" kern="1200"/>
            <a:t>(</a:t>
          </a:r>
          <a:r>
            <a:rPr lang="en-US" sz="2200" b="0" i="1" kern="1200"/>
            <a:t>Year 2</a:t>
          </a:r>
          <a:r>
            <a:rPr lang="en-US" sz="2200" b="0" i="0" kern="1200"/>
            <a:t>)</a:t>
          </a:r>
        </a:p>
      </dsp:txBody>
      <dsp:txXfrm>
        <a:off x="3399926" y="27005"/>
        <a:ext cx="1595825" cy="1063882"/>
      </dsp:txXfrm>
    </dsp:sp>
    <dsp:sp modelId="{53454CC2-5A34-F647-AB60-0BB9BA49EEDB}">
      <dsp:nvSpPr>
        <dsp:cNvPr id="0" name=""/>
        <dsp:cNvSpPr/>
      </dsp:nvSpPr>
      <dsp:spPr>
        <a:xfrm>
          <a:off x="2867985" y="1223874"/>
          <a:ext cx="2127765"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a:t>Pilot partner(s)</a:t>
          </a:r>
        </a:p>
        <a:p>
          <a:pPr marL="228600" lvl="1" indent="-228600" algn="l" defTabSz="889000">
            <a:lnSpc>
              <a:spcPct val="90000"/>
            </a:lnSpc>
            <a:spcBef>
              <a:spcPct val="0"/>
            </a:spcBef>
            <a:spcAft>
              <a:spcPct val="15000"/>
            </a:spcAft>
            <a:buChar char="•"/>
          </a:pPr>
          <a:r>
            <a:rPr lang="en-US" sz="2000" kern="1200"/>
            <a:t>Integration with electronic health record (EHR)</a:t>
          </a:r>
        </a:p>
        <a:p>
          <a:pPr marL="228600" lvl="1" indent="-228600" algn="l" defTabSz="889000">
            <a:lnSpc>
              <a:spcPct val="90000"/>
            </a:lnSpc>
            <a:spcBef>
              <a:spcPct val="0"/>
            </a:spcBef>
            <a:spcAft>
              <a:spcPct val="15000"/>
            </a:spcAft>
            <a:buChar char="•"/>
          </a:pPr>
          <a:r>
            <a:rPr lang="en-US" sz="2000" kern="1200"/>
            <a:t>Quantified CDS effectiveness</a:t>
          </a:r>
        </a:p>
      </dsp:txBody>
      <dsp:txXfrm>
        <a:off x="2867985" y="1223874"/>
        <a:ext cx="2127765" cy="1980000"/>
      </dsp:txXfrm>
    </dsp:sp>
    <dsp:sp modelId="{B86A4B44-CFF3-7A43-B5AB-7CFDF3424344}">
      <dsp:nvSpPr>
        <dsp:cNvPr id="0" name=""/>
        <dsp:cNvSpPr/>
      </dsp:nvSpPr>
      <dsp:spPr>
        <a:xfrm>
          <a:off x="5311693" y="27005"/>
          <a:ext cx="3088877" cy="1063882"/>
        </a:xfrm>
        <a:prstGeom prst="chevron">
          <a:avLst/>
        </a:prstGeom>
        <a:solidFill>
          <a:schemeClr val="accent5">
            <a:hueOff val="1308574"/>
            <a:satOff val="-14868"/>
            <a:lumOff val="-4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Quality Measures</a:t>
          </a:r>
        </a:p>
        <a:p>
          <a:pPr marL="0" lvl="0" indent="0" algn="ctr" defTabSz="977900">
            <a:lnSpc>
              <a:spcPct val="90000"/>
            </a:lnSpc>
            <a:spcBef>
              <a:spcPct val="0"/>
            </a:spcBef>
            <a:spcAft>
              <a:spcPts val="0"/>
            </a:spcAft>
            <a:buNone/>
          </a:pPr>
          <a:r>
            <a:rPr lang="en-US" sz="2200" b="0" kern="1200"/>
            <a:t>(</a:t>
          </a:r>
          <a:r>
            <a:rPr lang="en-US" sz="2200" b="0" i="1" kern="1200"/>
            <a:t>Years 2 &amp; 3</a:t>
          </a:r>
          <a:r>
            <a:rPr lang="en-US" sz="2200" b="0" kern="1200"/>
            <a:t>)</a:t>
          </a:r>
        </a:p>
      </dsp:txBody>
      <dsp:txXfrm>
        <a:off x="5843634" y="27005"/>
        <a:ext cx="2024995" cy="1063882"/>
      </dsp:txXfrm>
    </dsp:sp>
    <dsp:sp modelId="{F9E2ED57-C526-1649-A6E6-BDA2C2539EC5}">
      <dsp:nvSpPr>
        <dsp:cNvPr id="0" name=""/>
        <dsp:cNvSpPr/>
      </dsp:nvSpPr>
      <dsp:spPr>
        <a:xfrm>
          <a:off x="5526278" y="1223874"/>
          <a:ext cx="2127765" cy="19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a:t>Companion electronic clinical quality measures (</a:t>
          </a:r>
          <a:r>
            <a:rPr lang="en-US" sz="2000" kern="1200" err="1"/>
            <a:t>eCQM</a:t>
          </a:r>
          <a:r>
            <a:rPr lang="en-US" sz="2000" kern="1200"/>
            <a:t>)</a:t>
          </a:r>
        </a:p>
      </dsp:txBody>
      <dsp:txXfrm>
        <a:off x="5526278" y="1223874"/>
        <a:ext cx="2127765" cy="1980000"/>
      </dsp:txXfrm>
    </dsp:sp>
    <dsp:sp modelId="{88669866-01EF-084B-8C05-DFD67B3E0BCF}">
      <dsp:nvSpPr>
        <dsp:cNvPr id="0" name=""/>
        <dsp:cNvSpPr/>
      </dsp:nvSpPr>
      <dsp:spPr>
        <a:xfrm>
          <a:off x="8184571" y="27005"/>
          <a:ext cx="3091617" cy="1063882"/>
        </a:xfrm>
        <a:prstGeom prst="chevron">
          <a:avLst/>
        </a:prstGeom>
        <a:solidFill>
          <a:schemeClr val="accent5">
            <a:hueOff val="1962861"/>
            <a:satOff val="-22302"/>
            <a:lumOff val="-7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Adoption</a:t>
          </a:r>
        </a:p>
        <a:p>
          <a:pPr marL="0" lvl="0" indent="0" algn="ctr" defTabSz="977900">
            <a:lnSpc>
              <a:spcPct val="90000"/>
            </a:lnSpc>
            <a:spcBef>
              <a:spcPct val="0"/>
            </a:spcBef>
            <a:spcAft>
              <a:spcPts val="0"/>
            </a:spcAft>
            <a:buNone/>
          </a:pPr>
          <a:r>
            <a:rPr lang="en-US" sz="2200" b="0" kern="1200"/>
            <a:t>(</a:t>
          </a:r>
          <a:r>
            <a:rPr lang="en-US" sz="2200" b="0" i="1" kern="1200"/>
            <a:t>Year 3</a:t>
          </a:r>
          <a:r>
            <a:rPr lang="en-US" sz="2200" b="0" kern="1200"/>
            <a:t>)</a:t>
          </a:r>
        </a:p>
      </dsp:txBody>
      <dsp:txXfrm>
        <a:off x="8716512" y="27005"/>
        <a:ext cx="2027735" cy="1063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35B77-C3A3-4824-9148-8B129A0677A3}">
      <dsp:nvSpPr>
        <dsp:cNvPr id="0" name=""/>
        <dsp:cNvSpPr/>
      </dsp:nvSpPr>
      <dsp:spPr>
        <a:xfrm>
          <a:off x="3203" y="2092121"/>
          <a:ext cx="1400838" cy="919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Routine Screening</a:t>
          </a:r>
        </a:p>
      </dsp:txBody>
      <dsp:txXfrm>
        <a:off x="30128" y="2119046"/>
        <a:ext cx="1346988" cy="865450"/>
      </dsp:txXfrm>
    </dsp:sp>
    <dsp:sp modelId="{14E67F63-14AB-4DDA-99DB-0C0DF6D12E57}">
      <dsp:nvSpPr>
        <dsp:cNvPr id="0" name=""/>
        <dsp:cNvSpPr/>
      </dsp:nvSpPr>
      <dsp:spPr>
        <a:xfrm>
          <a:off x="1544126" y="2378068"/>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a:off x="1544126" y="2447549"/>
        <a:ext cx="207884" cy="208445"/>
      </dsp:txXfrm>
    </dsp:sp>
    <dsp:sp modelId="{16CC3BA2-CD4A-4E58-B9EB-571C47A2D03E}">
      <dsp:nvSpPr>
        <dsp:cNvPr id="0" name=""/>
        <dsp:cNvSpPr/>
      </dsp:nvSpPr>
      <dsp:spPr>
        <a:xfrm>
          <a:off x="1964377" y="2092121"/>
          <a:ext cx="1400838" cy="919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Lab Testing</a:t>
          </a:r>
        </a:p>
      </dsp:txBody>
      <dsp:txXfrm>
        <a:off x="1991302" y="2119046"/>
        <a:ext cx="1346988" cy="865450"/>
      </dsp:txXfrm>
    </dsp:sp>
    <dsp:sp modelId="{3D7A8488-2DFD-42F4-9862-050E7A783410}">
      <dsp:nvSpPr>
        <dsp:cNvPr id="0" name=""/>
        <dsp:cNvSpPr/>
      </dsp:nvSpPr>
      <dsp:spPr>
        <a:xfrm>
          <a:off x="3505300" y="2378068"/>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a:off x="3505300" y="2447549"/>
        <a:ext cx="207884" cy="208445"/>
      </dsp:txXfrm>
    </dsp:sp>
    <dsp:sp modelId="{6589A17F-C845-45B7-A1BC-EFB0AA653306}">
      <dsp:nvSpPr>
        <dsp:cNvPr id="0" name=""/>
        <dsp:cNvSpPr/>
      </dsp:nvSpPr>
      <dsp:spPr>
        <a:xfrm>
          <a:off x="3925551" y="2092121"/>
          <a:ext cx="1400838" cy="919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Communicate Results to Provider &amp; Patient</a:t>
          </a:r>
        </a:p>
      </dsp:txBody>
      <dsp:txXfrm>
        <a:off x="3952476" y="2119046"/>
        <a:ext cx="1346988" cy="865450"/>
      </dsp:txXfrm>
    </dsp:sp>
    <dsp:sp modelId="{C2D70FEE-C5EF-4815-BBB3-510D3BFD1AEB}">
      <dsp:nvSpPr>
        <dsp:cNvPr id="0" name=""/>
        <dsp:cNvSpPr/>
      </dsp:nvSpPr>
      <dsp:spPr>
        <a:xfrm>
          <a:off x="5466474" y="2378068"/>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a:off x="5466474" y="2447549"/>
        <a:ext cx="207884" cy="208445"/>
      </dsp:txXfrm>
    </dsp:sp>
    <dsp:sp modelId="{7AA1EBE6-A344-4930-904F-8C30C4D964DB}">
      <dsp:nvSpPr>
        <dsp:cNvPr id="0" name=""/>
        <dsp:cNvSpPr/>
      </dsp:nvSpPr>
      <dsp:spPr>
        <a:xfrm>
          <a:off x="5886725" y="2092121"/>
          <a:ext cx="1400838" cy="9193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Follow-Up Management</a:t>
          </a:r>
        </a:p>
      </dsp:txBody>
      <dsp:txXfrm>
        <a:off x="5913650" y="2119046"/>
        <a:ext cx="1346988" cy="865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17632-E08D-144F-B65E-AA9B49679D8D}">
      <dsp:nvSpPr>
        <dsp:cNvPr id="0" name=""/>
        <dsp:cNvSpPr/>
      </dsp:nvSpPr>
      <dsp:spPr>
        <a:xfrm>
          <a:off x="3524" y="293170"/>
          <a:ext cx="3436143" cy="576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Data</a:t>
          </a:r>
        </a:p>
      </dsp:txBody>
      <dsp:txXfrm>
        <a:off x="3524" y="293170"/>
        <a:ext cx="3436143" cy="576000"/>
      </dsp:txXfrm>
    </dsp:sp>
    <dsp:sp modelId="{4DEFBC97-0E8F-BD46-8374-CA3321CBDF82}">
      <dsp:nvSpPr>
        <dsp:cNvPr id="0" name=""/>
        <dsp:cNvSpPr/>
      </dsp:nvSpPr>
      <dsp:spPr>
        <a:xfrm>
          <a:off x="3524" y="869170"/>
          <a:ext cx="3436143" cy="454983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1000"/>
            </a:spcAft>
            <a:buChar char="•"/>
          </a:pPr>
          <a:r>
            <a:rPr lang="en-US" sz="2000" kern="1200">
              <a:solidFill>
                <a:schemeClr val="tx1"/>
              </a:solidFill>
            </a:rPr>
            <a:t>Management requires data that is typically stored in an unstructured format which is hard for computers to interpret.</a:t>
          </a:r>
        </a:p>
        <a:p>
          <a:pPr marL="228600" lvl="1" indent="-228600" algn="l" defTabSz="889000">
            <a:lnSpc>
              <a:spcPct val="90000"/>
            </a:lnSpc>
            <a:spcBef>
              <a:spcPct val="0"/>
            </a:spcBef>
            <a:spcAft>
              <a:spcPts val="1000"/>
            </a:spcAft>
            <a:buChar char="•"/>
          </a:pPr>
          <a:r>
            <a:rPr lang="en-US" sz="2000" kern="1200">
              <a:solidFill>
                <a:schemeClr val="tx1"/>
              </a:solidFill>
            </a:rPr>
            <a:t>Natural Language Processing (NLP) algorithms exist but are not a mature technology in this area.</a:t>
          </a:r>
        </a:p>
        <a:p>
          <a:pPr marL="228600" lvl="1" indent="-228600" algn="l" defTabSz="889000">
            <a:lnSpc>
              <a:spcPct val="90000"/>
            </a:lnSpc>
            <a:spcBef>
              <a:spcPct val="0"/>
            </a:spcBef>
            <a:spcAft>
              <a:spcPts val="1000"/>
            </a:spcAft>
            <a:buChar char="•"/>
          </a:pPr>
          <a:r>
            <a:rPr lang="en-US" sz="2000" kern="1200">
              <a:solidFill>
                <a:schemeClr val="tx1"/>
              </a:solidFill>
            </a:rPr>
            <a:t>Ensuring required data is recorded in a structured format promises a more robust solution.</a:t>
          </a:r>
        </a:p>
      </dsp:txBody>
      <dsp:txXfrm>
        <a:off x="3524" y="869170"/>
        <a:ext cx="3436143" cy="4549837"/>
      </dsp:txXfrm>
    </dsp:sp>
    <dsp:sp modelId="{0854B083-2EF3-174B-AE79-5F2FF25C994B}">
      <dsp:nvSpPr>
        <dsp:cNvPr id="0" name=""/>
        <dsp:cNvSpPr/>
      </dsp:nvSpPr>
      <dsp:spPr>
        <a:xfrm>
          <a:off x="3920728" y="293170"/>
          <a:ext cx="3436143" cy="576000"/>
        </a:xfrm>
        <a:prstGeom prst="rect">
          <a:avLst/>
        </a:prstGeom>
        <a:solidFill>
          <a:schemeClr val="accent5">
            <a:hueOff val="981430"/>
            <a:satOff val="-11151"/>
            <a:lumOff val="-3626"/>
            <a:alphaOff val="0"/>
          </a:schemeClr>
        </a:solidFill>
        <a:ln w="12700" cap="flat" cmpd="sng" algn="ctr">
          <a:solidFill>
            <a:schemeClr val="accent5">
              <a:hueOff val="981430"/>
              <a:satOff val="-11151"/>
              <a:lumOff val="-36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Decisions</a:t>
          </a:r>
        </a:p>
      </dsp:txBody>
      <dsp:txXfrm>
        <a:off x="3920728" y="293170"/>
        <a:ext cx="3436143" cy="576000"/>
      </dsp:txXfrm>
    </dsp:sp>
    <dsp:sp modelId="{76FDC5A7-C7E1-9941-83EB-1CFA56021775}">
      <dsp:nvSpPr>
        <dsp:cNvPr id="0" name=""/>
        <dsp:cNvSpPr/>
      </dsp:nvSpPr>
      <dsp:spPr>
        <a:xfrm>
          <a:off x="3920728" y="869170"/>
          <a:ext cx="3436143" cy="4549837"/>
        </a:xfrm>
        <a:prstGeom prst="rect">
          <a:avLst/>
        </a:prstGeom>
        <a:solidFill>
          <a:schemeClr val="accent5">
            <a:tint val="40000"/>
            <a:alpha val="90000"/>
            <a:hueOff val="1440212"/>
            <a:satOff val="-20749"/>
            <a:lumOff val="-1465"/>
            <a:alphaOff val="0"/>
          </a:schemeClr>
        </a:solidFill>
        <a:ln w="12700" cap="flat" cmpd="sng" algn="ctr">
          <a:solidFill>
            <a:schemeClr val="accent5">
              <a:tint val="40000"/>
              <a:alpha val="90000"/>
              <a:hueOff val="1440212"/>
              <a:satOff val="-20749"/>
              <a:lumOff val="-14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1000"/>
            </a:spcAft>
            <a:buChar char="•"/>
          </a:pPr>
          <a:r>
            <a:rPr lang="en-US" sz="2000" kern="1200">
              <a:solidFill>
                <a:schemeClr val="tx1"/>
              </a:solidFill>
            </a:rPr>
            <a:t>Choice of screening approach influenced by guidelines, testing availability, patient preferences, and provider culture.</a:t>
          </a:r>
        </a:p>
        <a:p>
          <a:pPr marL="228600" lvl="1" indent="-228600" algn="l" defTabSz="889000">
            <a:lnSpc>
              <a:spcPct val="90000"/>
            </a:lnSpc>
            <a:spcBef>
              <a:spcPct val="0"/>
            </a:spcBef>
            <a:spcAft>
              <a:spcPts val="1000"/>
            </a:spcAft>
            <a:buChar char="•"/>
          </a:pPr>
          <a:r>
            <a:rPr lang="en-US" sz="2000" kern="1200">
              <a:solidFill>
                <a:schemeClr val="tx1"/>
              </a:solidFill>
            </a:rPr>
            <a:t>Management relies on risk model for determining best course of action for patient.</a:t>
          </a:r>
        </a:p>
        <a:p>
          <a:pPr marL="228600" lvl="1" indent="-228600" algn="l" defTabSz="889000">
            <a:lnSpc>
              <a:spcPct val="90000"/>
            </a:lnSpc>
            <a:spcBef>
              <a:spcPct val="0"/>
            </a:spcBef>
            <a:spcAft>
              <a:spcPts val="1000"/>
            </a:spcAft>
            <a:buChar char="•"/>
          </a:pPr>
          <a:r>
            <a:rPr lang="en-US" sz="2000" kern="1200">
              <a:solidFill>
                <a:schemeClr val="tx1"/>
              </a:solidFill>
            </a:rPr>
            <a:t>Risk model may require information from multiple medical professionals (clinician, pathologist, colposcopist).</a:t>
          </a:r>
        </a:p>
      </dsp:txBody>
      <dsp:txXfrm>
        <a:off x="3920728" y="869170"/>
        <a:ext cx="3436143" cy="4549837"/>
      </dsp:txXfrm>
    </dsp:sp>
    <dsp:sp modelId="{D5B20128-212A-C543-B159-1A134952D0B4}">
      <dsp:nvSpPr>
        <dsp:cNvPr id="0" name=""/>
        <dsp:cNvSpPr/>
      </dsp:nvSpPr>
      <dsp:spPr>
        <a:xfrm>
          <a:off x="7837932" y="293170"/>
          <a:ext cx="3436143" cy="576000"/>
        </a:xfrm>
        <a:prstGeom prst="rect">
          <a:avLst/>
        </a:prstGeom>
        <a:solidFill>
          <a:schemeClr val="accent5">
            <a:hueOff val="1962861"/>
            <a:satOff val="-22302"/>
            <a:lumOff val="-7253"/>
            <a:alphaOff val="0"/>
          </a:schemeClr>
        </a:solidFill>
        <a:ln w="12700" cap="flat" cmpd="sng" algn="ctr">
          <a:solidFill>
            <a:schemeClr val="accent5">
              <a:hueOff val="1962861"/>
              <a:satOff val="-22302"/>
              <a:lumOff val="-72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Directions</a:t>
          </a:r>
        </a:p>
      </dsp:txBody>
      <dsp:txXfrm>
        <a:off x="7837932" y="293170"/>
        <a:ext cx="3436143" cy="576000"/>
      </dsp:txXfrm>
    </dsp:sp>
    <dsp:sp modelId="{F46259A6-4076-3948-AFDA-A0070E682F54}">
      <dsp:nvSpPr>
        <dsp:cNvPr id="0" name=""/>
        <dsp:cNvSpPr/>
      </dsp:nvSpPr>
      <dsp:spPr>
        <a:xfrm>
          <a:off x="7837932" y="869170"/>
          <a:ext cx="3436143" cy="4549837"/>
        </a:xfrm>
        <a:prstGeom prst="rect">
          <a:avLst/>
        </a:prstGeom>
        <a:solidFill>
          <a:schemeClr val="accent5">
            <a:tint val="40000"/>
            <a:alpha val="90000"/>
            <a:hueOff val="2880425"/>
            <a:satOff val="-41498"/>
            <a:lumOff val="-2930"/>
            <a:alphaOff val="0"/>
          </a:schemeClr>
        </a:solidFill>
        <a:ln w="12700" cap="flat" cmpd="sng" algn="ctr">
          <a:solidFill>
            <a:schemeClr val="accent5">
              <a:tint val="40000"/>
              <a:alpha val="90000"/>
              <a:hueOff val="2880425"/>
              <a:satOff val="-41498"/>
              <a:lumOff val="-29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1000"/>
            </a:spcAft>
            <a:buChar char="•"/>
          </a:pPr>
          <a:r>
            <a:rPr lang="en-US" sz="2000" kern="1200">
              <a:solidFill>
                <a:schemeClr val="tx1"/>
              </a:solidFill>
            </a:rPr>
            <a:t>Management guideline is complex and requires computer assistance to implement.</a:t>
          </a:r>
        </a:p>
        <a:p>
          <a:pPr marL="228600" lvl="1" indent="-228600" algn="l" defTabSz="889000">
            <a:lnSpc>
              <a:spcPct val="90000"/>
            </a:lnSpc>
            <a:spcBef>
              <a:spcPct val="0"/>
            </a:spcBef>
            <a:spcAft>
              <a:spcPts val="1000"/>
            </a:spcAft>
            <a:buChar char="•"/>
          </a:pPr>
          <a:r>
            <a:rPr lang="en-US" sz="2000" kern="1200">
              <a:solidFill>
                <a:schemeClr val="tx1"/>
              </a:solidFill>
            </a:rPr>
            <a:t>Algorithms are not a substitute for clinicians and cannot easily take patient preferences into consideration.</a:t>
          </a:r>
        </a:p>
        <a:p>
          <a:pPr marL="228600" lvl="1" indent="-228600" algn="l" defTabSz="889000">
            <a:lnSpc>
              <a:spcPct val="90000"/>
            </a:lnSpc>
            <a:spcBef>
              <a:spcPct val="0"/>
            </a:spcBef>
            <a:spcAft>
              <a:spcPts val="1000"/>
            </a:spcAft>
            <a:buChar char="•"/>
          </a:pPr>
          <a:r>
            <a:rPr lang="en-US" sz="2000" kern="1200">
              <a:solidFill>
                <a:schemeClr val="tx1"/>
              </a:solidFill>
            </a:rPr>
            <a:t>CDS should make applying the management guideline less complex and provide context of recommendations for both clinician and patient.</a:t>
          </a:r>
        </a:p>
      </dsp:txBody>
      <dsp:txXfrm>
        <a:off x="7837932" y="869170"/>
        <a:ext cx="3436143" cy="45498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35B77-C3A3-4824-9148-8B129A0677A3}">
      <dsp:nvSpPr>
        <dsp:cNvPr id="0" name=""/>
        <dsp:cNvSpPr/>
      </dsp:nvSpPr>
      <dsp:spPr>
        <a:xfrm>
          <a:off x="4955" y="0"/>
          <a:ext cx="2166862" cy="562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Routine Screening</a:t>
          </a:r>
        </a:p>
      </dsp:txBody>
      <dsp:txXfrm>
        <a:off x="21431" y="16476"/>
        <a:ext cx="2133910" cy="529566"/>
      </dsp:txXfrm>
    </dsp:sp>
    <dsp:sp modelId="{14E67F63-14AB-4DDA-99DB-0C0DF6D12E57}">
      <dsp:nvSpPr>
        <dsp:cNvPr id="0" name=""/>
        <dsp:cNvSpPr/>
      </dsp:nvSpPr>
      <dsp:spPr>
        <a:xfrm>
          <a:off x="2388505" y="181397"/>
          <a:ext cx="459374" cy="199723"/>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1"/>
            </a:solidFill>
          </a:endParaRPr>
        </a:p>
      </dsp:txBody>
      <dsp:txXfrm>
        <a:off x="2388505" y="221342"/>
        <a:ext cx="399457" cy="119833"/>
      </dsp:txXfrm>
    </dsp:sp>
    <dsp:sp modelId="{16CC3BA2-CD4A-4E58-B9EB-571C47A2D03E}">
      <dsp:nvSpPr>
        <dsp:cNvPr id="0" name=""/>
        <dsp:cNvSpPr/>
      </dsp:nvSpPr>
      <dsp:spPr>
        <a:xfrm>
          <a:off x="3038564" y="0"/>
          <a:ext cx="2166862" cy="562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Lab Testing</a:t>
          </a:r>
        </a:p>
      </dsp:txBody>
      <dsp:txXfrm>
        <a:off x="3055040" y="16476"/>
        <a:ext cx="2133910" cy="529566"/>
      </dsp:txXfrm>
    </dsp:sp>
    <dsp:sp modelId="{3D7A8488-2DFD-42F4-9862-050E7A783410}">
      <dsp:nvSpPr>
        <dsp:cNvPr id="0" name=""/>
        <dsp:cNvSpPr/>
      </dsp:nvSpPr>
      <dsp:spPr>
        <a:xfrm>
          <a:off x="5422113" y="181397"/>
          <a:ext cx="459374" cy="199723"/>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1"/>
            </a:solidFill>
          </a:endParaRPr>
        </a:p>
      </dsp:txBody>
      <dsp:txXfrm>
        <a:off x="5422113" y="221342"/>
        <a:ext cx="399457" cy="119833"/>
      </dsp:txXfrm>
    </dsp:sp>
    <dsp:sp modelId="{6589A17F-C845-45B7-A1BC-EFB0AA653306}">
      <dsp:nvSpPr>
        <dsp:cNvPr id="0" name=""/>
        <dsp:cNvSpPr/>
      </dsp:nvSpPr>
      <dsp:spPr>
        <a:xfrm>
          <a:off x="6072172" y="0"/>
          <a:ext cx="2166862" cy="562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Communicate Results to Provider &amp; Patient</a:t>
          </a:r>
        </a:p>
      </dsp:txBody>
      <dsp:txXfrm>
        <a:off x="6088648" y="16476"/>
        <a:ext cx="2133910" cy="529566"/>
      </dsp:txXfrm>
    </dsp:sp>
    <dsp:sp modelId="{C2D70FEE-C5EF-4815-BBB3-510D3BFD1AEB}">
      <dsp:nvSpPr>
        <dsp:cNvPr id="0" name=""/>
        <dsp:cNvSpPr/>
      </dsp:nvSpPr>
      <dsp:spPr>
        <a:xfrm>
          <a:off x="8455721" y="181397"/>
          <a:ext cx="459374" cy="199723"/>
        </a:xfrm>
        <a:prstGeom prst="rightArrow">
          <a:avLst>
            <a:gd name="adj1" fmla="val 60000"/>
            <a:gd name="adj2" fmla="val 50000"/>
          </a:avLst>
        </a:prstGeom>
        <a:solidFill>
          <a:schemeClr val="bg1">
            <a:lumMod val="50000"/>
          </a:schemeClr>
        </a:solidFill>
        <a:ln w="12700">
          <a:solidFill>
            <a:schemeClr val="accent1">
              <a:shade val="50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chemeClr val="bg1"/>
            </a:solidFill>
          </a:endParaRPr>
        </a:p>
      </dsp:txBody>
      <dsp:txXfrm>
        <a:off x="8455721" y="221342"/>
        <a:ext cx="399457" cy="119833"/>
      </dsp:txXfrm>
    </dsp:sp>
    <dsp:sp modelId="{7AA1EBE6-A344-4930-904F-8C30C4D964DB}">
      <dsp:nvSpPr>
        <dsp:cNvPr id="0" name=""/>
        <dsp:cNvSpPr/>
      </dsp:nvSpPr>
      <dsp:spPr>
        <a:xfrm>
          <a:off x="9105780" y="0"/>
          <a:ext cx="2166862" cy="5625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Follow-Up Management</a:t>
          </a:r>
        </a:p>
      </dsp:txBody>
      <dsp:txXfrm>
        <a:off x="9122256" y="16476"/>
        <a:ext cx="2133910" cy="5295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5A719-91A4-714C-9115-7966C792BC46}">
      <dsp:nvSpPr>
        <dsp:cNvPr id="0" name=""/>
        <dsp:cNvSpPr/>
      </dsp:nvSpPr>
      <dsp:spPr>
        <a:xfrm>
          <a:off x="1411" y="349232"/>
          <a:ext cx="3082574" cy="106388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Define CDS</a:t>
          </a:r>
        </a:p>
        <a:p>
          <a:pPr marL="0" lvl="0" indent="0" algn="ctr" defTabSz="977900">
            <a:lnSpc>
              <a:spcPct val="90000"/>
            </a:lnSpc>
            <a:spcBef>
              <a:spcPct val="0"/>
            </a:spcBef>
            <a:spcAft>
              <a:spcPts val="0"/>
            </a:spcAft>
            <a:buNone/>
          </a:pPr>
          <a:r>
            <a:rPr lang="en-US" sz="2200" b="0" kern="1200"/>
            <a:t>(</a:t>
          </a:r>
          <a:r>
            <a:rPr lang="en-US" sz="2200" b="0" i="1" kern="1200"/>
            <a:t>Year 1</a:t>
          </a:r>
          <a:r>
            <a:rPr lang="en-US" sz="2200" b="0" kern="1200"/>
            <a:t>)</a:t>
          </a:r>
        </a:p>
      </dsp:txBody>
      <dsp:txXfrm>
        <a:off x="533352" y="349232"/>
        <a:ext cx="2018692" cy="1063882"/>
      </dsp:txXfrm>
    </dsp:sp>
    <dsp:sp modelId="{1DCD2C1A-104A-784C-B35B-0EE2FD4B792C}">
      <dsp:nvSpPr>
        <dsp:cNvPr id="0" name=""/>
        <dsp:cNvSpPr/>
      </dsp:nvSpPr>
      <dsp:spPr>
        <a:xfrm>
          <a:off x="212845" y="1546101"/>
          <a:ext cx="2127765" cy="26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ts val="600"/>
            </a:spcAft>
            <a:buChar char="•"/>
          </a:pPr>
          <a:r>
            <a:rPr lang="en-US" sz="1800" kern="1200"/>
            <a:t>Discuss findings with CDC team</a:t>
          </a:r>
        </a:p>
        <a:p>
          <a:pPr marL="171450" lvl="1" indent="-171450" algn="l" defTabSz="800100">
            <a:lnSpc>
              <a:spcPct val="90000"/>
            </a:lnSpc>
            <a:spcBef>
              <a:spcPct val="0"/>
            </a:spcBef>
            <a:spcAft>
              <a:spcPts val="600"/>
            </a:spcAft>
            <a:buChar char="•"/>
          </a:pPr>
          <a:r>
            <a:rPr lang="en-US" sz="1800" kern="1200"/>
            <a:t>Brainstorm potential CDS approaches</a:t>
          </a:r>
        </a:p>
        <a:p>
          <a:pPr marL="171450" lvl="1" indent="-171450" algn="l" defTabSz="800100">
            <a:lnSpc>
              <a:spcPct val="90000"/>
            </a:lnSpc>
            <a:spcBef>
              <a:spcPct val="0"/>
            </a:spcBef>
            <a:spcAft>
              <a:spcPts val="600"/>
            </a:spcAft>
            <a:buChar char="•"/>
          </a:pPr>
          <a:r>
            <a:rPr lang="en-US" sz="1800" kern="1200"/>
            <a:t>Assess feasibility and impact of CDS options</a:t>
          </a:r>
        </a:p>
        <a:p>
          <a:pPr marL="171450" lvl="1" indent="-171450" algn="l" defTabSz="800100">
            <a:lnSpc>
              <a:spcPct val="90000"/>
            </a:lnSpc>
            <a:spcBef>
              <a:spcPct val="0"/>
            </a:spcBef>
            <a:spcAft>
              <a:spcPts val="600"/>
            </a:spcAft>
            <a:buChar char="•"/>
          </a:pPr>
          <a:r>
            <a:rPr lang="en-US" sz="1800" kern="1200"/>
            <a:t>Begin CDS development</a:t>
          </a:r>
        </a:p>
      </dsp:txBody>
      <dsp:txXfrm>
        <a:off x="212845" y="1546101"/>
        <a:ext cx="2127765" cy="2664000"/>
      </dsp:txXfrm>
    </dsp:sp>
    <dsp:sp modelId="{97010685-2D3A-CF41-9D4A-9DFCAB6CCAD1}">
      <dsp:nvSpPr>
        <dsp:cNvPr id="0" name=""/>
        <dsp:cNvSpPr/>
      </dsp:nvSpPr>
      <dsp:spPr>
        <a:xfrm>
          <a:off x="2867985" y="349232"/>
          <a:ext cx="2659707" cy="1063882"/>
        </a:xfrm>
        <a:prstGeom prst="chevron">
          <a:avLst/>
        </a:prstGeom>
        <a:solidFill>
          <a:schemeClr val="accent5">
            <a:hueOff val="654287"/>
            <a:satOff val="-7434"/>
            <a:lumOff val="-24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Pilot CDS</a:t>
          </a:r>
        </a:p>
        <a:p>
          <a:pPr marL="0" lvl="0" indent="0" algn="ctr" defTabSz="977900">
            <a:lnSpc>
              <a:spcPct val="90000"/>
            </a:lnSpc>
            <a:spcBef>
              <a:spcPct val="0"/>
            </a:spcBef>
            <a:spcAft>
              <a:spcPts val="0"/>
            </a:spcAft>
            <a:buNone/>
          </a:pPr>
          <a:r>
            <a:rPr lang="en-US" sz="2200" b="0" i="0" kern="1200"/>
            <a:t>(</a:t>
          </a:r>
          <a:r>
            <a:rPr lang="en-US" sz="2200" b="0" i="1" kern="1200"/>
            <a:t>Year 2</a:t>
          </a:r>
          <a:r>
            <a:rPr lang="en-US" sz="2200" b="0" i="0" kern="1200"/>
            <a:t>)</a:t>
          </a:r>
        </a:p>
      </dsp:txBody>
      <dsp:txXfrm>
        <a:off x="3399926" y="349232"/>
        <a:ext cx="1595825" cy="1063882"/>
      </dsp:txXfrm>
    </dsp:sp>
    <dsp:sp modelId="{53454CC2-5A34-F647-AB60-0BB9BA49EEDB}">
      <dsp:nvSpPr>
        <dsp:cNvPr id="0" name=""/>
        <dsp:cNvSpPr/>
      </dsp:nvSpPr>
      <dsp:spPr>
        <a:xfrm>
          <a:off x="2867985" y="1546101"/>
          <a:ext cx="2127765" cy="26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ts val="600"/>
            </a:spcAft>
            <a:buChar char="•"/>
          </a:pPr>
          <a:r>
            <a:rPr lang="en-US" sz="1800" kern="1200"/>
            <a:t>Identify potential pilot partner(s)</a:t>
          </a:r>
        </a:p>
        <a:p>
          <a:pPr marL="171450" lvl="1" indent="-171450" algn="l" defTabSz="800100">
            <a:lnSpc>
              <a:spcPct val="90000"/>
            </a:lnSpc>
            <a:spcBef>
              <a:spcPct val="0"/>
            </a:spcBef>
            <a:spcAft>
              <a:spcPts val="600"/>
            </a:spcAft>
            <a:buChar char="•"/>
          </a:pPr>
          <a:r>
            <a:rPr lang="en-US" sz="1800" kern="1200"/>
            <a:t>Determine optimal pilot site and EHR characteristics</a:t>
          </a:r>
        </a:p>
        <a:p>
          <a:pPr marL="171450" lvl="1" indent="-171450" algn="l" defTabSz="800100">
            <a:lnSpc>
              <a:spcPct val="90000"/>
            </a:lnSpc>
            <a:spcBef>
              <a:spcPct val="0"/>
            </a:spcBef>
            <a:spcAft>
              <a:spcPts val="600"/>
            </a:spcAft>
            <a:buChar char="•"/>
          </a:pPr>
          <a:r>
            <a:rPr lang="en-US" sz="1800" kern="1200"/>
            <a:t>Integrate CDS with EHR</a:t>
          </a:r>
        </a:p>
        <a:p>
          <a:pPr marL="171450" lvl="1" indent="-171450" algn="l" defTabSz="800100">
            <a:lnSpc>
              <a:spcPct val="90000"/>
            </a:lnSpc>
            <a:spcBef>
              <a:spcPct val="0"/>
            </a:spcBef>
            <a:spcAft>
              <a:spcPts val="600"/>
            </a:spcAft>
            <a:buChar char="•"/>
          </a:pPr>
          <a:r>
            <a:rPr lang="en-US" sz="1800" kern="1200"/>
            <a:t>Quantify CDS effectiveness</a:t>
          </a:r>
        </a:p>
      </dsp:txBody>
      <dsp:txXfrm>
        <a:off x="2867985" y="1546101"/>
        <a:ext cx="2127765" cy="2664000"/>
      </dsp:txXfrm>
    </dsp:sp>
    <dsp:sp modelId="{B86A4B44-CFF3-7A43-B5AB-7CFDF3424344}">
      <dsp:nvSpPr>
        <dsp:cNvPr id="0" name=""/>
        <dsp:cNvSpPr/>
      </dsp:nvSpPr>
      <dsp:spPr>
        <a:xfrm>
          <a:off x="5311693" y="349232"/>
          <a:ext cx="3088877" cy="1063882"/>
        </a:xfrm>
        <a:prstGeom prst="chevron">
          <a:avLst/>
        </a:prstGeom>
        <a:solidFill>
          <a:schemeClr val="accent5">
            <a:hueOff val="1308574"/>
            <a:satOff val="-14868"/>
            <a:lumOff val="-4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Quality Measures</a:t>
          </a:r>
        </a:p>
        <a:p>
          <a:pPr marL="0" lvl="0" indent="0" algn="ctr" defTabSz="977900">
            <a:lnSpc>
              <a:spcPct val="90000"/>
            </a:lnSpc>
            <a:spcBef>
              <a:spcPct val="0"/>
            </a:spcBef>
            <a:spcAft>
              <a:spcPts val="0"/>
            </a:spcAft>
            <a:buNone/>
          </a:pPr>
          <a:r>
            <a:rPr lang="en-US" sz="2200" b="0" kern="1200"/>
            <a:t>(</a:t>
          </a:r>
          <a:r>
            <a:rPr lang="en-US" sz="2200" b="0" i="1" kern="1200"/>
            <a:t>Years 2 &amp; 3</a:t>
          </a:r>
          <a:r>
            <a:rPr lang="en-US" sz="2200" b="0" kern="1200"/>
            <a:t>)</a:t>
          </a:r>
        </a:p>
      </dsp:txBody>
      <dsp:txXfrm>
        <a:off x="5843634" y="349232"/>
        <a:ext cx="2024995" cy="1063882"/>
      </dsp:txXfrm>
    </dsp:sp>
    <dsp:sp modelId="{F9E2ED57-C526-1649-A6E6-BDA2C2539EC5}">
      <dsp:nvSpPr>
        <dsp:cNvPr id="0" name=""/>
        <dsp:cNvSpPr/>
      </dsp:nvSpPr>
      <dsp:spPr>
        <a:xfrm>
          <a:off x="5526278" y="1546101"/>
          <a:ext cx="2127765" cy="266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ts val="600"/>
            </a:spcAft>
            <a:buChar char="•"/>
          </a:pPr>
          <a:r>
            <a:rPr lang="en-US" sz="1800" kern="1200"/>
            <a:t>Develop companion </a:t>
          </a:r>
          <a:r>
            <a:rPr lang="en-US" sz="1800" kern="1200" err="1"/>
            <a:t>eCQM</a:t>
          </a:r>
          <a:r>
            <a:rPr lang="en-US" sz="1800" kern="1200"/>
            <a:t>(s)</a:t>
          </a:r>
        </a:p>
      </dsp:txBody>
      <dsp:txXfrm>
        <a:off x="5526278" y="1546101"/>
        <a:ext cx="2127765" cy="2664000"/>
      </dsp:txXfrm>
    </dsp:sp>
    <dsp:sp modelId="{88669866-01EF-084B-8C05-DFD67B3E0BCF}">
      <dsp:nvSpPr>
        <dsp:cNvPr id="0" name=""/>
        <dsp:cNvSpPr/>
      </dsp:nvSpPr>
      <dsp:spPr>
        <a:xfrm>
          <a:off x="8184571" y="349232"/>
          <a:ext cx="3091617" cy="1063882"/>
        </a:xfrm>
        <a:prstGeom prst="chevron">
          <a:avLst/>
        </a:prstGeom>
        <a:solidFill>
          <a:schemeClr val="accent5">
            <a:hueOff val="1962861"/>
            <a:satOff val="-22302"/>
            <a:lumOff val="-72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ts val="0"/>
            </a:spcAft>
            <a:buNone/>
          </a:pPr>
          <a:r>
            <a:rPr lang="en-US" sz="2200" b="1" kern="1200"/>
            <a:t>Adoption</a:t>
          </a:r>
        </a:p>
        <a:p>
          <a:pPr marL="0" lvl="0" indent="0" algn="ctr" defTabSz="977900">
            <a:lnSpc>
              <a:spcPct val="90000"/>
            </a:lnSpc>
            <a:spcBef>
              <a:spcPct val="0"/>
            </a:spcBef>
            <a:spcAft>
              <a:spcPts val="0"/>
            </a:spcAft>
            <a:buNone/>
          </a:pPr>
          <a:r>
            <a:rPr lang="en-US" sz="2200" b="0" kern="1200"/>
            <a:t>(</a:t>
          </a:r>
          <a:r>
            <a:rPr lang="en-US" sz="2200" b="0" i="1" kern="1200"/>
            <a:t>Year 3</a:t>
          </a:r>
          <a:r>
            <a:rPr lang="en-US" sz="2200" b="0" kern="1200"/>
            <a:t>)</a:t>
          </a:r>
        </a:p>
      </dsp:txBody>
      <dsp:txXfrm>
        <a:off x="8716512" y="349232"/>
        <a:ext cx="2027735" cy="10638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3/28/22</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3/28/22</a:t>
            </a:fld>
            <a:endParaRPr lang="en-US"/>
          </a:p>
        </p:txBody>
      </p:sp>
      <p:sp>
        <p:nvSpPr>
          <p:cNvPr id="4" name="Slide Image Placeholder 3"/>
          <p:cNvSpPr>
            <a:spLocks noGrp="1" noRot="1" noChangeAspect="1"/>
          </p:cNvSpPr>
          <p:nvPr>
            <p:ph type="sldImg" idx="2"/>
          </p:nvPr>
        </p:nvSpPr>
        <p:spPr>
          <a:xfrm>
            <a:off x="719138" y="1163638"/>
            <a:ext cx="5588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CDFB8-CE1E-4CEA-A9A7-0392F6941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74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55</a:t>
            </a:fld>
            <a:endParaRPr lang="en-US"/>
          </a:p>
        </p:txBody>
      </p:sp>
    </p:spTree>
    <p:extLst>
      <p:ext uri="{BB962C8B-B14F-4D97-AF65-F5344CB8AC3E}">
        <p14:creationId xmlns:p14="http://schemas.microsoft.com/office/powerpoint/2010/main" val="121771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72</a:t>
            </a:fld>
            <a:endParaRPr lang="en-US"/>
          </a:p>
        </p:txBody>
      </p:sp>
    </p:spTree>
    <p:extLst>
      <p:ext uri="{BB962C8B-B14F-4D97-AF65-F5344CB8AC3E}">
        <p14:creationId xmlns:p14="http://schemas.microsoft.com/office/powerpoint/2010/main" val="167540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75</a:t>
            </a:fld>
            <a:endParaRPr lang="en-US"/>
          </a:p>
        </p:txBody>
      </p:sp>
    </p:spTree>
    <p:extLst>
      <p:ext uri="{BB962C8B-B14F-4D97-AF65-F5344CB8AC3E}">
        <p14:creationId xmlns:p14="http://schemas.microsoft.com/office/powerpoint/2010/main" val="173476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79</a:t>
            </a:fld>
            <a:endParaRPr lang="en-US"/>
          </a:p>
        </p:txBody>
      </p:sp>
    </p:spTree>
    <p:extLst>
      <p:ext uri="{BB962C8B-B14F-4D97-AF65-F5344CB8AC3E}">
        <p14:creationId xmlns:p14="http://schemas.microsoft.com/office/powerpoint/2010/main" val="909739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84</a:t>
            </a:fld>
            <a:endParaRPr lang="en-US"/>
          </a:p>
        </p:txBody>
      </p:sp>
    </p:spTree>
    <p:extLst>
      <p:ext uri="{BB962C8B-B14F-4D97-AF65-F5344CB8AC3E}">
        <p14:creationId xmlns:p14="http://schemas.microsoft.com/office/powerpoint/2010/main" val="163381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85</a:t>
            </a:fld>
            <a:endParaRPr lang="en-US"/>
          </a:p>
        </p:txBody>
      </p:sp>
    </p:spTree>
    <p:extLst>
      <p:ext uri="{BB962C8B-B14F-4D97-AF65-F5344CB8AC3E}">
        <p14:creationId xmlns:p14="http://schemas.microsoft.com/office/powerpoint/2010/main" val="1562559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86</a:t>
            </a:fld>
            <a:endParaRPr lang="en-US"/>
          </a:p>
        </p:txBody>
      </p:sp>
    </p:spTree>
    <p:extLst>
      <p:ext uri="{BB962C8B-B14F-4D97-AF65-F5344CB8AC3E}">
        <p14:creationId xmlns:p14="http://schemas.microsoft.com/office/powerpoint/2010/main" val="230668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101</a:t>
            </a:fld>
            <a:endParaRPr lang="en-US"/>
          </a:p>
        </p:txBody>
      </p:sp>
    </p:spTree>
    <p:extLst>
      <p:ext uri="{BB962C8B-B14F-4D97-AF65-F5344CB8AC3E}">
        <p14:creationId xmlns:p14="http://schemas.microsoft.com/office/powerpoint/2010/main" val="264021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FFE53D-9A0D-1B43-BB34-0961DE892878}" type="slidenum">
              <a:rPr lang="en-US" smtClean="0"/>
              <a:t>112</a:t>
            </a:fld>
            <a:endParaRPr lang="en-US"/>
          </a:p>
        </p:txBody>
      </p:sp>
    </p:spTree>
    <p:extLst>
      <p:ext uri="{BB962C8B-B14F-4D97-AF65-F5344CB8AC3E}">
        <p14:creationId xmlns:p14="http://schemas.microsoft.com/office/powerpoint/2010/main" val="128656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116</a:t>
            </a:fld>
            <a:endParaRPr lang="en-US"/>
          </a:p>
        </p:txBody>
      </p:sp>
    </p:spTree>
    <p:extLst>
      <p:ext uri="{BB962C8B-B14F-4D97-AF65-F5344CB8AC3E}">
        <p14:creationId xmlns:p14="http://schemas.microsoft.com/office/powerpoint/2010/main" val="402617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9</a:t>
            </a:fld>
            <a:endParaRPr lang="en-US"/>
          </a:p>
        </p:txBody>
      </p:sp>
    </p:spTree>
    <p:extLst>
      <p:ext uri="{BB962C8B-B14F-4D97-AF65-F5344CB8AC3E}">
        <p14:creationId xmlns:p14="http://schemas.microsoft.com/office/powerpoint/2010/main" val="1670815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125</a:t>
            </a:fld>
            <a:endParaRPr lang="en-US"/>
          </a:p>
        </p:txBody>
      </p:sp>
    </p:spTree>
    <p:extLst>
      <p:ext uri="{BB962C8B-B14F-4D97-AF65-F5344CB8AC3E}">
        <p14:creationId xmlns:p14="http://schemas.microsoft.com/office/powerpoint/2010/main" val="970623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126</a:t>
            </a:fld>
            <a:endParaRPr lang="en-US"/>
          </a:p>
        </p:txBody>
      </p:sp>
    </p:spTree>
    <p:extLst>
      <p:ext uri="{BB962C8B-B14F-4D97-AF65-F5344CB8AC3E}">
        <p14:creationId xmlns:p14="http://schemas.microsoft.com/office/powerpoint/2010/main" val="488305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129</a:t>
            </a:fld>
            <a:endParaRPr lang="en-US"/>
          </a:p>
        </p:txBody>
      </p:sp>
    </p:spTree>
    <p:extLst>
      <p:ext uri="{BB962C8B-B14F-4D97-AF65-F5344CB8AC3E}">
        <p14:creationId xmlns:p14="http://schemas.microsoft.com/office/powerpoint/2010/main" val="990701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14</a:t>
            </a:fld>
            <a:endParaRPr lang="en-US"/>
          </a:p>
        </p:txBody>
      </p:sp>
    </p:spTree>
    <p:extLst>
      <p:ext uri="{BB962C8B-B14F-4D97-AF65-F5344CB8AC3E}">
        <p14:creationId xmlns:p14="http://schemas.microsoft.com/office/powerpoint/2010/main" val="201508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18</a:t>
            </a:fld>
            <a:endParaRPr lang="en-US"/>
          </a:p>
        </p:txBody>
      </p:sp>
    </p:spTree>
    <p:extLst>
      <p:ext uri="{BB962C8B-B14F-4D97-AF65-F5344CB8AC3E}">
        <p14:creationId xmlns:p14="http://schemas.microsoft.com/office/powerpoint/2010/main" val="2301236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19</a:t>
            </a:fld>
            <a:endParaRPr lang="en-US"/>
          </a:p>
        </p:txBody>
      </p:sp>
    </p:spTree>
    <p:extLst>
      <p:ext uri="{BB962C8B-B14F-4D97-AF65-F5344CB8AC3E}">
        <p14:creationId xmlns:p14="http://schemas.microsoft.com/office/powerpoint/2010/main" val="56744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20</a:t>
            </a:fld>
            <a:endParaRPr lang="en-US"/>
          </a:p>
        </p:txBody>
      </p:sp>
    </p:spTree>
    <p:extLst>
      <p:ext uri="{BB962C8B-B14F-4D97-AF65-F5344CB8AC3E}">
        <p14:creationId xmlns:p14="http://schemas.microsoft.com/office/powerpoint/2010/main" val="346258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40</a:t>
            </a:fld>
            <a:endParaRPr lang="en-US"/>
          </a:p>
        </p:txBody>
      </p:sp>
    </p:spTree>
    <p:extLst>
      <p:ext uri="{BB962C8B-B14F-4D97-AF65-F5344CB8AC3E}">
        <p14:creationId xmlns:p14="http://schemas.microsoft.com/office/powerpoint/2010/main" val="1843953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42</a:t>
            </a:fld>
            <a:endParaRPr lang="en-US"/>
          </a:p>
        </p:txBody>
      </p:sp>
    </p:spTree>
    <p:extLst>
      <p:ext uri="{BB962C8B-B14F-4D97-AF65-F5344CB8AC3E}">
        <p14:creationId xmlns:p14="http://schemas.microsoft.com/office/powerpoint/2010/main" val="291011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3DA6FE-9131-A440-8654-6B8559CB7F0A}" type="slidenum">
              <a:rPr lang="en-US" smtClean="0"/>
              <a:t>46</a:t>
            </a:fld>
            <a:endParaRPr lang="en-US"/>
          </a:p>
        </p:txBody>
      </p:sp>
    </p:spTree>
    <p:extLst>
      <p:ext uri="{BB962C8B-B14F-4D97-AF65-F5344CB8AC3E}">
        <p14:creationId xmlns:p14="http://schemas.microsoft.com/office/powerpoint/2010/main" val="1605959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5.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8.svg"/><Relationship Id="rId2" Type="http://schemas.openxmlformats.org/officeDocument/2006/relationships/hyperlink" Target="mailto:email@mitre.org" TargetMode="External"/><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5.xml"/><Relationship Id="rId4" Type="http://schemas.openxmlformats.org/officeDocument/2006/relationships/image" Target="../media/image18.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519186"/>
          </a:xfrm>
          <a:prstGeom prst="rect">
            <a:avLst/>
          </a:prstGeom>
          <a:ln>
            <a:noFill/>
          </a:ln>
        </p:spPr>
        <p:txBody>
          <a:bodyPr vert="horz" wrap="square" lIns="91440" tIns="45720" rIns="91440" bIns="45720" rtlCol="0">
            <a:spAutoFit/>
          </a:bodyPr>
          <a:lstStyle/>
          <a:p>
            <a:r>
              <a:rPr lang="en-US" altLang="en-US" sz="140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a:t>Please note: For decks that must be printed, use the light background slides only. Delete any unused slides. </a:t>
            </a:r>
            <a:r>
              <a:rPr lang="en-US" sz="1400" b="1" i="1" kern="1200">
                <a:solidFill>
                  <a:schemeClr val="tx1"/>
                </a:solidFill>
                <a:effectLst/>
                <a:latin typeface="+mn-lt"/>
                <a:ea typeface="+mn-ea"/>
                <a:cs typeface="+mn-cs"/>
              </a:rPr>
              <a:t>Using light slides and deleting any unused slides also reduces file size.</a:t>
            </a:r>
            <a:endParaRPr lang="en-US" sz="1400" b="1" i="1"/>
          </a:p>
          <a:p>
            <a:r>
              <a:rPr lang="en-US" sz="1400"/>
              <a:t>Keep presentations simple. Write content with your audience in mind.</a:t>
            </a:r>
          </a:p>
          <a:p>
            <a:r>
              <a:rPr lang="en-US" sz="1400"/>
              <a:t>Limit bullet points and text. Limit transitions and other animations. </a:t>
            </a:r>
          </a:p>
          <a:p>
            <a:r>
              <a:rPr lang="en-US" sz="1400"/>
              <a:t>Limit use of fonts to </a:t>
            </a:r>
            <a:r>
              <a:rPr lang="en-US" sz="1400" b="1"/>
              <a:t>Arial,</a:t>
            </a:r>
            <a:r>
              <a:rPr lang="en-US" sz="1400"/>
              <a:t> our default brand font family.</a:t>
            </a:r>
          </a:p>
          <a:p>
            <a:r>
              <a:rPr lang="en-US" sz="1400"/>
              <a:t>Do not use images and graphics found on internet searches, as they might be subject to copyright.</a:t>
            </a:r>
          </a:p>
          <a:p>
            <a:endParaRPr lang="en-US" sz="1400"/>
          </a:p>
          <a:p>
            <a:r>
              <a:rPr lang="en-US" sz="1600" b="1"/>
              <a:t>APPROVAL PROCESS FOR PRESENTING</a:t>
            </a:r>
            <a:br>
              <a:rPr lang="en-US" sz="1600" b="1"/>
            </a:br>
            <a:r>
              <a:rPr lang="en-US" sz="1600" b="1"/>
              <a:t>OUTSIDE OF MITRE. </a:t>
            </a:r>
          </a:p>
          <a:p>
            <a:r>
              <a:rPr lang="en-US" sz="1400"/>
              <a:t>Before releasing MITRE information to the public, authors must ensure copyright protection and obtain formal release approval.</a:t>
            </a:r>
            <a:br>
              <a:rPr lang="en-US" sz="1400"/>
            </a:br>
            <a:r>
              <a:rPr lang="en-US" sz="1400" b="1" u="sng">
                <a:hlinkClick r:id="rId3">
                  <a:extLst>
                    <a:ext uri="{A12FA001-AC4F-418D-AE19-62706E023703}">
                      <ahyp:hlinkClr xmlns:ahyp="http://schemas.microsoft.com/office/drawing/2018/hyperlinkcolor" val="tx"/>
                    </a:ext>
                  </a:extLst>
                </a:hlinkClick>
              </a:rPr>
              <a:t>FJ: PRS</a:t>
            </a:r>
            <a:r>
              <a:rPr lang="en-US" sz="1400" b="1"/>
              <a:t> </a:t>
            </a:r>
            <a:r>
              <a:rPr lang="en-US" sz="1400"/>
              <a:t>for guidance and to start the public release process.</a:t>
            </a:r>
          </a:p>
          <a:p>
            <a:endParaRPr lang="en-US" sz="1400"/>
          </a:p>
          <a:p>
            <a:pPr>
              <a:lnSpc>
                <a:spcPct val="100000"/>
              </a:lnSpc>
              <a:spcAft>
                <a:spcPts val="0"/>
              </a:spcAft>
            </a:pPr>
            <a:r>
              <a:rPr lang="en-US" sz="1600" b="1"/>
              <a:t>508 COMPLIANCE</a:t>
            </a:r>
          </a:p>
          <a:p>
            <a:pPr>
              <a:lnSpc>
                <a:spcPct val="100000"/>
              </a:lnSpc>
              <a:spcBef>
                <a:spcPts val="200"/>
              </a:spcBef>
            </a:pPr>
            <a:r>
              <a:rPr lang="en-US" sz="1400" b="1" u="sng">
                <a:hlinkClick r:id="rId2">
                  <a:extLst>
                    <a:ext uri="{A12FA001-AC4F-418D-AE19-62706E023703}">
                      <ahyp:hlinkClr xmlns:ahyp="http://schemas.microsoft.com/office/drawing/2018/hyperlinkcolor" val="tx"/>
                    </a:ext>
                  </a:extLst>
                </a:hlinkClick>
              </a:rPr>
              <a:t>FJ: 508</a:t>
            </a:r>
            <a:r>
              <a:rPr lang="en-US" sz="1400" b="1"/>
              <a:t> </a:t>
            </a:r>
            <a:r>
              <a:rPr lang="en-US" sz="140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a:t>WHERE TO FIND IMAGES</a:t>
            </a:r>
          </a:p>
          <a:p>
            <a:pPr>
              <a:lnSpc>
                <a:spcPct val="100000"/>
              </a:lnSpc>
              <a:spcBef>
                <a:spcPts val="200"/>
              </a:spcBef>
            </a:pPr>
            <a:r>
              <a:rPr lang="en-US" sz="1400"/>
              <a:t>Brand approved images and other assets can be found at</a:t>
            </a:r>
            <a:br>
              <a:rPr lang="en-US" sz="1400"/>
            </a:br>
            <a:r>
              <a:rPr lang="en-US" sz="1400" b="1" u="sng">
                <a:hlinkClick r:id="rId4">
                  <a:extLst>
                    <a:ext uri="{A12FA001-AC4F-418D-AE19-62706E023703}">
                      <ahyp:hlinkClr xmlns:ahyp="http://schemas.microsoft.com/office/drawing/2018/hyperlinkcolor" val="tx"/>
                    </a:ext>
                  </a:extLst>
                </a:hlinkClick>
              </a:rPr>
              <a:t>FJ: Images</a:t>
            </a:r>
            <a:r>
              <a:rPr lang="en-US" sz="1400"/>
              <a:t>.</a:t>
            </a:r>
          </a:p>
          <a:p>
            <a:pPr>
              <a:lnSpc>
                <a:spcPct val="100000"/>
              </a:lnSpc>
              <a:spcBef>
                <a:spcPts val="200"/>
              </a:spcBef>
            </a:pPr>
            <a:endParaRPr lang="en-US" sz="1400"/>
          </a:p>
          <a:p>
            <a:pPr>
              <a:lnSpc>
                <a:spcPct val="100000"/>
              </a:lnSpc>
              <a:spcAft>
                <a:spcPts val="0"/>
              </a:spcAft>
            </a:pPr>
            <a:r>
              <a:rPr lang="en-US" sz="1600" b="1"/>
              <a:t>ADDING AN IMAGE TO A TITLE SLIDE</a:t>
            </a:r>
          </a:p>
          <a:p>
            <a:pPr>
              <a:lnSpc>
                <a:spcPct val="100000"/>
              </a:lnSpc>
              <a:spcBef>
                <a:spcPts val="200"/>
              </a:spcBef>
            </a:pPr>
            <a:r>
              <a:rPr lang="en-US" sz="1400"/>
              <a:t>To add an image that best represents your project, use slide layout </a:t>
            </a:r>
            <a:r>
              <a:rPr lang="en-US" sz="1400" i="0"/>
              <a:t>“Title Slide_Insert_Photo_Image.” </a:t>
            </a:r>
            <a:r>
              <a:rPr lang="en-US" sz="1400"/>
              <a:t>Go to </a:t>
            </a:r>
            <a:r>
              <a:rPr lang="en-US" sz="1400" b="1" u="sng">
                <a:hlinkClick r:id="rId5">
                  <a:extLst>
                    <a:ext uri="{A12FA001-AC4F-418D-AE19-62706E023703}">
                      <ahyp:hlinkClr xmlns:ahyp="http://schemas.microsoft.com/office/drawing/2018/hyperlinkcolor" val="tx"/>
                    </a:ext>
                  </a:extLst>
                </a:hlinkClick>
              </a:rPr>
              <a:t>FJ: Images</a:t>
            </a:r>
            <a:r>
              <a:rPr lang="en-US" sz="1400" b="1"/>
              <a:t> </a:t>
            </a:r>
            <a:r>
              <a:rPr lang="en-US" sz="1400"/>
              <a:t>and see curated gallery, “Images for PPT Cover Slides.” Download your image and click the icon on the slide to insert. </a:t>
            </a:r>
          </a:p>
          <a:p>
            <a:pPr>
              <a:lnSpc>
                <a:spcPct val="100000"/>
              </a:lnSpc>
              <a:spcBef>
                <a:spcPts val="200"/>
              </a:spcBef>
            </a:pPr>
            <a:endParaRPr lang="en-US" altLang="en-US" sz="1400">
              <a:latin typeface="Arial" panose="020B0604020202020204" pitchFamily="34" charset="0"/>
            </a:endParaRPr>
          </a:p>
          <a:p>
            <a:pPr>
              <a:lnSpc>
                <a:spcPct val="100000"/>
              </a:lnSpc>
              <a:spcAft>
                <a:spcPts val="0"/>
              </a:spcAft>
            </a:pPr>
            <a:r>
              <a:rPr lang="en-US" sz="1600" b="1"/>
              <a:t>MY WORDS DON’T FIT</a:t>
            </a:r>
          </a:p>
          <a:p>
            <a:pPr>
              <a:lnSpc>
                <a:spcPct val="100000"/>
              </a:lnSpc>
              <a:spcBef>
                <a:spcPts val="200"/>
              </a:spcBef>
            </a:pPr>
            <a:r>
              <a:rPr lang="en-US" sz="1400"/>
              <a:t>If you need to add more words or if your presentation supports a technical report, use the annotated briefing template instead.</a:t>
            </a:r>
            <a:br>
              <a:rPr lang="en-US" sz="1400"/>
            </a:br>
            <a:r>
              <a:rPr lang="en-US" sz="1400" b="1" u="sng">
                <a:hlinkClick r:id="rId6">
                  <a:extLst>
                    <a:ext uri="{A12FA001-AC4F-418D-AE19-62706E023703}">
                      <ahyp:hlinkClr xmlns:ahyp="http://schemas.microsoft.com/office/drawing/2018/hyperlinkcolor" val="tx"/>
                    </a:ext>
                  </a:extLst>
                </a:hlinkClick>
              </a:rPr>
              <a:t>FJ:</a:t>
            </a:r>
            <a:r>
              <a:rPr lang="en-US" sz="1400" b="1" u="sng"/>
              <a:t> </a:t>
            </a:r>
            <a:r>
              <a:rPr lang="en-US" sz="1400" b="1" u="sng">
                <a:hlinkClick r:id="rId6">
                  <a:extLst>
                    <a:ext uri="{A12FA001-AC4F-418D-AE19-62706E023703}">
                      <ahyp:hlinkClr xmlns:ahyp="http://schemas.microsoft.com/office/drawing/2018/hyperlinkcolor" val="tx"/>
                    </a:ext>
                  </a:extLst>
                </a:hlinkClick>
              </a:rPr>
              <a:t>Strategic Communications</a:t>
            </a:r>
            <a:r>
              <a:rPr lang="en-US" sz="1400" b="1"/>
              <a:t> </a:t>
            </a:r>
            <a:r>
              <a:rPr lang="en-US" sz="1400"/>
              <a:t>for templates and guidance. </a:t>
            </a:r>
          </a:p>
          <a:p>
            <a:pPr>
              <a:lnSpc>
                <a:spcPct val="100000"/>
              </a:lnSpc>
              <a:spcBef>
                <a:spcPts val="200"/>
              </a:spcBef>
            </a:pPr>
            <a:endParaRPr lang="en-US" altLang="en-US" sz="140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7315200" y="5719738"/>
            <a:ext cx="4297680" cy="530379"/>
          </a:xfrm>
          <a:prstGeom prst="rect">
            <a:avLst/>
          </a:prstGeom>
        </p:spPr>
      </p:pic>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7315200" y="5719738"/>
            <a:ext cx="4297680" cy="530379"/>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25239" y="3865081"/>
            <a:ext cx="5773269" cy="2100262"/>
          </a:xfrm>
        </p:spPr>
        <p:txBody>
          <a:bodyPr/>
          <a:lstStyle/>
          <a:p>
            <a:pPr lvl="0"/>
            <a:r>
              <a:rPr lang="en-US"/>
              <a:t>Name</a:t>
            </a:r>
            <a:br>
              <a:rPr lang="en-US"/>
            </a:br>
            <a:r>
              <a:rPr lang="en-US" err="1"/>
              <a:t>email@mitre.org</a:t>
            </a:r>
            <a:br>
              <a:rPr lang="en-US"/>
            </a:br>
            <a:r>
              <a:rPr lang="en-US"/>
              <a:t>@</a:t>
            </a:r>
            <a:r>
              <a:rPr lang="en-US" err="1"/>
              <a:t>TwitterHandle</a:t>
            </a:r>
            <a:br>
              <a:rPr lang="en-US"/>
            </a:br>
            <a:r>
              <a:rPr lang="en-US" err="1"/>
              <a:t>linkedin.com</a:t>
            </a:r>
            <a:r>
              <a:rPr lang="en-US"/>
              <a:t>/in/</a:t>
            </a:r>
            <a:r>
              <a:rPr lang="en-US" err="1"/>
              <a:t>firstnamelastname</a:t>
            </a:r>
            <a:endParaRPr lang="en-US"/>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435025" y="4979054"/>
            <a:ext cx="390214"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7315200" y="5719738"/>
            <a:ext cx="4297680" cy="530379"/>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817553" y="3262876"/>
            <a:ext cx="5773269" cy="552532"/>
          </a:xfrm>
        </p:spPr>
        <p:txBody>
          <a:bodyPr/>
          <a:lstStyle/>
          <a:p>
            <a:pPr lvl="0"/>
            <a:r>
              <a:rPr lang="en-US"/>
              <a:t>Name</a:t>
            </a:r>
            <a:br>
              <a:rPr lang="en-US"/>
            </a:br>
            <a:endParaRPr lang="en-US"/>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817554" y="3898208"/>
            <a:ext cx="5773269" cy="461650"/>
          </a:xfrm>
        </p:spPr>
        <p:txBody>
          <a:bodyPr/>
          <a:lstStyle/>
          <a:p>
            <a:pPr lvl="0"/>
            <a:r>
              <a:rPr lang="en-US" err="1"/>
              <a:t>email@mitre.org</a:t>
            </a:r>
            <a:endParaRPr lang="en-US"/>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817555" y="5074809"/>
            <a:ext cx="5773269" cy="530379"/>
          </a:xfrm>
        </p:spPr>
        <p:txBody>
          <a:bodyPr/>
          <a:lstStyle/>
          <a:p>
            <a:pPr lvl="0"/>
            <a:r>
              <a:rPr lang="en-US" err="1"/>
              <a:t>linkedin.com</a:t>
            </a:r>
            <a:r>
              <a:rPr lang="en-US"/>
              <a:t>/in/</a:t>
            </a:r>
            <a:r>
              <a:rPr lang="en-US" err="1"/>
              <a:t>firstnamelastname</a:t>
            </a:r>
            <a:endParaRPr lang="en-US"/>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825239" y="4481455"/>
            <a:ext cx="5773269" cy="552532"/>
          </a:xfrm>
        </p:spPr>
        <p:txBody>
          <a:bodyPr/>
          <a:lstStyle/>
          <a:p>
            <a:pPr lvl="0"/>
            <a:r>
              <a:rPr lang="en-US"/>
              <a:t>@</a:t>
            </a:r>
            <a:r>
              <a:rPr lang="en-US" err="1"/>
              <a:t>TwitterHandle</a:t>
            </a:r>
            <a:endParaRPr lang="en-US"/>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287528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3267704"/>
          </a:xfrm>
        </p:spPr>
        <p:txBody>
          <a:bodyPr/>
          <a:lstStyle>
            <a:lvl1pPr marL="0" indent="0">
              <a:buFontTx/>
              <a:buNone/>
              <a:defRPr/>
            </a:lvl1pPr>
          </a:lstStyle>
          <a:p>
            <a:pPr lvl="0"/>
            <a:r>
              <a:rPr lang="en-US"/>
              <a:t>Click to edit Master text</a:t>
            </a:r>
            <a:br>
              <a:rPr lang="en-US"/>
            </a:br>
            <a:r>
              <a:rPr lang="en-US"/>
              <a:t>Project Name</a:t>
            </a:r>
            <a:br>
              <a:rPr lang="en-US"/>
            </a:br>
            <a:r>
              <a:rPr lang="en-US"/>
              <a:t>Project Number</a:t>
            </a:r>
            <a:br>
              <a:rPr lang="en-US"/>
            </a:br>
            <a:r>
              <a:rPr lang="en-US"/>
              <a:t>Disclaimer Text</a:t>
            </a:r>
            <a:br>
              <a:rPr lang="en-US"/>
            </a:br>
            <a:r>
              <a:rPr lang="en-US"/>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7315200" y="5719738"/>
            <a:ext cx="4297680" cy="530379"/>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263394" y="1930073"/>
            <a:ext cx="6458682" cy="439725"/>
          </a:xfrm>
        </p:spPr>
        <p:txBody>
          <a:bodyPr/>
          <a:lstStyle>
            <a:lvl1pPr marL="0" indent="0">
              <a:buFontTx/>
              <a:buNone/>
              <a:defRPr/>
            </a:lvl1pPr>
          </a:lstStyle>
          <a:p>
            <a:pPr lvl="0"/>
            <a:r>
              <a:rPr lang="en-US"/>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263394" y="2498119"/>
            <a:ext cx="6458682" cy="530379"/>
          </a:xfrm>
        </p:spPr>
        <p:txBody>
          <a:bodyPr/>
          <a:lstStyle>
            <a:lvl1pPr marL="0" indent="0">
              <a:buFontTx/>
              <a:buNone/>
              <a:defRPr/>
            </a:lvl1pPr>
          </a:lstStyle>
          <a:p>
            <a:pPr lvl="0"/>
            <a:r>
              <a:rPr lang="en-US"/>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263394" y="3156819"/>
            <a:ext cx="6458682" cy="439725"/>
          </a:xfrm>
        </p:spPr>
        <p:txBody>
          <a:bodyPr/>
          <a:lstStyle>
            <a:lvl1pPr marL="0" indent="0">
              <a:buFontTx/>
              <a:buNone/>
              <a:defRPr/>
            </a:lvl1pPr>
          </a:lstStyle>
          <a:p>
            <a:pPr lvl="0"/>
            <a:r>
              <a:rPr lang="en-US"/>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263394" y="3740690"/>
            <a:ext cx="6458682" cy="451192"/>
          </a:xfrm>
        </p:spPr>
        <p:txBody>
          <a:bodyPr/>
          <a:lstStyle>
            <a:lvl1pPr marL="0" indent="0">
              <a:buFontTx/>
              <a:buNone/>
              <a:defRPr/>
            </a:lvl1pPr>
          </a:lstStyle>
          <a:p>
            <a:pPr lvl="0"/>
            <a:r>
              <a:rPr lang="en-US"/>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8" name="TextBox 7">
            <a:extLst>
              <a:ext uri="{FF2B5EF4-FFF2-40B4-BE49-F238E27FC236}">
                <a16:creationId xmlns:a16="http://schemas.microsoft.com/office/drawing/2014/main" id="{26C8FDCA-A288-4C16-B5C3-21A2F65D633E}"/>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grpSp>
        <p:nvGrpSpPr>
          <p:cNvPr id="3" name="Group 2"/>
          <p:cNvGrpSpPr/>
          <p:nvPr/>
        </p:nvGrpSpPr>
        <p:grpSpPr>
          <a:xfrm>
            <a:off x="81480" y="0"/>
            <a:ext cx="99589" cy="6858000"/>
            <a:chOff x="0" y="0"/>
            <a:chExt cx="407324" cy="6858000"/>
          </a:xfrm>
        </p:grpSpPr>
        <p:sp>
          <p:nvSpPr>
            <p:cNvPr id="18" name="Rectangle 17"/>
            <p:cNvSpPr/>
            <p:nvPr/>
          </p:nvSpPr>
          <p:spPr bwMode="auto">
            <a:xfrm>
              <a:off x="0" y="0"/>
              <a:ext cx="407324" cy="2398143"/>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9" name="Rectangle 18"/>
            <p:cNvSpPr/>
            <p:nvPr/>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grpSp>
      <p:sp>
        <p:nvSpPr>
          <p:cNvPr id="9" name="Rectangle 9"/>
          <p:cNvSpPr>
            <a:spLocks noGrp="1" noChangeArrowheads="1"/>
          </p:cNvSpPr>
          <p:nvPr>
            <p:ph type="ctrTitle" sz="quarter" hasCustomPrompt="1"/>
          </p:nvPr>
        </p:nvSpPr>
        <p:spPr>
          <a:xfrm>
            <a:off x="1009528" y="368932"/>
            <a:ext cx="9662160" cy="1981200"/>
          </a:xfrm>
        </p:spPr>
        <p:txBody>
          <a:bodyPr anchor="b" anchorCtr="0">
            <a:normAutofit/>
          </a:bodyPr>
          <a:lstStyle>
            <a:lvl1pPr algn="l">
              <a:lnSpc>
                <a:spcPts val="4400"/>
              </a:lnSpc>
              <a:defRPr sz="40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a:t>Title here</a:t>
            </a:r>
          </a:p>
        </p:txBody>
      </p:sp>
      <p:cxnSp>
        <p:nvCxnSpPr>
          <p:cNvPr id="16" name="Straight Connector 15"/>
          <p:cNvCxnSpPr/>
          <p:nvPr/>
        </p:nvCxnSpPr>
        <p:spPr bwMode="auto">
          <a:xfrm>
            <a:off x="1098208"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2848" y="6276196"/>
            <a:ext cx="670505" cy="243820"/>
          </a:xfrm>
          <a:prstGeom prst="rect">
            <a:avLst/>
          </a:prstGeom>
        </p:spPr>
      </p:pic>
      <p:cxnSp>
        <p:nvCxnSpPr>
          <p:cNvPr id="21" name="Straight Connector 20"/>
          <p:cNvCxnSpPr/>
          <p:nvPr/>
        </p:nvCxnSpPr>
        <p:spPr bwMode="auto">
          <a:xfrm>
            <a:off x="1098208" y="2448468"/>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cxnSp>
        <p:nvCxnSpPr>
          <p:cNvPr id="22" name="Straight Connector 21"/>
          <p:cNvCxnSpPr/>
          <p:nvPr/>
        </p:nvCxnSpPr>
        <p:spPr bwMode="auto">
          <a:xfrm>
            <a:off x="1098208" y="6534227"/>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pic>
        <p:nvPicPr>
          <p:cNvPr id="23" name="Picture 22" descr="MITR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2848" y="6276196"/>
            <a:ext cx="670505" cy="243820"/>
          </a:xfrm>
          <a:prstGeom prst="rect">
            <a:avLst/>
          </a:prstGeom>
        </p:spPr>
      </p:pic>
      <p:sp>
        <p:nvSpPr>
          <p:cNvPr id="26" name="Subtitle 1"/>
          <p:cNvSpPr>
            <a:spLocks noGrp="1"/>
          </p:cNvSpPr>
          <p:nvPr>
            <p:ph type="subTitle" idx="1" hasCustomPrompt="1"/>
          </p:nvPr>
        </p:nvSpPr>
        <p:spPr>
          <a:xfrm>
            <a:off x="1044164" y="2568943"/>
            <a:ext cx="7655345" cy="389923"/>
          </a:xfrm>
        </p:spPr>
        <p:txBody>
          <a:bodyPr/>
          <a:lstStyle>
            <a:lvl1pPr marL="0" indent="0">
              <a:buNone/>
              <a:defRPr>
                <a:solidFill>
                  <a:schemeClr val="tx2"/>
                </a:solidFill>
              </a:defRPr>
            </a:lvl1pPr>
          </a:lstStyle>
          <a:p>
            <a:r>
              <a:rPr lang="en-US"/>
              <a:t>Author</a:t>
            </a:r>
          </a:p>
        </p:txBody>
      </p:sp>
      <p:sp>
        <p:nvSpPr>
          <p:cNvPr id="24" name="Footer Placeholder 4">
            <a:extLst>
              <a:ext uri="{FF2B5EF4-FFF2-40B4-BE49-F238E27FC236}">
                <a16:creationId xmlns:a16="http://schemas.microsoft.com/office/drawing/2014/main" id="{A6F8C1D3-B223-45F7-8AB1-F8F23D05F8D9}"/>
              </a:ext>
            </a:extLst>
          </p:cNvPr>
          <p:cNvSpPr txBox="1">
            <a:spLocks/>
          </p:cNvSpPr>
          <p:nvPr userDrawn="1"/>
        </p:nvSpPr>
        <p:spPr>
          <a:xfrm>
            <a:off x="1116457" y="6568103"/>
            <a:ext cx="5857780" cy="142632"/>
          </a:xfrm>
          <a:prstGeom prst="rect">
            <a:avLst/>
          </a:prstGeom>
        </p:spPr>
        <p:txBody>
          <a:bodyPr vert="horz" lIns="0" tIns="0" rIns="0" bIns="0" rtlCol="0" anchor="ctr"/>
          <a:lstStyle>
            <a:defPPr>
              <a:defRPr lang="en-US"/>
            </a:defPPr>
            <a:lvl1pPr marL="0" algn="l"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spcAft>
                <a:spcPct val="0"/>
              </a:spcAft>
              <a:buClrTx/>
            </a:pPr>
            <a:r>
              <a:rPr lang="en-US" altLang="en-US" sz="800" b="0">
                <a:solidFill>
                  <a:schemeClr val="tx1">
                    <a:lumMod val="50000"/>
                    <a:lumOff val="50000"/>
                  </a:schemeClr>
                </a:solidFill>
                <a:latin typeface="Arial" pitchFamily="34" charset="0"/>
                <a:cs typeface="Arial" pitchFamily="34" charset="0"/>
              </a:rPr>
              <a:t>© 2019</a:t>
            </a:r>
            <a:r>
              <a:rPr lang="en-US" altLang="en-US" sz="800" b="0" baseline="0">
                <a:solidFill>
                  <a:schemeClr val="tx1">
                    <a:lumMod val="50000"/>
                    <a:lumOff val="50000"/>
                  </a:schemeClr>
                </a:solidFill>
                <a:latin typeface="Arial" pitchFamily="34" charset="0"/>
                <a:cs typeface="Arial" pitchFamily="34" charset="0"/>
              </a:rPr>
              <a:t> </a:t>
            </a:r>
            <a:r>
              <a:rPr lang="en-US" altLang="en-US" sz="800" b="0">
                <a:solidFill>
                  <a:schemeClr val="tx1">
                    <a:lumMod val="50000"/>
                    <a:lumOff val="50000"/>
                  </a:schemeClr>
                </a:solidFill>
                <a:latin typeface="Arial" pitchFamily="34" charset="0"/>
                <a:cs typeface="Arial" pitchFamily="34" charset="0"/>
              </a:rPr>
              <a:t>The MITRE Corporation. All rights reserved. Approved for Public Release: 19-xxxx. Distribution Unlimited. </a:t>
            </a:r>
          </a:p>
        </p:txBody>
      </p:sp>
      <p:sp>
        <p:nvSpPr>
          <p:cNvPr id="14" name="Slide Number Placeholder 5">
            <a:extLst>
              <a:ext uri="{FF2B5EF4-FFF2-40B4-BE49-F238E27FC236}">
                <a16:creationId xmlns:a16="http://schemas.microsoft.com/office/drawing/2014/main" id="{495288DB-2197-4AA1-9E62-6093715D88CA}"/>
              </a:ext>
            </a:extLst>
          </p:cNvPr>
          <p:cNvSpPr>
            <a:spLocks noGrp="1"/>
          </p:cNvSpPr>
          <p:nvPr>
            <p:ph type="sldNum" sz="quarter" idx="12"/>
          </p:nvPr>
        </p:nvSpPr>
        <p:spPr>
          <a:xfrm>
            <a:off x="10275063" y="55601"/>
            <a:ext cx="1765676" cy="252626"/>
          </a:xfrm>
          <a:prstGeom prst="rect">
            <a:avLst/>
          </a:prstGeom>
          <a:ln>
            <a:noFill/>
          </a:ln>
        </p:spPr>
        <p:txBody>
          <a:bodyPr/>
          <a:lstStyle>
            <a:lvl1pPr algn="r">
              <a:defRPr sz="1200">
                <a:solidFill>
                  <a:schemeClr val="bg1">
                    <a:lumMod val="50000"/>
                  </a:schemeClr>
                </a:solidFill>
              </a:defRPr>
            </a:lvl1pPr>
          </a:lstStyle>
          <a:p>
            <a:r>
              <a:rPr lang="en-US">
                <a:latin typeface="Arial" pitchFamily="34" charset="0"/>
              </a:rPr>
              <a:t>|</a:t>
            </a:r>
            <a:r>
              <a:rPr lang="en-US">
                <a:latin typeface="Tahoma" panose="020B0604030504040204" pitchFamily="34" charset="0"/>
                <a:ea typeface="Tahoma" panose="020B0604030504040204" pitchFamily="34" charset="0"/>
                <a:cs typeface="Tahoma" panose="020B0604030504040204" pitchFamily="34" charset="0"/>
              </a:rPr>
              <a:t> </a:t>
            </a:r>
            <a:fld id="{295008BC-DA31-4D19-837B-EFA4386B05F5}" type="slidenum">
              <a:rPr lang="en-US" smtClean="0">
                <a:latin typeface="Tahoma" panose="020B0604030504040204" pitchFamily="34" charset="0"/>
                <a:ea typeface="Tahoma" panose="020B0604030504040204" pitchFamily="34" charset="0"/>
                <a:cs typeface="Tahoma" panose="020B0604030504040204" pitchFamily="34" charset="0"/>
              </a:rPr>
              <a:pPr/>
              <a:t>‹#›</a:t>
            </a:fld>
            <a:r>
              <a:rPr lang="en-US">
                <a:latin typeface="Tahoma" panose="020B0604030504040204" pitchFamily="34" charset="0"/>
                <a:ea typeface="Tahoma" panose="020B0604030504040204" pitchFamily="34" charset="0"/>
                <a:cs typeface="Tahoma" panose="020B0604030504040204" pitchFamily="34" charset="0"/>
              </a:rPr>
              <a:t> </a:t>
            </a:r>
            <a:r>
              <a:rPr lang="en-US">
                <a:latin typeface="Arial" pitchFamily="34" charset="0"/>
              </a:rPr>
              <a:t>|</a:t>
            </a:r>
            <a:r>
              <a:rPr lang="en-US">
                <a:latin typeface="Arial" pitchFamily="34" charset="0"/>
                <a:ea typeface="Verdana" pitchFamily="34" charset="0"/>
                <a:cs typeface="Verdana" pitchFamily="34" charset="0"/>
              </a:rPr>
              <a:t> </a:t>
            </a:r>
          </a:p>
        </p:txBody>
      </p:sp>
      <p:sp>
        <p:nvSpPr>
          <p:cNvPr id="15" name="Subtitle 6">
            <a:extLst>
              <a:ext uri="{FF2B5EF4-FFF2-40B4-BE49-F238E27FC236}">
                <a16:creationId xmlns:a16="http://schemas.microsoft.com/office/drawing/2014/main" id="{20B08D86-1E14-46A3-9949-68F1C8D3617F}"/>
              </a:ext>
            </a:extLst>
          </p:cNvPr>
          <p:cNvSpPr txBox="1">
            <a:spLocks/>
          </p:cNvSpPr>
          <p:nvPr userDrawn="1"/>
        </p:nvSpPr>
        <p:spPr>
          <a:xfrm>
            <a:off x="1001507" y="6246803"/>
            <a:ext cx="8656954" cy="2430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a:solidFill>
                  <a:schemeClr val="tx2"/>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Arial" pitchFamily="34" charset="0"/>
                <a:ea typeface="+mn-ea"/>
                <a:cs typeface="Arial" pitchFamily="34" charset="0"/>
              </a:defRPr>
            </a:lvl3pPr>
            <a:lvl4pPr marL="1486316" indent="-342900" algn="l" defTabSz="914400" rtl="0" eaLnBrk="1" latinLnBrk="0" hangingPunct="1">
              <a:lnSpc>
                <a:spcPct val="90000"/>
              </a:lnSpc>
              <a:spcBef>
                <a:spcPts val="500"/>
              </a:spcBef>
              <a:buFont typeface="Arial" panose="020B0604020202020204" pitchFamily="34" charset="0"/>
              <a:buChar char="–"/>
              <a:defRPr lang="en-US" sz="2394" kern="1200" smtClean="0">
                <a:solidFill>
                  <a:schemeClr val="tx1"/>
                </a:solidFill>
                <a:latin typeface="Arial" pitchFamily="34" charset="0"/>
                <a:ea typeface="+mn-ea"/>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394" kern="1200">
                <a:solidFill>
                  <a:schemeClr val="tx1"/>
                </a:solidFill>
                <a:latin typeface="Arial" pitchFamily="34" charset="0"/>
                <a:ea typeface="+mn-ea"/>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aseline="0">
                <a:solidFill>
                  <a:schemeClr val="tx2"/>
                </a:solidFill>
              </a:rPr>
              <a:t>CMS Alliance to Modernize Healthcare (Health FFRDC)</a:t>
            </a:r>
          </a:p>
        </p:txBody>
      </p:sp>
    </p:spTree>
    <p:extLst>
      <p:ext uri="{BB962C8B-B14F-4D97-AF65-F5344CB8AC3E}">
        <p14:creationId xmlns:p14="http://schemas.microsoft.com/office/powerpoint/2010/main" val="343026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69:2B_Closing-Slide-ContactInfo">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5583B77-0D77-A34E-8283-81275F3E9415}"/>
              </a:ext>
            </a:extLst>
          </p:cNvPr>
          <p:cNvSpPr>
            <a:spLocks noGrp="1"/>
          </p:cNvSpPr>
          <p:nvPr>
            <p:ph type="body" sz="quarter" idx="18" hasCustomPrompt="1"/>
          </p:nvPr>
        </p:nvSpPr>
        <p:spPr>
          <a:xfrm>
            <a:off x="834806" y="3262876"/>
            <a:ext cx="6196663" cy="548640"/>
          </a:xfrm>
          <a:prstGeom prst="rect">
            <a:avLst/>
          </a:prstGeom>
        </p:spPr>
        <p:txBody>
          <a:bodyPr anchor="ctr"/>
          <a:lstStyle>
            <a:lvl1pPr>
              <a:buFontTx/>
              <a:buNone/>
              <a:defRPr/>
            </a:lvl1pPr>
          </a:lstStyle>
          <a:p>
            <a:pPr lvl="0"/>
            <a:r>
              <a:rPr lang="en-US"/>
              <a:t>Name</a:t>
            </a:r>
          </a:p>
        </p:txBody>
      </p:sp>
      <p:sp>
        <p:nvSpPr>
          <p:cNvPr id="17" name="Text Placeholder 2">
            <a:extLst>
              <a:ext uri="{FF2B5EF4-FFF2-40B4-BE49-F238E27FC236}">
                <a16:creationId xmlns:a16="http://schemas.microsoft.com/office/drawing/2014/main" id="{8CF98308-AFBC-E14C-A180-1231217F1E6E}"/>
              </a:ext>
            </a:extLst>
          </p:cNvPr>
          <p:cNvSpPr>
            <a:spLocks noGrp="1"/>
          </p:cNvSpPr>
          <p:nvPr>
            <p:ph type="body" sz="quarter" idx="14" hasCustomPrompt="1"/>
          </p:nvPr>
        </p:nvSpPr>
        <p:spPr>
          <a:xfrm>
            <a:off x="834806" y="3884106"/>
            <a:ext cx="6196663" cy="548640"/>
          </a:xfrm>
          <a:prstGeom prst="rect">
            <a:avLst/>
          </a:prstGeom>
        </p:spPr>
        <p:txBody>
          <a:bodyPr anchor="ctr"/>
          <a:lstStyle>
            <a:lvl1pPr>
              <a:buFontTx/>
              <a:buNone/>
              <a:defRPr/>
            </a:lvl1pPr>
          </a:lstStyle>
          <a:p>
            <a:pPr lvl="0"/>
            <a:r>
              <a:rPr lang="en-US" err="1"/>
              <a:t>email@mitre.org</a:t>
            </a:r>
            <a:endParaRPr lang="en-US"/>
          </a:p>
        </p:txBody>
      </p:sp>
      <p:pic>
        <p:nvPicPr>
          <p:cNvPr id="40" name="Picture 39">
            <a:extLst>
              <a:ext uri="{FF2B5EF4-FFF2-40B4-BE49-F238E27FC236}">
                <a16:creationId xmlns:a16="http://schemas.microsoft.com/office/drawing/2014/main" id="{232669C8-D9F7-4C4A-83AF-067A99FF363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8206740" y="5837109"/>
            <a:ext cx="3566160" cy="353854"/>
          </a:xfrm>
          <a:prstGeom prst="rect">
            <a:avLst/>
          </a:prstGeom>
          <a:noFill/>
        </p:spPr>
      </p:pic>
      <p:sp>
        <p:nvSpPr>
          <p:cNvPr id="6" name="TextBox 5">
            <a:extLst>
              <a:ext uri="{FF2B5EF4-FFF2-40B4-BE49-F238E27FC236}">
                <a16:creationId xmlns:a16="http://schemas.microsoft.com/office/drawing/2014/main" id="{BD9514AA-2108-4A93-A05D-54E09D85B452}"/>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2267410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856972" y="2148579"/>
            <a:ext cx="6478055" cy="2308324"/>
          </a:xfrm>
          <a:prstGeom prst="rect">
            <a:avLst/>
          </a:prstGeom>
          <a:ln>
            <a:noFill/>
          </a:ln>
        </p:spPr>
        <p:txBody>
          <a:bodyPr vert="horz" wrap="none" lIns="91440" tIns="45720" rIns="91440" bIns="45720" rtlCol="0">
            <a:spAutoFit/>
          </a:bodyPr>
          <a:lstStyle/>
          <a:p>
            <a:pPr algn="ctr"/>
            <a:r>
              <a:rPr lang="en-US" sz="4800" b="1">
                <a:latin typeface="Arial" panose="020B0604020202020204" pitchFamily="34" charset="0"/>
                <a:cs typeface="Arial" panose="020B0604020202020204" pitchFamily="34" charset="0"/>
              </a:rPr>
              <a:t>MITRE POWERPOINT</a:t>
            </a:r>
          </a:p>
          <a:p>
            <a:pPr algn="ctr"/>
            <a:r>
              <a:rPr lang="en-US" sz="4800" b="1">
                <a:latin typeface="Arial" panose="020B0604020202020204" pitchFamily="34" charset="0"/>
                <a:cs typeface="Arial" panose="020B0604020202020204" pitchFamily="34" charset="0"/>
              </a:rPr>
              <a:t>TEMPLATE </a:t>
            </a:r>
            <a:br>
              <a:rPr lang="en-US" sz="4800" b="1">
                <a:latin typeface="Arial" panose="020B0604020202020204" pitchFamily="34" charset="0"/>
                <a:cs typeface="Arial" panose="020B0604020202020204" pitchFamily="34" charset="0"/>
              </a:rPr>
            </a:br>
            <a:r>
              <a:rPr lang="en-US" sz="4800" b="1">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8708613" y="5435532"/>
            <a:ext cx="3073883" cy="644181"/>
          </a:xfrm>
          <a:prstGeom prst="rect">
            <a:avLst/>
          </a:prstGeom>
          <a:ln w="12700">
            <a:solidFill>
              <a:schemeClr val="tx1"/>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chemeClr val="tx1"/>
                </a:solidFill>
              </a:defRPr>
            </a:lvl1pPr>
          </a:lstStyle>
          <a:p>
            <a:pPr lvl="0"/>
            <a:r>
              <a:rPr lang="en-US"/>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7315200" y="5716007"/>
            <a:ext cx="4174376" cy="414204"/>
          </a:xfrm>
          <a:prstGeom prst="rect">
            <a:avLst/>
          </a:prstGeom>
        </p:spPr>
      </p:pic>
    </p:spTree>
    <p:extLst>
      <p:ext uri="{BB962C8B-B14F-4D97-AF65-F5344CB8AC3E}">
        <p14:creationId xmlns:p14="http://schemas.microsoft.com/office/powerpoint/2010/main" val="3613637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12192000" cy="6858000"/>
          </a:xfrm>
        </p:spPr>
        <p:txBody>
          <a:bodyPr/>
          <a:lstStyle>
            <a:lvl1pPr marL="0" marR="0" indent="0" algn="l" defTabSz="9144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To add background image: </a:t>
            </a:r>
            <a:br>
              <a:rPr lang="en-US"/>
            </a:br>
            <a:r>
              <a:rPr lang="en-US"/>
              <a:t>1. Navigate to FJ: Images </a:t>
            </a:r>
            <a:br>
              <a:rPr lang="en-US"/>
            </a:br>
            <a:r>
              <a:rPr lang="en-US"/>
              <a:t>2. Select a photo from the featured gallery, “Images for PPT Cover Slides” </a:t>
            </a:r>
            <a:br>
              <a:rPr lang="en-US"/>
            </a:br>
            <a:r>
              <a:rPr lang="en-US"/>
              <a:t>3. Save the desired image to your computer or desired location. </a:t>
            </a:r>
            <a:br>
              <a:rPr lang="en-US"/>
            </a:br>
            <a:r>
              <a:rPr lang="en-US"/>
              <a:t>4. Next, click on the icon &amp; choose image from the saved location. </a:t>
            </a:r>
            <a:br>
              <a:rPr lang="en-US"/>
            </a:br>
            <a:r>
              <a:rPr lang="en-US"/>
              <a:t>5. Insert image.</a:t>
            </a:r>
          </a:p>
        </p:txBody>
      </p:sp>
      <p:sp>
        <p:nvSpPr>
          <p:cNvPr id="2" name="Title 1"/>
          <p:cNvSpPr>
            <a:spLocks noGrp="1"/>
          </p:cNvSpPr>
          <p:nvPr>
            <p:ph type="ctrTitle" hasCustomPrompt="1"/>
          </p:nvPr>
        </p:nvSpPr>
        <p:spPr>
          <a:xfrm>
            <a:off x="457201" y="2458720"/>
            <a:ext cx="10238874" cy="776708"/>
          </a:xfrm>
        </p:spPr>
        <p:txBody>
          <a:bodyPr anchor="b" anchorCtr="0">
            <a:noAutofit/>
          </a:bodyPr>
          <a:lstStyle>
            <a:lvl1pPr algn="l">
              <a:defRPr sz="5400">
                <a:solidFill>
                  <a:schemeClr val="tx1"/>
                </a:solidFill>
              </a:defRPr>
            </a:lvl1pPr>
          </a:lstStyle>
          <a:p>
            <a:r>
              <a:rPr lang="en-US"/>
              <a:t>Click to Edit Title</a:t>
            </a:r>
          </a:p>
        </p:txBody>
      </p:sp>
      <p:sp>
        <p:nvSpPr>
          <p:cNvPr id="3" name="Subtitle 2"/>
          <p:cNvSpPr>
            <a:spLocks noGrp="1"/>
          </p:cNvSpPr>
          <p:nvPr>
            <p:ph type="subTitle" idx="1" hasCustomPrompt="1"/>
          </p:nvPr>
        </p:nvSpPr>
        <p:spPr>
          <a:xfrm>
            <a:off x="457201" y="3891232"/>
            <a:ext cx="5201349" cy="299750"/>
          </a:xfrm>
          <a:prstGeom prst="rect">
            <a:avLst/>
          </a:prstGeom>
        </p:spPr>
        <p:txBody>
          <a:bodyPr lIns="91440">
            <a:noAutofit/>
          </a:bodyPr>
          <a:lstStyle>
            <a:lvl1pPr marL="0" indent="0" algn="l">
              <a:buNone/>
              <a:defRPr sz="2000" b="1"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457201" y="3385170"/>
            <a:ext cx="5714999" cy="398567"/>
          </a:xfrm>
          <a:prstGeom prst="rect">
            <a:avLst/>
          </a:prstGeom>
        </p:spPr>
        <p:txBody>
          <a:bodyPr lIns="91440">
            <a:noAutofit/>
          </a:bodyPr>
          <a:lstStyle>
            <a:lvl1pPr>
              <a:defRPr sz="2800">
                <a:solidFill>
                  <a:schemeClr val="tx1"/>
                </a:solidFill>
              </a:defRPr>
            </a:lvl1pPr>
          </a:lstStyle>
          <a:p>
            <a:pPr lvl="0"/>
            <a:r>
              <a:rPr lang="en-US"/>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7315200" y="5716007"/>
            <a:ext cx="4174376"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318706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cap="none"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460374" y="6515630"/>
            <a:ext cx="557700"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10000"/>
              <a:buFont typeface="Wingdings" panose="05000000000000000000" pitchFamily="2" charset="2"/>
              <a:buChar char="§"/>
              <a:defRPr>
                <a:solidFill>
                  <a:schemeClr val="tx1"/>
                </a:solidFill>
              </a:defRPr>
            </a:lvl2pPr>
            <a:lvl3pPr marL="1033463" indent="-344488">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Font typeface="Wingdings" panose="05000000000000000000" pitchFamily="2" charset="2"/>
              <a:buChar char="§"/>
              <a:defRPr sz="1800">
                <a:solidFill>
                  <a:schemeClr val="tx1"/>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460374" y="6518444"/>
            <a:ext cx="557700"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6" name="Picture Placeholder 15"/>
          <p:cNvSpPr>
            <a:spLocks noGrp="1"/>
          </p:cNvSpPr>
          <p:nvPr>
            <p:ph type="pic" sz="quarter" idx="11" hasCustomPrompt="1"/>
          </p:nvPr>
        </p:nvSpPr>
        <p:spPr>
          <a:xfrm>
            <a:off x="876094" y="381000"/>
            <a:ext cx="2784886" cy="2764043"/>
          </a:xfrm>
          <a:prstGeom prst="rect">
            <a:avLst/>
          </a:prstGeom>
          <a:solidFill>
            <a:schemeClr val="tx1">
              <a:lumMod val="95000"/>
            </a:schemeClr>
          </a:solidFill>
        </p:spPr>
        <p:txBody>
          <a:bodyPr/>
          <a:lstStyle>
            <a:lvl1pPr algn="ctr">
              <a:defRPr sz="1400" b="0" cap="none">
                <a:solidFill>
                  <a:srgbClr val="0B2338"/>
                </a:solidFill>
              </a:defRPr>
            </a:lvl1pPr>
          </a:lstStyle>
          <a:p>
            <a:r>
              <a:rPr lang="en-US"/>
              <a:t>Drag photo to placeholder or click on icon to place photo from file. </a:t>
            </a:r>
          </a:p>
        </p:txBody>
      </p:sp>
      <p:sp>
        <p:nvSpPr>
          <p:cNvPr id="24" name="Picture Placeholder 15"/>
          <p:cNvSpPr>
            <a:spLocks noGrp="1"/>
          </p:cNvSpPr>
          <p:nvPr>
            <p:ph type="pic" sz="quarter" idx="12" hasCustomPrompt="1"/>
          </p:nvPr>
        </p:nvSpPr>
        <p:spPr>
          <a:xfrm>
            <a:off x="4684506"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p:txBody>
      </p:sp>
      <p:sp>
        <p:nvSpPr>
          <p:cNvPr id="25" name="Picture Placeholder 15"/>
          <p:cNvSpPr>
            <a:spLocks noGrp="1"/>
          </p:cNvSpPr>
          <p:nvPr>
            <p:ph type="pic" sz="quarter" idx="13" hasCustomPrompt="1"/>
          </p:nvPr>
        </p:nvSpPr>
        <p:spPr>
          <a:xfrm>
            <a:off x="8492918" y="381000"/>
            <a:ext cx="2784886" cy="2764043"/>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6" name="Text Placeholder 2"/>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8" name="Text Placeholder 2"/>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 name="Slide Number Placeholder 1"/>
          <p:cNvSpPr>
            <a:spLocks noGrp="1"/>
          </p:cNvSpPr>
          <p:nvPr>
            <p:ph type="sldNum" sz="quarter" idx="18"/>
          </p:nvPr>
        </p:nvSpPr>
        <p:spPr>
          <a:xfrm>
            <a:off x="10893422" y="6485433"/>
            <a:ext cx="800100" cy="251853"/>
          </a:xfrm>
        </p:spPr>
        <p:txBody>
          <a:bodyPr/>
          <a:lstStyle>
            <a:lvl1pPr algn="r">
              <a:defRPr>
                <a:solidFill>
                  <a:schemeClr val="tx1"/>
                </a:solidFill>
              </a:defRPr>
            </a:lvl1pPr>
          </a:lstStyle>
          <a:p>
            <a:fld id="{2F2F552B-1952-B44E-8CAB-5705F0ACD2E2}" type="slidenum">
              <a:rPr lang="uk-UA" smtClean="0"/>
              <a:pPr/>
              <a:t>‹#›</a:t>
            </a:fld>
            <a:endParaRPr lang="uk-UA"/>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46037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15" name="Text Placeholder 2"/>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4" name="Text Placeholder 2"/>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6" name="Text Placeholder 2"/>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3" name="Title 2"/>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28" name="Picture Placeholder 15"/>
          <p:cNvSpPr>
            <a:spLocks noGrp="1"/>
          </p:cNvSpPr>
          <p:nvPr>
            <p:ph type="pic" sz="quarter" idx="18" hasCustomPrompt="1"/>
          </p:nvPr>
        </p:nvSpPr>
        <p:spPr>
          <a:xfrm>
            <a:off x="4370762"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9" name="Picture Placeholder 15"/>
          <p:cNvSpPr>
            <a:spLocks noGrp="1"/>
          </p:cNvSpPr>
          <p:nvPr>
            <p:ph type="pic" sz="quarter" idx="19" hasCustomPrompt="1"/>
          </p:nvPr>
        </p:nvSpPr>
        <p:spPr>
          <a:xfrm>
            <a:off x="8281147" y="1386799"/>
            <a:ext cx="3427207" cy="2333737"/>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a:t>
            </a:r>
          </a:p>
          <a:p>
            <a:endParaRPr lang="en-US"/>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81000"/>
            <a:ext cx="11277600" cy="693337"/>
          </a:xfrm>
        </p:spPr>
        <p:txBody>
          <a:bodyPr anchor="ctr"/>
          <a:lstStyle>
            <a:lvl1pPr>
              <a:defRPr sz="3200" cap="none">
                <a:solidFill>
                  <a:schemeClr val="tx1"/>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191491"/>
            <a:ext cx="11277600" cy="5069823"/>
          </a:xfrm>
        </p:spPr>
        <p:txBody>
          <a:bodyPr>
            <a:noAutofit/>
          </a:bodyPr>
          <a:lstStyle>
            <a:lvl1pPr marL="225425" indent="-225425">
              <a:buFont typeface="Wingdings" panose="05000000000000000000" pitchFamily="2" charset="2"/>
              <a:buChar char="§"/>
              <a:defRPr b="0">
                <a:solidFill>
                  <a:schemeClr val="tx1"/>
                </a:solidFill>
              </a:defRPr>
            </a:lvl1pPr>
            <a:lvl2pPr marL="688975" indent="-344488">
              <a:buClr>
                <a:schemeClr val="tx1"/>
              </a:buClr>
              <a:buSzPct val="100000"/>
              <a:buFont typeface="Wingdings" panose="05000000000000000000" pitchFamily="2" charset="2"/>
              <a:buChar char="§"/>
              <a:defRPr>
                <a:solidFill>
                  <a:schemeClr val="tx1"/>
                </a:solidFill>
              </a:defRPr>
            </a:lvl2pPr>
            <a:lvl3pPr marL="1033463" indent="-344488">
              <a:buSzPct val="100000"/>
              <a:buFont typeface="Wingdings" panose="05000000000000000000" pitchFamily="2" charset="2"/>
              <a:buChar char="§"/>
              <a:defRPr sz="2200">
                <a:solidFill>
                  <a:schemeClr val="tx1"/>
                </a:solidFill>
              </a:defRPr>
            </a:lvl3pPr>
            <a:lvl4pPr marL="1033463" indent="-344488">
              <a:buFont typeface="Courier New" panose="02070309020205020404" pitchFamily="49" charset="0"/>
              <a:buChar char="o"/>
              <a:defRPr sz="2200">
                <a:solidFill>
                  <a:schemeClr val="tx1"/>
                </a:solidFill>
              </a:defRPr>
            </a:lvl4pPr>
            <a:lvl5pPr marL="1377950" indent="-238125">
              <a:buSzPct val="100000"/>
              <a:buFont typeface="Wingdings" panose="05000000000000000000" pitchFamily="2" charset="2"/>
              <a:buChar char="§"/>
              <a:defRPr sz="1800">
                <a:solidFill>
                  <a:schemeClr val="tx1"/>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0793"/>
            <a:ext cx="11277600" cy="693337"/>
          </a:xfrm>
        </p:spPr>
        <p:txBody>
          <a:bodyPr/>
          <a:lstStyle>
            <a:lvl1pPr>
              <a:defRPr sz="3200">
                <a:solidFill>
                  <a:schemeClr val="tx1"/>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209964"/>
            <a:ext cx="11277600" cy="5038436"/>
          </a:xfrm>
        </p:spPr>
        <p:txBody>
          <a:bodyPr/>
          <a:lstStyle>
            <a:lvl1pPr>
              <a:defRPr/>
            </a:lvl1pPr>
          </a:lstStyle>
          <a:p>
            <a:pPr lvl="0"/>
            <a:r>
              <a:rPr lang="en-US"/>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5" name="Text Placeholder 4"/>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944527"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6688972" y="1507524"/>
            <a:ext cx="4572000" cy="4740876"/>
          </a:xfrm>
        </p:spPr>
        <p:txBody>
          <a:bodyPr/>
          <a:lstStyle>
            <a:lvl1pPr>
              <a:defRPr b="0"/>
            </a:lvl1pPr>
            <a:lvl2pPr marL="352425" indent="-234950">
              <a:buFont typeface="Wingdings" panose="05000000000000000000" pitchFamily="2" charset="2"/>
              <a:buChar char="§"/>
              <a:defRPr/>
            </a:lvl2pPr>
            <a:lvl3pPr marL="457200" indent="-222250">
              <a:buFont typeface="Wingdings" panose="05000000000000000000" pitchFamily="2" charset="2"/>
              <a:buChar char="§"/>
              <a:defRPr sz="2000"/>
            </a:lvl3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729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3" name="Title 12"/>
          <p:cNvSpPr>
            <a:spLocks noGrp="1"/>
          </p:cNvSpPr>
          <p:nvPr>
            <p:ph type="title" hasCustomPrompt="1"/>
          </p:nvPr>
        </p:nvSpPr>
        <p:spPr>
          <a:xfrm>
            <a:off x="457200" y="381000"/>
            <a:ext cx="11277600" cy="693337"/>
          </a:xfrm>
        </p:spPr>
        <p:txBody>
          <a:bodyPr/>
          <a:lstStyle>
            <a:lvl1pPr algn="ctr">
              <a:defRPr sz="3200">
                <a:solidFill>
                  <a:schemeClr val="tx1"/>
                </a:solidFill>
              </a:defRPr>
            </a:lvl1pPr>
          </a:lstStyle>
          <a:p>
            <a:r>
              <a:rPr lang="en-US"/>
              <a:t>Slide Title, Arial 32 pt.</a:t>
            </a:r>
          </a:p>
        </p:txBody>
      </p:sp>
      <p:sp>
        <p:nvSpPr>
          <p:cNvPr id="9" name="Text Placeholder 2"/>
          <p:cNvSpPr>
            <a:spLocks noGrp="1"/>
          </p:cNvSpPr>
          <p:nvPr>
            <p:ph type="body" idx="12" hasCustomPrompt="1"/>
          </p:nvPr>
        </p:nvSpPr>
        <p:spPr>
          <a:xfrm>
            <a:off x="4291482"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7" name="Text Placeholder 2"/>
          <p:cNvSpPr>
            <a:spLocks noGrp="1"/>
          </p:cNvSpPr>
          <p:nvPr>
            <p:ph type="body" idx="14" hasCustomPrompt="1"/>
          </p:nvPr>
        </p:nvSpPr>
        <p:spPr>
          <a:xfrm>
            <a:off x="8105667" y="1243584"/>
            <a:ext cx="3619500" cy="602308"/>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477838" y="2005357"/>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8115300" y="2004733"/>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4286250" y="2015140"/>
            <a:ext cx="3619500" cy="4233260"/>
          </a:xfrm>
        </p:spPr>
        <p:txBody>
          <a:bodyPr/>
          <a:lstStyle>
            <a:lvl1pPr>
              <a:defRPr b="0"/>
            </a:lvl1pPr>
            <a:lvl2pPr marL="352425" indent="-234950">
              <a:buFont typeface="Wingdings" panose="05000000000000000000" pitchFamily="2" charset="2"/>
              <a:buChar char="§"/>
              <a:defRPr/>
            </a:lvl2pPr>
            <a:lvl3pPr marL="457200" indent="-222250">
              <a:buFont typeface="Arial" panose="020B0604020202020204" pitchFamily="34" charset="0"/>
              <a:buChar char="‒"/>
              <a:defRPr sz="2000"/>
            </a:lvl3pPr>
          </a:lstStyle>
          <a:p>
            <a:pPr lvl="0"/>
            <a:r>
              <a:rPr lang="en-US"/>
              <a:t>Click to edit master text styles</a:t>
            </a:r>
          </a:p>
          <a:p>
            <a:pPr lvl="1"/>
            <a:r>
              <a:rPr lang="en-US"/>
              <a:t>Second level</a:t>
            </a:r>
          </a:p>
          <a:p>
            <a:pPr lvl="2"/>
            <a:r>
              <a:rPr lang="en-US"/>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103822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4" name="Picture Placeholder 5"/>
          <p:cNvSpPr>
            <a:spLocks noGrp="1"/>
          </p:cNvSpPr>
          <p:nvPr>
            <p:ph type="pic" sz="quarter" idx="17" hasCustomPrompt="1"/>
          </p:nvPr>
        </p:nvSpPr>
        <p:spPr>
          <a:xfrm>
            <a:off x="3905250"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5" name="Picture Placeholder 5"/>
          <p:cNvSpPr>
            <a:spLocks noGrp="1"/>
          </p:cNvSpPr>
          <p:nvPr>
            <p:ph type="pic" sz="quarter" idx="18" hasCustomPrompt="1"/>
          </p:nvPr>
        </p:nvSpPr>
        <p:spPr>
          <a:xfrm>
            <a:off x="67722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6" name="Picture Placeholder 5"/>
          <p:cNvSpPr>
            <a:spLocks noGrp="1"/>
          </p:cNvSpPr>
          <p:nvPr>
            <p:ph type="pic" sz="quarter" idx="19" hasCustomPrompt="1"/>
          </p:nvPr>
        </p:nvSpPr>
        <p:spPr>
          <a:xfrm>
            <a:off x="9629775" y="1548439"/>
            <a:ext cx="1524000" cy="1524000"/>
          </a:xfrm>
          <a:prstGeom prst="rect">
            <a:avLst/>
          </a:prstGeom>
          <a:solidFill>
            <a:schemeClr val="tx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rgbClr val="0B2338"/>
                </a:solidFill>
              </a:defRPr>
            </a:lvl1pPr>
          </a:lstStyle>
          <a:p>
            <a:r>
              <a:rPr lang="en-US"/>
              <a:t>Drag photo to placeholder or click on icon to place photo from file. </a:t>
            </a:r>
          </a:p>
          <a:p>
            <a:endParaRPr lang="en-US"/>
          </a:p>
        </p:txBody>
      </p:sp>
      <p:sp>
        <p:nvSpPr>
          <p:cNvPr id="17" name="Text Placeholder 2"/>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3" name="Text Placeholder 2"/>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5" name="Text Placeholder 2"/>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7" name="Text Placeholder 2"/>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29" name="Title 28"/>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0"/>
            <a:r>
              <a:rPr lang="en-US"/>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lIns="91440" rIns="91440" anchor="ctr">
            <a:noAutofit/>
          </a:bodyPr>
          <a:lstStyle>
            <a:lvl1pPr>
              <a:defRPr sz="3200" baseline="0">
                <a:solidFill>
                  <a:schemeClr val="tx1"/>
                </a:solidFill>
              </a:defRPr>
            </a:lvl1pPr>
          </a:lstStyle>
          <a:p>
            <a:r>
              <a:rPr lang="en-US"/>
              <a:t>Slide Title, Arial 36 pt.</a:t>
            </a:r>
          </a:p>
        </p:txBody>
      </p:sp>
      <p:sp>
        <p:nvSpPr>
          <p:cNvPr id="10" name="Text Placeholder 9"/>
          <p:cNvSpPr>
            <a:spLocks noGrp="1"/>
          </p:cNvSpPr>
          <p:nvPr>
            <p:ph type="body" sz="quarter" idx="25" hasCustomPrompt="1"/>
          </p:nvPr>
        </p:nvSpPr>
        <p:spPr>
          <a:xfrm>
            <a:off x="457200" y="1747764"/>
            <a:ext cx="5524500"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9"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4" name="Content Placeholder 3"/>
          <p:cNvSpPr>
            <a:spLocks noGrp="1"/>
          </p:cNvSpPr>
          <p:nvPr>
            <p:ph sz="quarter" idx="33" hasCustomPrompt="1"/>
          </p:nvPr>
        </p:nvSpPr>
        <p:spPr>
          <a:xfrm>
            <a:off x="457200" y="3079286"/>
            <a:ext cx="5522976"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097280" indent="-292608">
              <a:lnSpc>
                <a:spcPct val="100000"/>
              </a:lnSpc>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6934200" y="1942092"/>
            <a:ext cx="4818450" cy="923330"/>
          </a:xfrm>
        </p:spPr>
        <p:txBody>
          <a:bodyPr>
            <a:spAutoFit/>
          </a:bodyPr>
          <a:lstStyle>
            <a:lvl1pPr>
              <a:defRPr sz="2800" cap="none" baseline="0"/>
            </a:lvl1pPr>
            <a:lvl2pPr marL="295275" indent="-285750">
              <a:buClr>
                <a:schemeClr val="accent3"/>
              </a:buClr>
              <a:buSzPct val="110000"/>
              <a:buFont typeface="Arial" panose="020B0604020202020204" pitchFamily="34" charset="0"/>
              <a:buChar char="‒"/>
              <a:defRPr sz="1600" cap="none" baseline="0">
                <a:solidFill>
                  <a:schemeClr val="accent3"/>
                </a:solidFill>
              </a:defRPr>
            </a:lvl2pPr>
            <a:lvl3pPr marL="0" indent="0">
              <a:buNone/>
              <a:defRPr/>
            </a:lvl3pPr>
          </a:lstStyle>
          <a:p>
            <a:pPr lvl="0"/>
            <a:r>
              <a:rPr lang="en-US"/>
              <a:t>“Click to edit text”</a:t>
            </a:r>
          </a:p>
          <a:p>
            <a:pPr lvl="1"/>
            <a:r>
              <a:rPr lang="en-US"/>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198" y="381000"/>
            <a:ext cx="10287000" cy="693337"/>
          </a:xfrm>
        </p:spPr>
        <p:txBody>
          <a:bodyPr anchor="ctr">
            <a:noAutofit/>
          </a:bodyPr>
          <a:lstStyle>
            <a:lvl1pPr>
              <a:lnSpc>
                <a:spcPct val="100000"/>
              </a:lnSpc>
              <a:defRPr lang="en-US" sz="3200" b="1" i="0" kern="1200" cap="none" baseline="0" dirty="0">
                <a:solidFill>
                  <a:schemeClr val="tx1"/>
                </a:solidFill>
                <a:latin typeface="+mn-lt"/>
                <a:ea typeface="Arial Narrow" charset="0"/>
                <a:cs typeface="Arial Narrow" charset="0"/>
              </a:defRPr>
            </a:lvl1pPr>
          </a:lstStyle>
          <a:p>
            <a:r>
              <a:rPr lang="en-US"/>
              <a:t>Slide Title, Arial 32 pt.</a:t>
            </a:r>
          </a:p>
        </p:txBody>
      </p:sp>
      <p:sp>
        <p:nvSpPr>
          <p:cNvPr id="9" name="Text Placeholder 9"/>
          <p:cNvSpPr>
            <a:spLocks noGrp="1"/>
          </p:cNvSpPr>
          <p:nvPr>
            <p:ph type="body" sz="quarter" idx="28" hasCustomPrompt="1"/>
          </p:nvPr>
        </p:nvSpPr>
        <p:spPr>
          <a:xfrm>
            <a:off x="457199" y="1243584"/>
            <a:ext cx="10286999" cy="491372"/>
          </a:xfrm>
          <a:prstGeom prst="rect">
            <a:avLst/>
          </a:prstGeom>
        </p:spPr>
        <p:txBody>
          <a:bodyPr anchor="ctr">
            <a:noAutofit/>
          </a:bodyPr>
          <a:lstStyle>
            <a:lvl1pPr>
              <a:defRPr b="1" cap="none" baseline="0">
                <a:solidFill>
                  <a:schemeClr val="accent3"/>
                </a:solidFill>
              </a:defRPr>
            </a:lvl1pPr>
          </a:lstStyle>
          <a:p>
            <a:pPr lvl="0"/>
            <a:r>
              <a:rPr lang="en-US"/>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457200" y="1950142"/>
            <a:ext cx="5524500" cy="4298258"/>
          </a:xfrm>
        </p:spPr>
        <p:txBody>
          <a:bodyPr/>
          <a:lstStyle>
            <a:lvl1pPr>
              <a:buFontTx/>
              <a:buNone/>
              <a:defRPr cap="none" baseline="0"/>
            </a:lvl1pPr>
            <a:lvl2pPr marL="352425" indent="-342900">
              <a:buClr>
                <a:schemeClr val="accent3"/>
              </a:buClr>
              <a:buFont typeface="Arial" panose="020B0604020202020204" pitchFamily="34" charset="0"/>
              <a:buChar char="‒"/>
              <a:defRPr sz="1600" cap="none" baseline="0">
                <a:solidFill>
                  <a:schemeClr val="accent3"/>
                </a:solidFill>
              </a:defRPr>
            </a:lvl2pPr>
            <a:lvl3pPr marL="0" indent="0">
              <a:buFontTx/>
              <a:buNone/>
              <a:defRPr/>
            </a:lvl3pPr>
            <a:lvl4pPr marL="346075" indent="0">
              <a:buFontTx/>
              <a:buNone/>
              <a:defRPr/>
            </a:lvl4pPr>
            <a:lvl5pPr marL="1203325" indent="0">
              <a:buFontTx/>
              <a:buNone/>
              <a:defRPr/>
            </a:lvl5pPr>
          </a:lstStyle>
          <a:p>
            <a:pPr lvl="0"/>
            <a:r>
              <a:rPr lang="en-US"/>
              <a:t>“Click to edit textbox text”</a:t>
            </a:r>
          </a:p>
          <a:p>
            <a:pPr lvl="1"/>
            <a:r>
              <a:rPr lang="en-US"/>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3200" baseline="0">
                <a:solidFill>
                  <a:schemeClr val="tx1"/>
                </a:solidFill>
              </a:defRPr>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cap="none"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baseline="0">
                <a:solidFill>
                  <a:schemeClr val="tx1"/>
                </a:solidFill>
              </a:defRPr>
            </a:lvl1pPr>
          </a:lstStyle>
          <a:p>
            <a:r>
              <a:rPr lang="en-US"/>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tx2">
              <a:lumMod val="95000"/>
            </a:schemeClr>
          </a:solidFill>
        </p:spPr>
        <p:txBody>
          <a:bodyPr/>
          <a:lstStyle>
            <a:lvl1pPr algn="ctr">
              <a:defRPr sz="1400" b="0" cap="none">
                <a:solidFill>
                  <a:srgbClr val="0B2338"/>
                </a:solidFill>
              </a:defRPr>
            </a:lvl1pPr>
          </a:lstStyle>
          <a:p>
            <a:r>
              <a:rPr lang="en-US"/>
              <a:t>Drag video to placeholder or click on icon to place video from file. </a:t>
            </a:r>
          </a:p>
        </p:txBody>
      </p:sp>
      <p:sp>
        <p:nvSpPr>
          <p:cNvPr id="8" name="Title 7"/>
          <p:cNvSpPr>
            <a:spLocks noGrp="1"/>
          </p:cNvSpPr>
          <p:nvPr>
            <p:ph type="title" hasCustomPrompt="1"/>
          </p:nvPr>
        </p:nvSpPr>
        <p:spPr>
          <a:xfrm>
            <a:off x="457200" y="381000"/>
            <a:ext cx="11277600" cy="693337"/>
          </a:xfrm>
        </p:spPr>
        <p:txBody>
          <a:bodyPr anchor="ctr">
            <a:noAutofit/>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84048"/>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t"/>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a:t>
            </a:r>
            <a:r>
              <a:rPr lang="en-US" err="1"/>
              <a:t>dolore</a:t>
            </a:r>
            <a:r>
              <a:rPr lang="en-US"/>
              <a:t> magna </a:t>
            </a:r>
            <a:r>
              <a:rPr lang="en-US" err="1"/>
              <a:t>aliquam</a:t>
            </a:r>
            <a:r>
              <a:rPr lang="en-US"/>
              <a:t> </a:t>
            </a:r>
            <a:r>
              <a:rPr lang="en-US" err="1"/>
              <a:t>erat</a:t>
            </a:r>
            <a:r>
              <a:rPr lang="en-US"/>
              <a:t> </a:t>
            </a:r>
            <a:r>
              <a:rPr lang="en-US" err="1"/>
              <a:t>volutpat</a:t>
            </a:r>
            <a:r>
              <a:rPr lang="en-US"/>
              <a:t>. </a:t>
            </a:r>
            <a:r>
              <a:rPr lang="en-US" err="1"/>
              <a:t>Ut</a:t>
            </a:r>
            <a:r>
              <a:rPr lang="en-US"/>
              <a: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4440"/>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39801"/>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tx2">
              <a:lumMod val="95000"/>
            </a:schemeClr>
          </a:solidFill>
        </p:spPr>
        <p:txBody>
          <a:bodyPr/>
          <a:lstStyle>
            <a:lvl1pPr algn="ctr">
              <a:defRPr sz="1400" b="0" i="0">
                <a:solidFill>
                  <a:srgbClr val="0B2338"/>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p:nvPr userDrawn="1"/>
        </p:nvCxnSpPr>
        <p:spPr>
          <a:xfrm flipH="1">
            <a:off x="8492902" y="1469403"/>
            <a:ext cx="15740"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465111" y="1950142"/>
            <a:ext cx="5190417" cy="4264311"/>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460374" y="6518444"/>
            <a:ext cx="557700"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3DE4E3-7AB4-4F9F-A21F-5ABD1FBFD442}"/>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65ACCE7-B0BD-4653-8D2D-FAC99EC5ABC7}"/>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00ABA0F-68A8-439D-9E59-6E822802F7B9}"/>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5648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524500" cy="350838"/>
          </a:xfrm>
          <a:prstGeom prst="rect">
            <a:avLst/>
          </a:prstGeom>
        </p:spPr>
        <p:txBody>
          <a:bodyPr anchor="ctr">
            <a:noAutofit/>
          </a:bodyPr>
          <a:lstStyle>
            <a:lvl1pPr>
              <a:defRPr b="1">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497870" y="1469403"/>
            <a:ext cx="1864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465111"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021F34B-1160-4557-9863-AE5D2033D5DD}"/>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2785919-2DE5-4BD9-8676-3E37BEF19754}"/>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E9DA351-B5CC-4C16-B498-9DA5317EC3DB}"/>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111" y="389583"/>
            <a:ext cx="7620000" cy="585216"/>
          </a:xfrm>
        </p:spPr>
        <p:txBody>
          <a:bodyPr anchor="ctr"/>
          <a:lstStyle>
            <a:lvl1pPr>
              <a:defRPr sz="3200"/>
            </a:lvl1pPr>
          </a:lstStyle>
          <a:p>
            <a:r>
              <a:rPr lang="en-US"/>
              <a:t>Slide Title, Arial 32 pt.</a:t>
            </a:r>
          </a:p>
        </p:txBody>
      </p:sp>
      <p:sp>
        <p:nvSpPr>
          <p:cNvPr id="10" name="Text Placeholder 9"/>
          <p:cNvSpPr>
            <a:spLocks noGrp="1"/>
          </p:cNvSpPr>
          <p:nvPr>
            <p:ph type="body" sz="quarter" idx="28" hasCustomPrompt="1"/>
          </p:nvPr>
        </p:nvSpPr>
        <p:spPr>
          <a:xfrm>
            <a:off x="457200" y="1243584"/>
            <a:ext cx="5602224" cy="350838"/>
          </a:xfrm>
          <a:prstGeom prst="rect">
            <a:avLst/>
          </a:prstGeom>
        </p:spPr>
        <p:txBody>
          <a:bodyPr anchor="ctr">
            <a:noAutofit/>
          </a:bodyPr>
          <a:lstStyle>
            <a:lvl1pPr>
              <a:defRPr b="1" baseline="0">
                <a:solidFill>
                  <a:schemeClr val="tx1"/>
                </a:solidFill>
              </a:defRPr>
            </a:lvl1pPr>
          </a:lstStyle>
          <a:p>
            <a:pPr lvl="0"/>
            <a:r>
              <a:rPr lang="en-US"/>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a:p>
        </p:txBody>
      </p:sp>
      <p:sp>
        <p:nvSpPr>
          <p:cNvPr id="7" name="Text Placeholder 11"/>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11" name="Text Placeholder 11"/>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2" name="Straight Connector 11"/>
          <p:cNvCxnSpPr>
            <a:cxnSpLocks/>
          </p:cNvCxnSpPr>
          <p:nvPr userDrawn="1"/>
        </p:nvCxnSpPr>
        <p:spPr>
          <a:xfrm flipH="1">
            <a:off x="8500772" y="0"/>
            <a:ext cx="18288"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6" name="Text Placeholder 11"/>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8" name="Text Placeholder 11"/>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9" name="Content Placeholder 12"/>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6" name="Text Placeholder 11"/>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7" name="Text Placeholder 11"/>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456019" y="1947672"/>
            <a:ext cx="5190417" cy="4300728"/>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460374" y="6518444"/>
            <a:ext cx="557700"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19981EC-B700-40AA-9BBB-FC70A2A99716}"/>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6CBAE5-196B-4DE0-83DB-84C7B9E8C8AE}"/>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9236D2-34B2-470A-A875-2D451B66B602}"/>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557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00000"/>
              <a:buFont typeface="Wingdings" panose="05000000000000000000" pitchFamily="2" charset="2"/>
              <a:buChar char="§"/>
              <a:defRPr>
                <a:solidFill>
                  <a:schemeClr val="tx2"/>
                </a:solidFill>
              </a:defRPr>
            </a:lvl2pPr>
            <a:lvl3pPr marL="1033463" indent="-344488">
              <a:buSzPct val="100000"/>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SzPct val="100000"/>
              <a:buFont typeface="Wingdings" panose="05000000000000000000" pitchFamily="2" charset="2"/>
              <a:buChar char="§"/>
              <a:defRPr sz="1800">
                <a:solidFill>
                  <a:schemeClr val="tx2"/>
                </a:solidFill>
              </a:defRPr>
            </a:lvl5pPr>
            <a:lvl6pPr marL="1603375" indent="-225425">
              <a:buSzPct val="100000"/>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9" name="TextBox 8">
            <a:extLst>
              <a:ext uri="{FF2B5EF4-FFF2-40B4-BE49-F238E27FC236}">
                <a16:creationId xmlns:a16="http://schemas.microsoft.com/office/drawing/2014/main" id="{2EF2BCEE-0ABB-40F6-908D-8199B78BFA3A}"/>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1" name="Content Placeholder 12"/>
          <p:cNvSpPr>
            <a:spLocks noGrp="1"/>
          </p:cNvSpPr>
          <p:nvPr>
            <p:ph sz="quarter" idx="21"/>
          </p:nvPr>
        </p:nvSpPr>
        <p:spPr>
          <a:xfrm>
            <a:off x="4855492" y="1173805"/>
            <a:ext cx="9144" cy="2149690"/>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tx2">
              <a:lumMod val="95000"/>
            </a:schemeClr>
          </a:solidFill>
        </p:spPr>
        <p:txBody>
          <a:bodyPr tIns="91440" anchor="t">
            <a:normAutofit/>
          </a:bodyPr>
          <a:lstStyle>
            <a:lvl1pPr marL="0" indent="0" algn="ctr">
              <a:buNone/>
              <a:defRPr sz="1400" b="0" i="0" cap="none">
                <a:solidFill>
                  <a:srgbClr val="0B2338"/>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tx2">
              <a:lumMod val="95000"/>
            </a:schemeClr>
          </a:solidFill>
        </p:spPr>
        <p:txBody>
          <a:bodyPr tIns="91440" anchor="t">
            <a:normAutofit/>
          </a:bodyPr>
          <a:lstStyle>
            <a:lvl1pPr marL="0" indent="0" algn="ctr">
              <a:buFont typeface="Arial" charset="0"/>
              <a:buNone/>
              <a:defRPr sz="1000" b="0" i="0" cap="none">
                <a:solidFill>
                  <a:srgbClr val="0B2338"/>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460374" y="6518444"/>
            <a:ext cx="557700"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184C83-DCBA-4EA4-865C-08BB84947FEB}"/>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747520" y="3323495"/>
            <a:ext cx="9144"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805702" y="298586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8771202" y="3295436"/>
            <a:ext cx="9144"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5242318" y="3233347"/>
            <a:ext cx="148090"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6865399" y="3058930"/>
            <a:ext cx="9144"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4846984" y="1045413"/>
            <a:ext cx="9144"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5309023" y="3394815"/>
            <a:ext cx="9144"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7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116" y="4615356"/>
            <a:ext cx="3556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432912" y="4993711"/>
            <a:ext cx="49648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7315200" y="5716007"/>
            <a:ext cx="4174376"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457200" y="3502152"/>
            <a:ext cx="6117336" cy="486327"/>
          </a:xfrm>
        </p:spPr>
        <p:txBody>
          <a:bodyPr/>
          <a:lstStyle>
            <a:lvl1pPr>
              <a:defRPr b="0"/>
            </a:lvl1pPr>
            <a:lvl2pPr>
              <a:defRPr/>
            </a:lvl2pPr>
            <a:lvl3pPr marL="0" indent="0">
              <a:buFontTx/>
              <a:buNone/>
              <a:defRPr/>
            </a:lvl3pPr>
            <a:lvl4pPr marL="346075" indent="0">
              <a:buFontTx/>
              <a:buNone/>
              <a:defRPr/>
            </a:lvl4pPr>
          </a:lstStyle>
          <a:p>
            <a:pPr lvl="0"/>
            <a:r>
              <a:rPr lang="en-US"/>
              <a:t>Name</a:t>
            </a:r>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1" y="-32656"/>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BCBE1BCF-F049-4694-80D2-913C99FD72E1}"/>
              </a:ext>
            </a:extLst>
          </p:cNvPr>
          <p:cNvSpPr>
            <a:spLocks noGrp="1"/>
          </p:cNvSpPr>
          <p:nvPr>
            <p:ph type="body" sz="quarter" idx="20" hasCustomPrompt="1"/>
          </p:nvPr>
        </p:nvSpPr>
        <p:spPr>
          <a:xfrm>
            <a:off x="457200" y="4004767"/>
            <a:ext cx="6117336" cy="486327"/>
          </a:xfrm>
        </p:spPr>
        <p:txBody>
          <a:bodyPr/>
          <a:lstStyle>
            <a:lvl2pPr>
              <a:defRPr b="0"/>
            </a:lvl2pPr>
          </a:lstStyle>
          <a:p>
            <a:pPr lvl="1"/>
            <a:r>
              <a:rPr lang="en-US"/>
              <a:t>email@mitre.org</a:t>
            </a:r>
          </a:p>
        </p:txBody>
      </p:sp>
      <p:sp>
        <p:nvSpPr>
          <p:cNvPr id="10" name="Text Placeholder 9">
            <a:extLst>
              <a:ext uri="{FF2B5EF4-FFF2-40B4-BE49-F238E27FC236}">
                <a16:creationId xmlns:a16="http://schemas.microsoft.com/office/drawing/2014/main" id="{0D104053-087A-439B-AB7E-3D867AA16CF3}"/>
              </a:ext>
            </a:extLst>
          </p:cNvPr>
          <p:cNvSpPr>
            <a:spLocks noGrp="1"/>
          </p:cNvSpPr>
          <p:nvPr>
            <p:ph type="body" sz="quarter" idx="21" hasCustomPrompt="1"/>
          </p:nvPr>
        </p:nvSpPr>
        <p:spPr>
          <a:xfrm>
            <a:off x="929394" y="4510317"/>
            <a:ext cx="5645142" cy="485775"/>
          </a:xfrm>
        </p:spPr>
        <p:txBody>
          <a:bodyPr/>
          <a:lstStyle>
            <a:lvl2pPr>
              <a:defRPr b="0"/>
            </a:lvl2pPr>
          </a:lstStyle>
          <a:p>
            <a:pPr lvl="1"/>
            <a:r>
              <a:rPr lang="en-US"/>
              <a:t>@</a:t>
            </a:r>
            <a:r>
              <a:rPr lang="en-US" err="1"/>
              <a:t>TwitterHandle</a:t>
            </a:r>
            <a:endParaRPr lang="en-US"/>
          </a:p>
        </p:txBody>
      </p:sp>
      <p:sp>
        <p:nvSpPr>
          <p:cNvPr id="12" name="Text Placeholder 11">
            <a:extLst>
              <a:ext uri="{FF2B5EF4-FFF2-40B4-BE49-F238E27FC236}">
                <a16:creationId xmlns:a16="http://schemas.microsoft.com/office/drawing/2014/main" id="{77AD7FCA-DE2C-4CCC-8673-38B74D10C402}"/>
              </a:ext>
            </a:extLst>
          </p:cNvPr>
          <p:cNvSpPr>
            <a:spLocks noGrp="1"/>
          </p:cNvSpPr>
          <p:nvPr>
            <p:ph type="body" sz="quarter" idx="22" hasCustomPrompt="1"/>
          </p:nvPr>
        </p:nvSpPr>
        <p:spPr>
          <a:xfrm>
            <a:off x="929394" y="5063666"/>
            <a:ext cx="5647676" cy="511825"/>
          </a:xfrm>
        </p:spPr>
        <p:txBody>
          <a:bodyPr/>
          <a:lstStyle>
            <a:lvl2pPr>
              <a:defRPr b="0"/>
            </a:lvl2pPr>
          </a:lstStyle>
          <a:p>
            <a:pPr lvl="1"/>
            <a:r>
              <a:rPr lang="en-US"/>
              <a:t>linkedin.com/in/</a:t>
            </a:r>
            <a:r>
              <a:rPr lang="en-US" err="1"/>
              <a:t>firstnamelastname</a:t>
            </a:r>
            <a:endParaRPr lang="en-US"/>
          </a:p>
        </p:txBody>
      </p:sp>
    </p:spTree>
    <p:extLst>
      <p:ext uri="{BB962C8B-B14F-4D97-AF65-F5344CB8AC3E}">
        <p14:creationId xmlns:p14="http://schemas.microsoft.com/office/powerpoint/2010/main" val="4004820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457200" y="3497263"/>
            <a:ext cx="4765675" cy="589995"/>
          </a:xfrm>
        </p:spPr>
        <p:txBody>
          <a:bodyPr/>
          <a:lstStyle>
            <a:lvl1pPr>
              <a:defRPr/>
            </a:lvl1pPr>
            <a:lvl2pPr>
              <a:defRPr/>
            </a:lvl2pPr>
          </a:lstStyle>
          <a:p>
            <a:pPr lvl="0"/>
            <a:r>
              <a:rPr lang="en-US"/>
              <a:t>Project Name</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7315200" y="5716007"/>
            <a:ext cx="4174376" cy="414204"/>
          </a:xfrm>
          <a:prstGeom prst="rect">
            <a:avLst/>
          </a:prstGeom>
        </p:spPr>
      </p:pic>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43220" y="122237"/>
            <a:ext cx="11666481" cy="91440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FF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Presentation Option Only</a:t>
            </a:r>
            <a:br>
              <a:rPr lang="en-US"/>
            </a:b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4" name="Text Placeholder 3">
            <a:extLst>
              <a:ext uri="{FF2B5EF4-FFF2-40B4-BE49-F238E27FC236}">
                <a16:creationId xmlns:a16="http://schemas.microsoft.com/office/drawing/2014/main" id="{57051AAF-6249-4F73-8776-E5F115F07B50}"/>
              </a:ext>
            </a:extLst>
          </p:cNvPr>
          <p:cNvSpPr>
            <a:spLocks noGrp="1"/>
          </p:cNvSpPr>
          <p:nvPr>
            <p:ph type="body" sz="quarter" idx="14" hasCustomPrompt="1"/>
          </p:nvPr>
        </p:nvSpPr>
        <p:spPr>
          <a:xfrm>
            <a:off x="457200" y="4125221"/>
            <a:ext cx="4765675" cy="589995"/>
          </a:xfrm>
        </p:spPr>
        <p:txBody>
          <a:bodyPr/>
          <a:lstStyle/>
          <a:p>
            <a:pPr lvl="0"/>
            <a:r>
              <a:rPr lang="en-US"/>
              <a:t>Project Number</a:t>
            </a:r>
          </a:p>
        </p:txBody>
      </p:sp>
      <p:sp>
        <p:nvSpPr>
          <p:cNvPr id="9" name="Text Placeholder 8">
            <a:extLst>
              <a:ext uri="{FF2B5EF4-FFF2-40B4-BE49-F238E27FC236}">
                <a16:creationId xmlns:a16="http://schemas.microsoft.com/office/drawing/2014/main" id="{E81EB0F6-AF25-4D65-BA70-6616444B8134}"/>
              </a:ext>
            </a:extLst>
          </p:cNvPr>
          <p:cNvSpPr>
            <a:spLocks noGrp="1"/>
          </p:cNvSpPr>
          <p:nvPr>
            <p:ph type="body" sz="quarter" idx="15" hasCustomPrompt="1"/>
          </p:nvPr>
        </p:nvSpPr>
        <p:spPr>
          <a:xfrm>
            <a:off x="457199" y="4736054"/>
            <a:ext cx="4765675" cy="590550"/>
          </a:xfrm>
        </p:spPr>
        <p:txBody>
          <a:bodyPr/>
          <a:lstStyle/>
          <a:p>
            <a:pPr lvl="0"/>
            <a:r>
              <a:rPr lang="en-US"/>
              <a:t>Disclaimer text</a:t>
            </a:r>
          </a:p>
        </p:txBody>
      </p:sp>
      <p:sp>
        <p:nvSpPr>
          <p:cNvPr id="11" name="Text Placeholder 10">
            <a:extLst>
              <a:ext uri="{FF2B5EF4-FFF2-40B4-BE49-F238E27FC236}">
                <a16:creationId xmlns:a16="http://schemas.microsoft.com/office/drawing/2014/main" id="{C3442EE8-2D01-457F-96E2-EB3DA9BD68CB}"/>
              </a:ext>
            </a:extLst>
          </p:cNvPr>
          <p:cNvSpPr>
            <a:spLocks noGrp="1"/>
          </p:cNvSpPr>
          <p:nvPr>
            <p:ph type="body" sz="quarter" idx="16" hasCustomPrompt="1"/>
          </p:nvPr>
        </p:nvSpPr>
        <p:spPr>
          <a:xfrm>
            <a:off x="457200" y="5331437"/>
            <a:ext cx="4765675" cy="611187"/>
          </a:xfrm>
        </p:spPr>
        <p:txBody>
          <a:bodyPr/>
          <a:lstStyle/>
          <a:p>
            <a:pPr lvl="1"/>
            <a:r>
              <a:rPr lang="en-US"/>
              <a:t>Additional text</a:t>
            </a:r>
          </a:p>
        </p:txBody>
      </p:sp>
    </p:spTree>
    <p:extLst>
      <p:ext uri="{BB962C8B-B14F-4D97-AF65-F5344CB8AC3E}">
        <p14:creationId xmlns:p14="http://schemas.microsoft.com/office/powerpoint/2010/main" val="26374731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accent2"/>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marL="9525" indent="0">
              <a:lnSpc>
                <a:spcPct val="100000"/>
              </a:lnSpc>
              <a:buFontTx/>
              <a:buNone/>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0"/>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096000" y="394005"/>
            <a:ext cx="5630974" cy="584775"/>
          </a:xfrm>
        </p:spPr>
        <p:txBody>
          <a:bodyPr wrap="square">
            <a:spAutoFit/>
          </a:bodyPr>
          <a:lstStyle>
            <a:lvl1pPr>
              <a:lnSpc>
                <a:spcPct val="100000"/>
              </a:lnSpc>
              <a:defRPr sz="3200" baseline="0">
                <a:solidFill>
                  <a:schemeClr val="tx1"/>
                </a:solidFill>
              </a:defRPr>
            </a:lvl1pPr>
          </a:lstStyle>
          <a:p>
            <a:r>
              <a:rPr lang="en-US"/>
              <a:t>Slide Title, Arial 32 pt. </a:t>
            </a:r>
          </a:p>
        </p:txBody>
      </p:sp>
      <p:sp>
        <p:nvSpPr>
          <p:cNvPr id="10" name="Text Placeholder 9"/>
          <p:cNvSpPr>
            <a:spLocks noGrp="1"/>
          </p:cNvSpPr>
          <p:nvPr>
            <p:ph type="body" sz="quarter" idx="25" hasCustomPrompt="1"/>
          </p:nvPr>
        </p:nvSpPr>
        <p:spPr>
          <a:xfrm>
            <a:off x="6105236" y="1271754"/>
            <a:ext cx="5630974"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
        <p:nvSpPr>
          <p:cNvPr id="7" name="Content Placeholder 3"/>
          <p:cNvSpPr>
            <a:spLocks noGrp="1"/>
          </p:cNvSpPr>
          <p:nvPr>
            <p:ph sz="quarter" idx="26" hasCustomPrompt="1"/>
          </p:nvPr>
        </p:nvSpPr>
        <p:spPr>
          <a:xfrm>
            <a:off x="6105236" y="2798064"/>
            <a:ext cx="5630974"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32354"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0"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6200276"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1"/>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2"/>
                </a:solidFill>
              </a:defRPr>
            </a:lvl1pPr>
          </a:lstStyle>
          <a:p>
            <a:r>
              <a:rPr lang="en-US"/>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1"/>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434975" y="1299577"/>
            <a:ext cx="5638800" cy="1357313"/>
          </a:xfrm>
        </p:spPr>
        <p:txBody>
          <a:bodyPr/>
          <a:lstStyle>
            <a:lvl1pPr marL="0" marR="0" indent="0" algn="l" defTabSz="914400" rtl="0" eaLnBrk="1" fontAlgn="auto" latinLnBrk="0" hangingPunct="1">
              <a:lnSpc>
                <a:spcPct val="100000"/>
              </a:lnSpc>
              <a:spcBef>
                <a:spcPts val="600"/>
              </a:spcBef>
              <a:spcAft>
                <a:spcPts val="600"/>
              </a:spcAft>
              <a:buClrTx/>
              <a:buSzTx/>
              <a:buFontTx/>
              <a:buNone/>
              <a:tabLst/>
              <a:defRPr b="0"/>
            </a:lvl1pPr>
            <a:lvl2pPr marL="9525" indent="0">
              <a:buFontTx/>
              <a:buNone/>
              <a:defRPr/>
            </a:lvl2pPr>
            <a:lvl3pPr marL="0" indent="0">
              <a:buFontTx/>
              <a:buNone/>
              <a:defRPr/>
            </a:lvl3pPr>
            <a:lvl4pPr marL="346075" indent="0">
              <a:buFontTx/>
              <a:buNone/>
              <a:defRPr/>
            </a:lvl4pPr>
            <a:lvl5pPr marL="1203325" indent="0">
              <a:buFontTx/>
              <a:buNone/>
              <a:defRPr/>
            </a:lvl5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9" name="TextBox 8">
            <a:extLst>
              <a:ext uri="{FF2B5EF4-FFF2-40B4-BE49-F238E27FC236}">
                <a16:creationId xmlns:a16="http://schemas.microsoft.com/office/drawing/2014/main" id="{C77E95D3-6C18-481D-8907-9E42A2B55386}"/>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FFFF00"/>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1908079"/>
            <a:ext cx="5524500" cy="3083921"/>
          </a:xfrm>
          <a:prstGeom prst="rect">
            <a:avLst/>
          </a:prstGeom>
        </p:spPr>
        <p:txBody>
          <a:bodyPr>
            <a:spAutoFit/>
          </a:bodyPr>
          <a:lstStyle>
            <a:lvl1pPr>
              <a:defRPr sz="5400" cap="none" baseline="0">
                <a:solidFill>
                  <a:schemeClr val="tx1"/>
                </a:solidFill>
                <a:latin typeface="Arial" panose="020B0604020202020204" pitchFamily="34" charset="0"/>
                <a:cs typeface="Arial" panose="020B0604020202020204" pitchFamily="34" charset="0"/>
              </a:defRPr>
            </a:lvl1pPr>
          </a:lstStyle>
          <a:p>
            <a:r>
              <a:rPr lang="en-US"/>
              <a:t>Arial 54 Pt. Lorem Ipsum Dolor Sit </a:t>
            </a:r>
            <a:r>
              <a:rPr lang="en-US" err="1"/>
              <a:t>Amat</a:t>
            </a:r>
            <a:r>
              <a:rPr lang="en-US"/>
              <a:t> </a:t>
            </a:r>
            <a:r>
              <a:rPr lang="en-US" err="1"/>
              <a:t>Siscut</a:t>
            </a:r>
            <a:endParaRPr lang="en-US"/>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460374" y="6518444"/>
            <a:ext cx="557700"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6303666" y="-1"/>
            <a:ext cx="5888334" cy="6858001"/>
          </a:xfrm>
          <a:prstGeom prst="rect">
            <a:avLst/>
          </a:prstGeom>
          <a:solidFill>
            <a:schemeClr val="tx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rgbClr val="0B2338"/>
                </a:solidFill>
              </a:defRPr>
            </a:lvl1pPr>
          </a:lstStyle>
          <a:p>
            <a:r>
              <a:rPr lang="en-US"/>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 y="381000"/>
            <a:ext cx="5638800" cy="584775"/>
          </a:xfrm>
        </p:spPr>
        <p:txBody>
          <a:bodyPr wrap="square">
            <a:spAutoFit/>
          </a:bodyPr>
          <a:lstStyle>
            <a:lvl1pPr>
              <a:lnSpc>
                <a:spcPct val="100000"/>
              </a:lnSpc>
              <a:defRPr sz="3200" cap="none">
                <a:solidFill>
                  <a:schemeClr val="tx1"/>
                </a:solidFill>
              </a:defRPr>
            </a:lvl1pPr>
          </a:lstStyle>
          <a:p>
            <a:r>
              <a:rPr lang="en-US"/>
              <a:t>Slide Title, Arial 32 pt. </a:t>
            </a:r>
          </a:p>
        </p:txBody>
      </p:sp>
      <p:sp>
        <p:nvSpPr>
          <p:cNvPr id="4" name="Content Placeholder 3"/>
          <p:cNvSpPr>
            <a:spLocks noGrp="1"/>
          </p:cNvSpPr>
          <p:nvPr>
            <p:ph sz="quarter" idx="26" hasCustomPrompt="1"/>
          </p:nvPr>
        </p:nvSpPr>
        <p:spPr>
          <a:xfrm>
            <a:off x="457200" y="2796186"/>
            <a:ext cx="5638800" cy="3452213"/>
          </a:xfrm>
          <a:prstGeom prst="rect">
            <a:avLst/>
          </a:prstGeom>
        </p:spPr>
        <p:txBody>
          <a:bodyPr lIns="91440">
            <a:noAutofit/>
          </a:bodyPr>
          <a:lstStyle>
            <a:lvl1pPr>
              <a:lnSpc>
                <a:spcPct val="100000"/>
              </a:lnSpc>
              <a:defRPr sz="2400">
                <a:solidFill>
                  <a:schemeClr val="tx1"/>
                </a:solidFill>
              </a:defRPr>
            </a:lvl1pPr>
            <a:lvl2pPr>
              <a:lnSpc>
                <a:spcPct val="100000"/>
              </a:lnSpc>
              <a:defRPr sz="2400">
                <a:solidFill>
                  <a:schemeClr val="tx1"/>
                </a:solidFill>
              </a:defRPr>
            </a:lvl2pPr>
            <a:lvl3pPr marL="0" indent="0">
              <a:lnSpc>
                <a:spcPct val="100000"/>
              </a:lnSpc>
              <a:buNone/>
              <a:defRPr>
                <a:solidFill>
                  <a:schemeClr val="tx1"/>
                </a:solidFill>
              </a:defRPr>
            </a:lvl3pPr>
            <a:lvl4pPr>
              <a:lnSpc>
                <a:spcPct val="100000"/>
              </a:lnSpc>
              <a:buSzPct val="100000"/>
              <a:defRPr sz="2400">
                <a:solidFill>
                  <a:schemeClr val="tx1"/>
                </a:solidFill>
              </a:defRPr>
            </a:lvl4pPr>
            <a:lvl5pPr marL="1147572" indent="-342900">
              <a:lnSpc>
                <a:spcPct val="100000"/>
              </a:lnSpc>
              <a:defRPr lang="en-US" sz="220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a:t>Arial 24 pt. Edit master text styles</a:t>
            </a:r>
          </a:p>
          <a:p>
            <a:pPr lvl="1"/>
            <a:r>
              <a:rPr lang="en-US"/>
              <a:t>Arial 24 PT. Second level</a:t>
            </a:r>
          </a:p>
          <a:p>
            <a:pPr lvl="1"/>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460374" y="6518444"/>
            <a:ext cx="557700"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457200" y="1395749"/>
            <a:ext cx="5638800" cy="1127125"/>
          </a:xfrm>
        </p:spPr>
        <p:txBody>
          <a:bodyPr/>
          <a:lstStyle>
            <a:lvl1pPr marL="0" indent="0">
              <a:buFontTx/>
              <a:buNone/>
              <a:defRPr b="0"/>
            </a:lvl1pPr>
            <a:lvl2pPr marL="9525" indent="0">
              <a:buFontTx/>
              <a:buNone/>
              <a:defRPr b="0"/>
            </a:lvl2pPr>
            <a:lvl3pPr marL="0" indent="0">
              <a:buFontTx/>
              <a:buNone/>
              <a:defRPr b="0"/>
            </a:lvl3pPr>
            <a:lvl4pPr marL="346075" indent="0">
              <a:buFontTx/>
              <a:buNone/>
              <a:defRPr b="0"/>
            </a:lvl4pPr>
            <a:lvl5pPr marL="1203325" indent="0">
              <a:buFontTx/>
              <a:buNone/>
              <a:defRPr b="0"/>
            </a:lvl5pPr>
          </a:lstStyle>
          <a:p>
            <a:pPr lvl="1"/>
            <a:r>
              <a:rPr lang="en-US"/>
              <a:t>Lorem ipsum dolor sit </a:t>
            </a:r>
            <a:r>
              <a:rPr lang="en-US" err="1"/>
              <a:t>amet</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396876" y="849595"/>
            <a:ext cx="11608987"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400" b="0" cap="none">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6685993" y="1597046"/>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396876" y="1597046"/>
            <a:ext cx="2911100"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334058" y="2087700"/>
            <a:ext cx="5703776" cy="4303742"/>
          </a:xfrm>
          <a:prstGeom prst="rect">
            <a:avLst/>
          </a:prstGeom>
          <a:ln>
            <a:noFill/>
          </a:ln>
        </p:spPr>
        <p:txBody>
          <a:bodyPr vert="horz" wrap="square" lIns="91440" tIns="45720" rIns="91440" bIns="45720" rtlCol="0">
            <a:spAutoFit/>
          </a:bodyPr>
          <a:lstStyle/>
          <a:p>
            <a:r>
              <a:rPr lang="en-US" altLang="en-US" sz="140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400" b="1" i="1"/>
              <a:t>Please note: For decks that must be printed, use the light background slides only. Delete any unused slides.</a:t>
            </a:r>
          </a:p>
          <a:p>
            <a:r>
              <a:rPr lang="en-US" sz="1400"/>
              <a:t>Keep presentations simple. Write content with your audience in mind.</a:t>
            </a:r>
          </a:p>
          <a:p>
            <a:r>
              <a:rPr lang="en-US" sz="1400"/>
              <a:t>Limit bullet points and text. Limit transitions and other animations. </a:t>
            </a:r>
          </a:p>
          <a:p>
            <a:r>
              <a:rPr lang="en-US" sz="1400"/>
              <a:t>Limit use of fonts to </a:t>
            </a:r>
            <a:r>
              <a:rPr lang="en-US" sz="1400" b="1"/>
              <a:t>Arial,</a:t>
            </a:r>
            <a:r>
              <a:rPr lang="en-US" sz="1400"/>
              <a:t> our default brand font family.</a:t>
            </a:r>
          </a:p>
          <a:p>
            <a:r>
              <a:rPr lang="en-US" sz="1400"/>
              <a:t>Do not use images and graphics found on internet searches, as they might be subject to copyright.</a:t>
            </a:r>
          </a:p>
          <a:p>
            <a:endParaRPr lang="en-US" sz="1400"/>
          </a:p>
          <a:p>
            <a:r>
              <a:rPr lang="en-US" sz="1600" b="1"/>
              <a:t>APPROVAL PROCESS FOR PRESENTING</a:t>
            </a:r>
            <a:br>
              <a:rPr lang="en-US" sz="1600" b="1"/>
            </a:br>
            <a:r>
              <a:rPr lang="en-US" sz="1600" b="1"/>
              <a:t>OUTSIDE OF MITRE. </a:t>
            </a:r>
          </a:p>
          <a:p>
            <a:r>
              <a:rPr lang="en-US" sz="1400"/>
              <a:t>Before releasing MITRE information to the public, authors must ensure copyright protection and obtain formal release approval.</a:t>
            </a:r>
            <a:br>
              <a:rPr lang="en-US" sz="1400"/>
            </a:br>
            <a:r>
              <a:rPr lang="en-US" sz="1400" b="1" u="sng">
                <a:hlinkClick r:id="rId3">
                  <a:extLst>
                    <a:ext uri="{A12FA001-AC4F-418D-AE19-62706E023703}">
                      <ahyp:hlinkClr xmlns:ahyp="http://schemas.microsoft.com/office/drawing/2018/hyperlinkcolor" val="tx"/>
                    </a:ext>
                  </a:extLst>
                </a:hlinkClick>
              </a:rPr>
              <a:t>FJ: PRS</a:t>
            </a:r>
            <a:r>
              <a:rPr lang="en-US" sz="1400" b="1"/>
              <a:t> </a:t>
            </a:r>
            <a:r>
              <a:rPr lang="en-US" sz="1400"/>
              <a:t>for guidance and to start the public release process.</a:t>
            </a:r>
          </a:p>
          <a:p>
            <a:endParaRPr lang="en-US" sz="1400"/>
          </a:p>
          <a:p>
            <a:pPr>
              <a:lnSpc>
                <a:spcPct val="100000"/>
              </a:lnSpc>
              <a:spcAft>
                <a:spcPts val="0"/>
              </a:spcAft>
            </a:pPr>
            <a:r>
              <a:rPr lang="en-US" sz="1600" b="1"/>
              <a:t>508 COMPLIANCE</a:t>
            </a:r>
          </a:p>
          <a:p>
            <a:pPr>
              <a:lnSpc>
                <a:spcPct val="100000"/>
              </a:lnSpc>
              <a:spcBef>
                <a:spcPts val="200"/>
              </a:spcBef>
            </a:pPr>
            <a:r>
              <a:rPr lang="en-US" sz="1400" b="1" u="sng">
                <a:hlinkClick r:id="rId2">
                  <a:extLst>
                    <a:ext uri="{A12FA001-AC4F-418D-AE19-62706E023703}">
                      <ahyp:hlinkClr xmlns:ahyp="http://schemas.microsoft.com/office/drawing/2018/hyperlinkcolor" val="tx"/>
                    </a:ext>
                  </a:extLst>
                </a:hlinkClick>
              </a:rPr>
              <a:t>FJ: 508</a:t>
            </a:r>
            <a:r>
              <a:rPr lang="en-US" sz="1400" b="1"/>
              <a:t> </a:t>
            </a:r>
            <a:r>
              <a:rPr lang="en-US" sz="140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6685993" y="2087700"/>
            <a:ext cx="5171949" cy="3570208"/>
          </a:xfrm>
          <a:prstGeom prst="rect">
            <a:avLst/>
          </a:prstGeom>
        </p:spPr>
        <p:txBody>
          <a:bodyPr wrap="square">
            <a:spAutoFit/>
          </a:bodyPr>
          <a:lstStyle/>
          <a:p>
            <a:pPr>
              <a:lnSpc>
                <a:spcPct val="100000"/>
              </a:lnSpc>
              <a:spcAft>
                <a:spcPts val="0"/>
              </a:spcAft>
            </a:pPr>
            <a:r>
              <a:rPr lang="en-US" sz="1600" b="1"/>
              <a:t>WHERE TO FIND IMAGES</a:t>
            </a:r>
          </a:p>
          <a:p>
            <a:pPr>
              <a:lnSpc>
                <a:spcPct val="100000"/>
              </a:lnSpc>
              <a:spcBef>
                <a:spcPts val="200"/>
              </a:spcBef>
            </a:pPr>
            <a:r>
              <a:rPr lang="en-US" sz="1400"/>
              <a:t>Brand approved images and other assets can be found at</a:t>
            </a:r>
            <a:br>
              <a:rPr lang="en-US" sz="1400"/>
            </a:br>
            <a:r>
              <a:rPr lang="en-US" sz="1400" u="sng">
                <a:hlinkClick r:id="rId4">
                  <a:extLst>
                    <a:ext uri="{A12FA001-AC4F-418D-AE19-62706E023703}">
                      <ahyp:hlinkClr xmlns:ahyp="http://schemas.microsoft.com/office/drawing/2018/hyperlinkcolor" val="tx"/>
                    </a:ext>
                  </a:extLst>
                </a:hlinkClick>
              </a:rPr>
              <a:t>FJ: Images</a:t>
            </a:r>
            <a:r>
              <a:rPr lang="en-US" sz="1400"/>
              <a:t>.</a:t>
            </a:r>
          </a:p>
          <a:p>
            <a:pPr>
              <a:lnSpc>
                <a:spcPct val="100000"/>
              </a:lnSpc>
              <a:spcBef>
                <a:spcPts val="200"/>
              </a:spcBef>
            </a:pPr>
            <a:endParaRPr lang="en-US" sz="1400"/>
          </a:p>
          <a:p>
            <a:pPr>
              <a:lnSpc>
                <a:spcPct val="100000"/>
              </a:lnSpc>
              <a:spcAft>
                <a:spcPts val="0"/>
              </a:spcAft>
            </a:pPr>
            <a:r>
              <a:rPr lang="en-US" sz="1600" b="1"/>
              <a:t>ADDING AN IMAGE TO A TITLE SLIDE</a:t>
            </a:r>
          </a:p>
          <a:p>
            <a:pPr>
              <a:lnSpc>
                <a:spcPct val="100000"/>
              </a:lnSpc>
              <a:spcBef>
                <a:spcPts val="200"/>
              </a:spcBef>
            </a:pPr>
            <a:r>
              <a:rPr lang="en-US" sz="1400"/>
              <a:t>To add an image that best represents your project, use slide layout </a:t>
            </a:r>
            <a:r>
              <a:rPr lang="en-US" sz="1400" i="0"/>
              <a:t>“Title Slide_Insert_Photo_Image.” </a:t>
            </a:r>
            <a:r>
              <a:rPr lang="en-US" sz="1400"/>
              <a:t>Go to </a:t>
            </a:r>
            <a:r>
              <a:rPr lang="en-US" sz="1400" b="1" u="sng">
                <a:hlinkClick r:id="rId5">
                  <a:extLst>
                    <a:ext uri="{A12FA001-AC4F-418D-AE19-62706E023703}">
                      <ahyp:hlinkClr xmlns:ahyp="http://schemas.microsoft.com/office/drawing/2018/hyperlinkcolor" val="tx"/>
                    </a:ext>
                  </a:extLst>
                </a:hlinkClick>
              </a:rPr>
              <a:t>FJ: Images</a:t>
            </a:r>
            <a:r>
              <a:rPr lang="en-US" sz="1400" b="1"/>
              <a:t> </a:t>
            </a:r>
            <a:r>
              <a:rPr lang="en-US" sz="1400"/>
              <a:t>and see curated gallery, “Images for PPT Cover Slides.” Download your image and click the icon on the slide to insert. </a:t>
            </a:r>
          </a:p>
          <a:p>
            <a:pPr>
              <a:lnSpc>
                <a:spcPct val="100000"/>
              </a:lnSpc>
              <a:spcBef>
                <a:spcPts val="200"/>
              </a:spcBef>
            </a:pPr>
            <a:endParaRPr lang="en-US" altLang="en-US" sz="1400">
              <a:latin typeface="Arial" panose="020B0604020202020204" pitchFamily="34" charset="0"/>
            </a:endParaRPr>
          </a:p>
          <a:p>
            <a:pPr>
              <a:lnSpc>
                <a:spcPct val="100000"/>
              </a:lnSpc>
              <a:spcAft>
                <a:spcPts val="0"/>
              </a:spcAft>
            </a:pPr>
            <a:r>
              <a:rPr lang="en-US" sz="1600" b="1"/>
              <a:t>MY WORDS DON’T FIT</a:t>
            </a:r>
          </a:p>
          <a:p>
            <a:pPr>
              <a:lnSpc>
                <a:spcPct val="100000"/>
              </a:lnSpc>
              <a:spcBef>
                <a:spcPts val="200"/>
              </a:spcBef>
            </a:pPr>
            <a:r>
              <a:rPr lang="en-US" sz="1400"/>
              <a:t>If you need to add more words or if your presentation supports a technical report, use the annotated briefing template instead.</a:t>
            </a:r>
            <a:br>
              <a:rPr lang="en-US" sz="1400"/>
            </a:br>
            <a:r>
              <a:rPr lang="en-US" sz="1400" b="1" u="sng">
                <a:hlinkClick r:id="rId6">
                  <a:extLst>
                    <a:ext uri="{A12FA001-AC4F-418D-AE19-62706E023703}">
                      <ahyp:hlinkClr xmlns:ahyp="http://schemas.microsoft.com/office/drawing/2018/hyperlinkcolor" val="tx"/>
                    </a:ext>
                  </a:extLst>
                </a:hlinkClick>
              </a:rPr>
              <a:t>FJ:</a:t>
            </a:r>
            <a:r>
              <a:rPr lang="en-US" sz="1400" b="1" u="sng"/>
              <a:t> </a:t>
            </a:r>
            <a:r>
              <a:rPr lang="en-US" sz="1400" b="1" u="sng">
                <a:hlinkClick r:id="rId6">
                  <a:extLst>
                    <a:ext uri="{A12FA001-AC4F-418D-AE19-62706E023703}">
                      <ahyp:hlinkClr xmlns:ahyp="http://schemas.microsoft.com/office/drawing/2018/hyperlinkcolor" val="tx"/>
                    </a:ext>
                  </a:extLst>
                </a:hlinkClick>
              </a:rPr>
              <a:t>Strategic Communications</a:t>
            </a:r>
            <a:r>
              <a:rPr lang="en-US" sz="1400" b="1"/>
              <a:t> </a:t>
            </a:r>
            <a:r>
              <a:rPr lang="en-US" sz="1400"/>
              <a:t>for templates and guidance. </a:t>
            </a:r>
          </a:p>
          <a:p>
            <a:pPr>
              <a:lnSpc>
                <a:spcPct val="100000"/>
              </a:lnSpc>
              <a:spcBef>
                <a:spcPts val="200"/>
              </a:spcBef>
            </a:pPr>
            <a:endParaRPr lang="en-US" altLang="en-US" sz="140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396876" y="285759"/>
            <a:ext cx="3616322" cy="490654"/>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320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8765373" y="5826471"/>
            <a:ext cx="2887651" cy="644181"/>
          </a:xfrm>
          <a:prstGeom prst="rect">
            <a:avLst/>
          </a:prstGeom>
          <a:ln w="12700">
            <a:solidFill>
              <a:srgbClr val="FF0000"/>
            </a:solidFill>
          </a:ln>
        </p:spPr>
        <p:txBody>
          <a:bodyPr vert="horz" lIns="0" tIns="45720" rIns="0" bIns="4572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FF0000"/>
                </a:solidFill>
              </a:rPr>
              <a:t>DELETE FROM DECK WHEN DONE. DO NOT PRINT.</a:t>
            </a:r>
          </a:p>
        </p:txBody>
      </p:sp>
      <p:sp>
        <p:nvSpPr>
          <p:cNvPr id="9" name="TextBox 8">
            <a:extLst>
              <a:ext uri="{FF2B5EF4-FFF2-40B4-BE49-F238E27FC236}">
                <a16:creationId xmlns:a16="http://schemas.microsoft.com/office/drawing/2014/main" id="{EF9D04E7-DFBE-4B8D-9E16-335F88C1E629}"/>
              </a:ext>
            </a:extLst>
          </p:cNvPr>
          <p:cNvSpPr txBox="1"/>
          <p:nvPr userDrawn="1"/>
        </p:nvSpPr>
        <p:spPr>
          <a:xfrm>
            <a:off x="3836709" y="6539078"/>
            <a:ext cx="4464684" cy="215444"/>
          </a:xfrm>
          <a:prstGeom prst="rect">
            <a:avLst/>
          </a:prstGeom>
          <a:ln>
            <a:noFill/>
          </a:ln>
        </p:spPr>
        <p:txBody>
          <a:bodyPr vert="horz" wrap="none" lIns="91440" tIns="45720" rIns="91440" bIns="45720" rtlCol="0">
            <a:spAutoFit/>
          </a:bodyPr>
          <a:lstStyle/>
          <a:p>
            <a:pPr algn="l"/>
            <a:r>
              <a:rPr lang="en-US" sz="800" dirty="0"/>
              <a:t>© 2022 THE MITRE CORPORATION. ALL RIGHTS RESERVED. FOR OFFICIAL USE ONLY</a:t>
            </a:r>
          </a:p>
        </p:txBody>
      </p:sp>
    </p:spTree>
    <p:extLst>
      <p:ext uri="{BB962C8B-B14F-4D97-AF65-F5344CB8AC3E}">
        <p14:creationId xmlns:p14="http://schemas.microsoft.com/office/powerpoint/2010/main" val="41979950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12192000" cy="6856286"/>
          </a:xfrm>
          <a:prstGeom prst="rect">
            <a:avLst/>
          </a:prstGeom>
        </p:spPr>
      </p:pic>
      <p:sp>
        <p:nvSpPr>
          <p:cNvPr id="2" name="Title 1"/>
          <p:cNvSpPr>
            <a:spLocks noGrp="1"/>
          </p:cNvSpPr>
          <p:nvPr>
            <p:ph type="ctrTitle" hasCustomPrompt="1"/>
          </p:nvPr>
        </p:nvSpPr>
        <p:spPr>
          <a:xfrm>
            <a:off x="1171075" y="1148641"/>
            <a:ext cx="9524999" cy="2095453"/>
          </a:xfrm>
        </p:spPr>
        <p:txBody>
          <a:bodyPr anchor="b" anchorCtr="0">
            <a:noAutofit/>
          </a:bodyPr>
          <a:lstStyle>
            <a:lvl1pPr algn="l">
              <a:defRPr sz="5400">
                <a:solidFill>
                  <a:srgbClr val="0B2338"/>
                </a:solidFill>
              </a:defRPr>
            </a:lvl1pPr>
          </a:lstStyle>
          <a:p>
            <a:r>
              <a:rPr lang="en-US"/>
              <a:t>Click to Edit Title</a:t>
            </a:r>
          </a:p>
        </p:txBody>
      </p:sp>
      <p:sp>
        <p:nvSpPr>
          <p:cNvPr id="3" name="Subtitle 2"/>
          <p:cNvSpPr>
            <a:spLocks noGrp="1"/>
          </p:cNvSpPr>
          <p:nvPr>
            <p:ph type="subTitle" idx="1" hasCustomPrompt="1"/>
          </p:nvPr>
        </p:nvSpPr>
        <p:spPr>
          <a:xfrm>
            <a:off x="1171075" y="3914346"/>
            <a:ext cx="4838700" cy="299750"/>
          </a:xfrm>
          <a:prstGeom prst="rect">
            <a:avLst/>
          </a:prstGeom>
        </p:spPr>
        <p:txBody>
          <a:bodyPr lIns="9144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1171075" y="3408284"/>
            <a:ext cx="4838700" cy="398567"/>
          </a:xfrm>
          <a:prstGeom prst="rect">
            <a:avLst/>
          </a:prstGeom>
        </p:spPr>
        <p:txBody>
          <a:bodyPr lIns="91440" anchor="ctr">
            <a:noAutofit/>
          </a:bodyPr>
          <a:lstStyle>
            <a:lvl1pPr>
              <a:defRPr sz="2800">
                <a:solidFill>
                  <a:srgbClr val="0B2338"/>
                </a:solidFill>
              </a:defRPr>
            </a:lvl1pPr>
          </a:lstStyle>
          <a:p>
            <a:pPr lvl="0"/>
            <a:r>
              <a:rPr lang="en-US"/>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1" y="1"/>
            <a:ext cx="10394950" cy="1149350"/>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pic>
        <p:nvPicPr>
          <p:cNvPr id="5" name="Picture 4">
            <a:extLst>
              <a:ext uri="{FF2B5EF4-FFF2-40B4-BE49-F238E27FC236}">
                <a16:creationId xmlns:a16="http://schemas.microsoft.com/office/drawing/2014/main" id="{504FCB99-CC42-424D-9429-FD3CDED81433}"/>
              </a:ext>
            </a:extLst>
          </p:cNvPr>
          <p:cNvPicPr>
            <a:picLocks noChangeAspect="1"/>
          </p:cNvPicPr>
          <p:nvPr userDrawn="1"/>
        </p:nvPicPr>
        <p:blipFill>
          <a:blip r:embed="rId3"/>
          <a:stretch>
            <a:fillRect/>
          </a:stretch>
        </p:blipFill>
        <p:spPr>
          <a:xfrm>
            <a:off x="7291857" y="5645575"/>
            <a:ext cx="3898649" cy="591189"/>
          </a:xfrm>
          <a:prstGeom prst="rect">
            <a:avLst/>
          </a:prstGeom>
        </p:spPr>
      </p:pic>
      <p:sp>
        <p:nvSpPr>
          <p:cNvPr id="8" name="TextBox 7">
            <a:extLst>
              <a:ext uri="{FF2B5EF4-FFF2-40B4-BE49-F238E27FC236}">
                <a16:creationId xmlns:a16="http://schemas.microsoft.com/office/drawing/2014/main" id="{FFE8EF5E-9EE5-4487-8825-8B809E5562F3}"/>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21123628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457200" y="2046425"/>
            <a:ext cx="9334500" cy="1382576"/>
          </a:xfrm>
        </p:spPr>
        <p:txBody>
          <a:bodyPr/>
          <a:lstStyle>
            <a:lvl1pPr algn="l">
              <a:lnSpc>
                <a:spcPct val="100000"/>
              </a:lnSpc>
              <a:defRPr sz="5400" baseline="0">
                <a:solidFill>
                  <a:schemeClr val="tx1"/>
                </a:solidFill>
              </a:defRPr>
            </a:lvl1pPr>
          </a:lstStyle>
          <a:p>
            <a:r>
              <a:rPr lang="en-US"/>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8" name="TextBox 7">
            <a:extLst>
              <a:ext uri="{FF2B5EF4-FFF2-40B4-BE49-F238E27FC236}">
                <a16:creationId xmlns:a16="http://schemas.microsoft.com/office/drawing/2014/main" id="{E2B0DC4C-2C65-4408-8965-F05AF4CB9E7B}"/>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403252826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457200"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876094" y="381000"/>
            <a:ext cx="2784886" cy="2764043"/>
          </a:xfrm>
          <a:prstGeom prst="rect">
            <a:avLst/>
          </a:prstGeom>
          <a:solidFill>
            <a:schemeClr val="bg2">
              <a:lumMod val="95000"/>
            </a:schemeClr>
          </a:solidFill>
        </p:spPr>
        <p:txBody>
          <a:bodyPr/>
          <a:lstStyle>
            <a:lvl1pPr algn="ctr">
              <a:defRPr sz="1400" b="0" cap="none">
                <a:solidFill>
                  <a:schemeClr val="tx1"/>
                </a:solidFill>
              </a:defRPr>
            </a:lvl1pPr>
          </a:lstStyle>
          <a:p>
            <a:r>
              <a:rPr lang="en-US"/>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4684506"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8492918" y="381000"/>
            <a:ext cx="2784886" cy="2764043"/>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4265612"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8074024" y="3390900"/>
            <a:ext cx="3616322"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46037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4268785"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8077197" y="3965934"/>
            <a:ext cx="3616325"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4" name="TextBox 13">
            <a:extLst>
              <a:ext uri="{FF2B5EF4-FFF2-40B4-BE49-F238E27FC236}">
                <a16:creationId xmlns:a16="http://schemas.microsoft.com/office/drawing/2014/main" id="{1F666D76-2F99-42EA-81D5-C3152674768E}"/>
              </a:ext>
            </a:extLst>
          </p:cNvPr>
          <p:cNvSpPr txBox="1"/>
          <p:nvPr userDrawn="1"/>
        </p:nvSpPr>
        <p:spPr>
          <a:xfrm>
            <a:off x="3836709" y="6539078"/>
            <a:ext cx="4464684" cy="215444"/>
          </a:xfrm>
          <a:prstGeom prst="rect">
            <a:avLst/>
          </a:prstGeom>
          <a:ln>
            <a:noFill/>
          </a:ln>
        </p:spPr>
        <p:txBody>
          <a:bodyPr vert="horz" wrap="none" lIns="91440" tIns="45720" rIns="91440" bIns="45720" rtlCol="0">
            <a:spAutoFit/>
          </a:bodyPr>
          <a:lstStyle/>
          <a:p>
            <a:pPr algn="l"/>
            <a:r>
              <a:rPr lang="en-US" sz="800" dirty="0"/>
              <a:t>© 2022 THE MITRE CORPORATION. ALL RIGHTS RESERVED. FOR OFFICIAL USE ONLY</a:t>
            </a:r>
          </a:p>
        </p:txBody>
      </p:sp>
    </p:spTree>
    <p:extLst>
      <p:ext uri="{BB962C8B-B14F-4D97-AF65-F5344CB8AC3E}">
        <p14:creationId xmlns:p14="http://schemas.microsoft.com/office/powerpoint/2010/main" val="11006259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46037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460377" y="3903250"/>
            <a:ext cx="343927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4382826" y="3903250"/>
            <a:ext cx="3427206"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8298629" y="3903250"/>
            <a:ext cx="3421788"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457200" y="388299"/>
            <a:ext cx="11277600" cy="656850"/>
          </a:xfrm>
        </p:spPr>
        <p:txBody>
          <a:bodyPr/>
          <a:lstStyle>
            <a:lvl1pPr algn="ctr">
              <a:defRPr sz="3200" cap="none">
                <a:solidFill>
                  <a:schemeClr val="tx1"/>
                </a:solidFill>
              </a:defRPr>
            </a:lvl1pPr>
          </a:lstStyle>
          <a:p>
            <a:r>
              <a:rPr lang="en-US"/>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4370762"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8281147" y="1386799"/>
            <a:ext cx="3427207" cy="2333737"/>
          </a:xfrm>
          <a:prstGeom prst="rect">
            <a:avLst/>
          </a:prstGeom>
          <a:solidFill>
            <a:schemeClr val="bg2">
              <a:lumMod val="95000"/>
            </a:schemeClr>
          </a:solidFill>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400" b="0" cap="none">
                <a:solidFill>
                  <a:schemeClr val="tx1"/>
                </a:solidFill>
              </a:defRPr>
            </a:lvl1pPr>
          </a:lstStyle>
          <a:p>
            <a:r>
              <a:rPr lang="en-US"/>
              <a:t>Drag photo to placeholder or click on icon to place photo from file. </a:t>
            </a:r>
          </a:p>
          <a:p>
            <a:endParaRPr lang="en-US"/>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460375"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8281146"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4370761" y="4431391"/>
            <a:ext cx="3439271" cy="1568450"/>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pPr lvl="1" algn="ctr"/>
            <a:r>
              <a:rPr lang="en-US"/>
              <a:t>Arial 24 pt.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3318967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905"/>
            <a:ext cx="11277600" cy="693337"/>
          </a:xfrm>
        </p:spPr>
        <p:txBody>
          <a:bodyPr/>
          <a:lstStyle>
            <a:lvl1pPr>
              <a:defRPr sz="3200">
                <a:solidFill>
                  <a:schemeClr val="tx2"/>
                </a:solidFill>
              </a:defRPr>
            </a:lvl1pPr>
          </a:lstStyle>
          <a:p>
            <a:r>
              <a:rPr lang="en-US"/>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457200" y="1246909"/>
            <a:ext cx="11277600" cy="5001491"/>
          </a:xfrm>
        </p:spPr>
        <p:txBody>
          <a:bodyPr>
            <a:noAutofit/>
          </a:bodyPr>
          <a:lstStyle>
            <a:lvl1pPr marL="225425" indent="-225425">
              <a:buFont typeface="Wingdings" panose="05000000000000000000" pitchFamily="2" charset="2"/>
              <a:buChar char="§"/>
              <a:defRPr b="0">
                <a:solidFill>
                  <a:schemeClr val="tx2"/>
                </a:solidFill>
              </a:defRPr>
            </a:lvl1pPr>
            <a:lvl2pPr marL="688975" indent="-344488">
              <a:buClr>
                <a:schemeClr val="tx1"/>
              </a:buClr>
              <a:buSzPct val="110000"/>
              <a:buFont typeface="Wingdings" panose="05000000000000000000" pitchFamily="2" charset="2"/>
              <a:buChar char="§"/>
              <a:defRPr>
                <a:solidFill>
                  <a:schemeClr val="tx2"/>
                </a:solidFill>
              </a:defRPr>
            </a:lvl2pPr>
            <a:lvl3pPr marL="1033463" indent="-344488">
              <a:buFont typeface="Wingdings" panose="05000000000000000000" pitchFamily="2" charset="2"/>
              <a:buChar char="§"/>
              <a:defRPr sz="2200">
                <a:solidFill>
                  <a:schemeClr val="tx2"/>
                </a:solidFill>
              </a:defRPr>
            </a:lvl3pPr>
            <a:lvl4pPr marL="1033463" indent="-344488">
              <a:buFont typeface="Courier New" panose="02070309020205020404" pitchFamily="49" charset="0"/>
              <a:buChar char="o"/>
              <a:defRPr sz="2200">
                <a:solidFill>
                  <a:schemeClr val="tx2"/>
                </a:solidFill>
              </a:defRPr>
            </a:lvl4pPr>
            <a:lvl5pPr marL="1377950" indent="-238125">
              <a:buFont typeface="Wingdings" panose="05000000000000000000" pitchFamily="2" charset="2"/>
              <a:buChar char="§"/>
              <a:defRPr sz="1800">
                <a:solidFill>
                  <a:schemeClr val="tx2"/>
                </a:solidFill>
              </a:defRPr>
            </a:lvl5pPr>
            <a:lvl6pPr marL="1603375" indent="-225425">
              <a:buFont typeface="Wingdings" panose="05000000000000000000" pitchFamily="2" charset="2"/>
              <a:buChar char="§"/>
              <a:defRPr sz="1600">
                <a:solidFill>
                  <a:schemeClr val="tx1"/>
                </a:solidFill>
              </a:defRPr>
            </a:lvl6pPr>
          </a:lstStyle>
          <a:p>
            <a:pPr lvl="0"/>
            <a:r>
              <a:rPr lang="en-US"/>
              <a:t>Click to edit master text styles</a:t>
            </a:r>
          </a:p>
          <a:p>
            <a:pPr lvl="1"/>
            <a:r>
              <a:rPr lang="en-US"/>
              <a:t>Second level</a:t>
            </a:r>
          </a:p>
          <a:p>
            <a:pPr lvl="2"/>
            <a:r>
              <a:rPr lang="en-US"/>
              <a:t>Third level</a:t>
            </a:r>
          </a:p>
          <a:p>
            <a:pPr lvl="4"/>
            <a:r>
              <a:rPr lang="en-US"/>
              <a:t>Fourth level</a:t>
            </a:r>
          </a:p>
          <a:p>
            <a:pPr lvl="5"/>
            <a:r>
              <a:rPr lang="en-US"/>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9" name="TextBox 8">
            <a:extLst>
              <a:ext uri="{FF2B5EF4-FFF2-40B4-BE49-F238E27FC236}">
                <a16:creationId xmlns:a16="http://schemas.microsoft.com/office/drawing/2014/main" id="{11529474-484E-491F-B8BB-44D14EDC68D7}"/>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501312008"/>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457200" y="396281"/>
            <a:ext cx="11277600" cy="693337"/>
          </a:xfrm>
        </p:spPr>
        <p:txBody>
          <a:bodyPr/>
          <a:lstStyle>
            <a:lvl1pPr>
              <a:defRPr sz="3200">
                <a:solidFill>
                  <a:schemeClr val="tx2"/>
                </a:solidFill>
              </a:defRPr>
            </a:lvl1pPr>
          </a:lstStyle>
          <a:p>
            <a:r>
              <a:rPr lang="en-US"/>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457200" y="1191491"/>
            <a:ext cx="11277600" cy="5056909"/>
          </a:xfrm>
        </p:spPr>
        <p:txBody>
          <a:bodyPr/>
          <a:lstStyle>
            <a:lvl1pPr>
              <a:defRPr/>
            </a:lvl1pPr>
          </a:lstStyle>
          <a:p>
            <a:pPr lvl="0"/>
            <a:r>
              <a:rPr lang="en-US"/>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5293697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944527" y="1243584"/>
            <a:ext cx="4572000" cy="583045"/>
          </a:xfrm>
          <a:prstGeom prst="rect">
            <a:avLst/>
          </a:prstGeom>
        </p:spPr>
        <p:txBody>
          <a:bodyPr anchor="ctr">
            <a:noAutofit/>
          </a:bodyPr>
          <a:lstStyle>
            <a:lvl1pPr marL="0" indent="0">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Arial 24 PT. </a:t>
            </a:r>
            <a:r>
              <a:rPr lang="en-US" err="1"/>
              <a:t>Subheadline</a:t>
            </a:r>
            <a:endParaRPr lang="en-US"/>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6669352" y="1243584"/>
            <a:ext cx="4572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a:t>Arial 24 PT. </a:t>
            </a:r>
            <a:r>
              <a:rPr lang="en-US" err="1"/>
              <a:t>Subheadline</a:t>
            </a:r>
            <a:endParaRPr lang="en-US"/>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943122"/>
            <a:ext cx="4572000" cy="4305278"/>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4320251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10934700" y="6487280"/>
            <a:ext cx="800100" cy="251853"/>
          </a:xfrm>
          <a:prstGeom prst="rect">
            <a:avLst/>
          </a:prstGeom>
        </p:spPr>
        <p:txBody>
          <a:bodyPr vert="horz" lIns="0" tIns="45720" rIns="0" bIns="4572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mtClean="0"/>
              <a:pPr/>
              <a:t>‹#›</a:t>
            </a:fld>
            <a:endParaRPr lang="uk-UA"/>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25490624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103822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3905250"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67722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9629775" y="1548439"/>
            <a:ext cx="1524000" cy="1524000"/>
          </a:xfrm>
          <a:prstGeom prst="rect">
            <a:avLst/>
          </a:prstGeom>
          <a:solidFill>
            <a:schemeClr val="bg2">
              <a:lumMod val="95000"/>
            </a:schemeClr>
          </a:solidFill>
          <a:ln w="38100">
            <a:solidFill>
              <a:schemeClr val="accent3"/>
            </a:solidFill>
            <a:miter lim="800000"/>
          </a:ln>
        </p:spPr>
        <p:txBody>
          <a:bodyPr/>
          <a:lstStyle>
            <a:lvl1pPr marL="0" marR="0" indent="0" algn="ctr" defTabSz="914400" rtl="0" eaLnBrk="1" fontAlgn="auto" latinLnBrk="0" hangingPunct="1">
              <a:lnSpc>
                <a:spcPct val="90000"/>
              </a:lnSpc>
              <a:spcBef>
                <a:spcPts val="1000"/>
              </a:spcBef>
              <a:spcAft>
                <a:spcPts val="0"/>
              </a:spcAft>
              <a:buClrTx/>
              <a:buSzTx/>
              <a:buFont typeface="Arial"/>
              <a:buNone/>
              <a:tabLst/>
              <a:defRPr sz="1200" b="0" cap="none">
                <a:solidFill>
                  <a:schemeClr val="tx1"/>
                </a:solidFill>
              </a:defRPr>
            </a:lvl1pPr>
          </a:lstStyle>
          <a:p>
            <a:r>
              <a:rPr lang="en-US"/>
              <a:t>Drag photo to placeholder or click on icon to place photo from file. </a:t>
            </a:r>
          </a:p>
          <a:p>
            <a:endParaRPr lang="en-US"/>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48914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3349821"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6305035"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9174480" y="3407221"/>
            <a:ext cx="2560320" cy="463739"/>
          </a:xfrm>
          <a:prstGeom prst="rect">
            <a:avLst/>
          </a:prstGeom>
        </p:spPr>
        <p:txBody>
          <a:bodyPr anchor="b">
            <a:noAutofit/>
          </a:bodyPr>
          <a:lstStyle>
            <a:lvl1pPr marL="0" indent="0" algn="ctr">
              <a:buNone/>
              <a:defRPr sz="2400" b="1"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err="1"/>
              <a:t>Subheadline</a:t>
            </a:r>
            <a:endParaRPr lang="en-US"/>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457200" y="396905"/>
            <a:ext cx="11277600" cy="693337"/>
          </a:xfrm>
        </p:spPr>
        <p:txBody>
          <a:bodyPr/>
          <a:lstStyle>
            <a:lvl1pPr algn="ctr">
              <a:defRPr sz="3200">
                <a:solidFill>
                  <a:schemeClr val="tx1"/>
                </a:solidFill>
              </a:defRPr>
            </a:lvl1pPr>
          </a:lstStyle>
          <a:p>
            <a:r>
              <a:rPr lang="en-US"/>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47476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3350814"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6298426" y="3963531"/>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9174480" y="3972535"/>
            <a:ext cx="2560320" cy="1233468"/>
          </a:xfrm>
        </p:spPr>
        <p:txBody>
          <a:bodyPr>
            <a:noAutofit/>
          </a:bodyPr>
          <a:lstStyle>
            <a:lvl1pPr algn="ctr">
              <a:defRPr sz="2400" b="0" i="0" baseline="0"/>
            </a:lvl1pPr>
            <a:lvl2pPr>
              <a:defRPr sz="2400" b="0" i="0" baseline="0"/>
            </a:lvl2pPr>
            <a:lvl3pPr>
              <a:defRPr sz="2400" b="0" i="0" baseline="0"/>
            </a:lvl3pPr>
            <a:lvl4pPr>
              <a:defRPr sz="2400" b="0" i="0" baseline="0"/>
            </a:lvl4pPr>
            <a:lvl5pPr>
              <a:defRPr sz="2400" b="0" i="0" baseline="0"/>
            </a:lvl5pPr>
          </a:lstStyle>
          <a:p>
            <a:r>
              <a:rPr lang="en-US"/>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6134061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1219200" y="2220913"/>
            <a:ext cx="9715500" cy="3727450"/>
          </a:xfrm>
          <a:prstGeom prst="rect">
            <a:avLst/>
          </a:prstGeom>
          <a:solidFill>
            <a:schemeClr val="bg2">
              <a:lumMod val="95000"/>
            </a:schemeClr>
          </a:solidFill>
        </p:spPr>
        <p:txBody>
          <a:bodyPr/>
          <a:lstStyle>
            <a:lvl1pPr algn="ctr">
              <a:defRPr sz="1400" b="0" cap="none"/>
            </a:lvl1pPr>
          </a:lstStyle>
          <a:p>
            <a:r>
              <a:rPr lang="en-US"/>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460374" y="6518444"/>
            <a:ext cx="557700"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4165254977"/>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0622"/>
            <a:ext cx="11277600" cy="350838"/>
          </a:xfrm>
          <a:prstGeom prst="rect">
            <a:avLst/>
          </a:prstGeom>
        </p:spPr>
        <p:txBody>
          <a:bodyP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460374" y="6518444"/>
            <a:ext cx="557700"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140558346"/>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4" name="Chart Placeholder 3"/>
          <p:cNvSpPr>
            <a:spLocks noGrp="1"/>
          </p:cNvSpPr>
          <p:nvPr>
            <p:ph type="chart" sz="quarter" idx="29"/>
          </p:nvPr>
        </p:nvSpPr>
        <p:spPr>
          <a:xfrm>
            <a:off x="1033182" y="2055258"/>
            <a:ext cx="4389120" cy="420624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11" name="Text Placeholder 14"/>
          <p:cNvSpPr>
            <a:spLocks noGrp="1"/>
          </p:cNvSpPr>
          <p:nvPr>
            <p:ph type="body" sz="quarter" idx="12" hasCustomPrompt="1"/>
          </p:nvPr>
        </p:nvSpPr>
        <p:spPr>
          <a:xfrm>
            <a:off x="6096000" y="2048032"/>
            <a:ext cx="5638800" cy="4213466"/>
          </a:xfrm>
          <a:prstGeom prst="rect">
            <a:avLst/>
          </a:prstGeom>
        </p:spPr>
        <p:txBody>
          <a:bodyPr>
            <a:noAutofit/>
          </a:bodyPr>
          <a:lstStyle>
            <a:lvl5pPr marL="1097280" indent="-292608">
              <a:buFont typeface="Courier New" charset="0"/>
              <a:buChar char="o"/>
              <a:defRPr/>
            </a:lvl5pPr>
          </a:lstStyle>
          <a:p>
            <a:pPr lvl="1"/>
            <a:r>
              <a:rPr lang="en-US"/>
              <a:t>Second level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460374" y="6518444"/>
            <a:ext cx="557700"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985919123"/>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lstStyle>
            <a:lvl1pPr algn="ctr">
              <a:defRPr sz="3200"/>
            </a:lvl1pPr>
          </a:lstStyle>
          <a:p>
            <a:r>
              <a:rPr lang="en-US"/>
              <a:t>Slide Title, Arial 32 pt.</a:t>
            </a:r>
          </a:p>
        </p:txBody>
      </p:sp>
      <p:sp>
        <p:nvSpPr>
          <p:cNvPr id="7" name="Chart Placeholder 3"/>
          <p:cNvSpPr>
            <a:spLocks noGrp="1"/>
          </p:cNvSpPr>
          <p:nvPr>
            <p:ph type="chart" sz="quarter" idx="30"/>
          </p:nvPr>
        </p:nvSpPr>
        <p:spPr>
          <a:xfrm>
            <a:off x="6835140"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1033182" y="1482602"/>
            <a:ext cx="4389120" cy="4765797"/>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1448682759"/>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12192000" cy="6856286"/>
          </a:xfrm>
          <a:prstGeom prst="rect">
            <a:avLst/>
          </a:prstGeom>
        </p:spPr>
      </p:pic>
      <p:sp>
        <p:nvSpPr>
          <p:cNvPr id="9" name="Title 8"/>
          <p:cNvSpPr>
            <a:spLocks noGrp="1"/>
          </p:cNvSpPr>
          <p:nvPr>
            <p:ph type="title" hasCustomPrompt="1"/>
          </p:nvPr>
        </p:nvSpPr>
        <p:spPr>
          <a:xfrm>
            <a:off x="1428750" y="2397405"/>
            <a:ext cx="9334499" cy="1754326"/>
          </a:xfrm>
        </p:spPr>
        <p:txBody>
          <a:bodyPr>
            <a:spAutoFit/>
          </a:bodyPr>
          <a:lstStyle>
            <a:lvl1pPr algn="ctr">
              <a:lnSpc>
                <a:spcPct val="100000"/>
              </a:lnSpc>
              <a:defRPr sz="5400" cap="none" baseline="0">
                <a:solidFill>
                  <a:schemeClr val="tx1"/>
                </a:solidFill>
              </a:defRPr>
            </a:lvl1pPr>
          </a:lstStyle>
          <a:p>
            <a:r>
              <a:rPr lang="en-US"/>
              <a:t>“Arial 54 pt. Insert </a:t>
            </a:r>
            <a:br>
              <a:rPr lang="en-US"/>
            </a:br>
            <a:r>
              <a:rPr lang="en-US"/>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498390" y="391163"/>
            <a:ext cx="557700"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10934700" y="6487280"/>
            <a:ext cx="800100" cy="251853"/>
          </a:xfrm>
        </p:spPr>
        <p:txBody>
          <a:bodyPr/>
          <a:lstStyle>
            <a:lvl1pPr>
              <a:defRPr>
                <a:solidFill>
                  <a:schemeClr val="tx1"/>
                </a:solidFill>
              </a:defRPr>
            </a:lvl1pPr>
          </a:lstStyle>
          <a:p>
            <a:fld id="{2F2F552B-1952-B44E-8CAB-5705F0ACD2E2}" type="slidenum">
              <a:rPr lang="uk-UA" smtClean="0"/>
              <a:pPr/>
              <a:t>‹#›</a:t>
            </a:fld>
            <a:endParaRPr lang="uk-UA"/>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0" y="0"/>
            <a:ext cx="10763250" cy="1892300"/>
          </a:xfrm>
        </p:spPr>
        <p:txBody>
          <a:bodyPr>
            <a:normAutofit/>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Disclaimer: Print Option Only</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40527046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9" name="Text Placeholder 9"/>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Tree>
    <p:extLst>
      <p:ext uri="{BB962C8B-B14F-4D97-AF65-F5344CB8AC3E}">
        <p14:creationId xmlns:p14="http://schemas.microsoft.com/office/powerpoint/2010/main" val="3577676455"/>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1219200" y="2220913"/>
            <a:ext cx="9715500" cy="3727450"/>
          </a:xfrm>
          <a:prstGeom prst="rect">
            <a:avLst/>
          </a:prstGeom>
          <a:solidFill>
            <a:schemeClr val="bg2">
              <a:lumMod val="95000"/>
            </a:schemeClr>
          </a:solidFill>
        </p:spPr>
        <p:txBody>
          <a:bodyPr/>
          <a:lstStyle>
            <a:lvl1pPr algn="ctr">
              <a:defRPr sz="140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457200" y="396905"/>
            <a:ext cx="11277600" cy="693337"/>
          </a:xfrm>
        </p:spPr>
        <p:txBody>
          <a:bodyPr anchor="ctr"/>
          <a:lstStyle>
            <a:lvl1pPr algn="ctr">
              <a:defRPr sz="3200"/>
            </a:lvl1pPr>
          </a:lstStyle>
          <a:p>
            <a:r>
              <a:rPr lang="en-US"/>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457200" y="1243584"/>
            <a:ext cx="11277600" cy="350838"/>
          </a:xfrm>
          <a:prstGeom prst="rect">
            <a:avLst/>
          </a:prstGeom>
        </p:spPr>
        <p:txBody>
          <a:bodyPr anchor="ctr">
            <a:noAutofit/>
          </a:bodyPr>
          <a:lstStyle>
            <a:lvl1pPr algn="ctr">
              <a:defRPr b="1">
                <a:solidFill>
                  <a:schemeClr val="tx1"/>
                </a:solidFill>
              </a:defRPr>
            </a:lvl1pPr>
          </a:lstStyle>
          <a:p>
            <a:pPr lvl="0"/>
            <a:r>
              <a:rPr lang="en-US"/>
              <a:t>Slide Subtitle, Arial 24 pt.</a:t>
            </a:r>
          </a:p>
        </p:txBody>
      </p:sp>
    </p:spTree>
    <p:extLst>
      <p:ext uri="{BB962C8B-B14F-4D97-AF65-F5344CB8AC3E}">
        <p14:creationId xmlns:p14="http://schemas.microsoft.com/office/powerpoint/2010/main" val="276903134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457200" y="381000"/>
            <a:ext cx="11277600" cy="693337"/>
          </a:xfrm>
        </p:spPr>
        <p:txBody>
          <a:bodyPr anchor="ctr">
            <a:noAutofit/>
          </a:bodyPr>
          <a:lstStyle>
            <a:lvl1pPr algn="ctr">
              <a:defRPr sz="3200">
                <a:solidFill>
                  <a:schemeClr val="tx1"/>
                </a:solidFill>
              </a:defRPr>
            </a:lvl1pPr>
          </a:lstStyle>
          <a:p>
            <a:r>
              <a:rPr lang="en-US"/>
              <a:t>Slide Title, Arial 32 pt.</a:t>
            </a:r>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944527"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6688972" y="1408670"/>
            <a:ext cx="4572000" cy="4839730"/>
          </a:xfrm>
        </p:spPr>
        <p:txBody>
          <a:bodyPr/>
          <a:lstStyle>
            <a:lvl1pPr>
              <a:defRPr b="0"/>
            </a:lvl1pPr>
            <a:lvl2pPr marL="352425" indent="-234950">
              <a:buFont typeface="Arial" panose="020B0604020202020204" pitchFamily="34" charset="0"/>
              <a:buChar char="•"/>
              <a:defRPr/>
            </a:lvl2pPr>
            <a:lvl3pPr marL="457200" indent="-222250">
              <a:buFont typeface="Arial" panose="020B0604020202020204" pitchFamily="34" charset="0"/>
              <a:buChar char="‒"/>
              <a:defRPr sz="2000"/>
            </a:lvl3pPr>
          </a:lstStyle>
          <a:p>
            <a:pPr marL="117475" lvl="1" indent="0">
              <a:buNone/>
            </a:pPr>
            <a:r>
              <a:rPr lang="en-US"/>
              <a:t>Arial 24 PT. </a:t>
            </a:r>
            <a:r>
              <a:rPr lang="en-US" err="1"/>
              <a:t>aenean</a:t>
            </a:r>
            <a:r>
              <a:rPr lang="en-US"/>
              <a:t> pharetra magna ac </a:t>
            </a:r>
            <a:r>
              <a:rPr lang="en-US" err="1"/>
              <a:t>placerat</a:t>
            </a:r>
            <a:r>
              <a:rPr lang="en-US"/>
              <a:t> vestibulum </a:t>
            </a:r>
            <a:r>
              <a:rPr lang="en-US" err="1"/>
              <a:t>lectus</a:t>
            </a:r>
            <a:r>
              <a:rPr lang="en-US"/>
              <a:t>. In </a:t>
            </a:r>
            <a:r>
              <a:rPr lang="en-US" err="1"/>
              <a:t>eu</a:t>
            </a:r>
            <a:r>
              <a:rPr lang="en-US"/>
              <a:t> mi </a:t>
            </a:r>
            <a:r>
              <a:rPr lang="en-US" err="1"/>
              <a:t>bibendum</a:t>
            </a:r>
            <a:r>
              <a:rPr lang="en-US"/>
              <a:t> </a:t>
            </a:r>
            <a:r>
              <a:rPr lang="en-US" err="1"/>
              <a:t>neque</a:t>
            </a:r>
            <a:r>
              <a:rPr lang="en-US"/>
              <a:t> </a:t>
            </a:r>
            <a:r>
              <a:rPr lang="en-US" err="1"/>
              <a:t>egestas</a:t>
            </a:r>
            <a:r>
              <a:rPr lang="en-US"/>
              <a:t> </a:t>
            </a:r>
            <a:r>
              <a:rPr lang="en-US" err="1"/>
              <a:t>congue</a:t>
            </a:r>
            <a:r>
              <a:rPr lang="en-US"/>
              <a:t> dolor. </a:t>
            </a:r>
          </a:p>
          <a:p>
            <a:pPr marL="117475" lvl="1" indent="0">
              <a:buNone/>
            </a:pPr>
            <a:r>
              <a:rPr lang="en-US" err="1"/>
              <a:t>Ullamcorper</a:t>
            </a:r>
            <a:r>
              <a:rPr lang="en-US"/>
              <a:t> </a:t>
            </a:r>
            <a:r>
              <a:rPr lang="en-US" err="1"/>
              <a:t>velit</a:t>
            </a:r>
            <a:r>
              <a:rPr lang="en-US"/>
              <a:t> sed </a:t>
            </a:r>
            <a:r>
              <a:rPr lang="en-US" err="1"/>
              <a:t>ullamcorper</a:t>
            </a:r>
            <a:r>
              <a:rPr lang="en-US"/>
              <a:t> </a:t>
            </a:r>
            <a:r>
              <a:rPr lang="en-US" err="1"/>
              <a:t>morbi</a:t>
            </a:r>
            <a:r>
              <a:rPr lang="en-US"/>
              <a:t>. Nunc sed </a:t>
            </a:r>
            <a:r>
              <a:rPr lang="en-US" err="1"/>
              <a:t>augue</a:t>
            </a:r>
            <a:r>
              <a:rPr lang="en-US"/>
              <a:t> </a:t>
            </a:r>
            <a:r>
              <a:rPr lang="en-US" err="1"/>
              <a:t>lacus</a:t>
            </a:r>
            <a:r>
              <a:rPr lang="en-US"/>
              <a:t> </a:t>
            </a:r>
            <a:r>
              <a:rPr lang="en-US" err="1"/>
              <a:t>viverra</a:t>
            </a:r>
            <a:r>
              <a:rPr lang="en-US"/>
              <a:t> </a:t>
            </a:r>
            <a:r>
              <a:rPr lang="en-US" err="1"/>
              <a:t>euismod</a:t>
            </a:r>
            <a:r>
              <a:rPr lang="en-US"/>
              <a:t> </a:t>
            </a:r>
            <a:r>
              <a:rPr lang="en-US" err="1"/>
              <a:t>tincidunt</a:t>
            </a:r>
            <a:r>
              <a:rPr lang="en-US"/>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10" name="TextBox 9">
            <a:extLst>
              <a:ext uri="{FF2B5EF4-FFF2-40B4-BE49-F238E27FC236}">
                <a16:creationId xmlns:a16="http://schemas.microsoft.com/office/drawing/2014/main" id="{E17467E3-7F86-4E02-A673-4741306976BA}"/>
              </a:ext>
            </a:extLst>
          </p:cNvPr>
          <p:cNvSpPr txBox="1"/>
          <p:nvPr userDrawn="1"/>
        </p:nvSpPr>
        <p:spPr>
          <a:xfrm>
            <a:off x="4330410" y="6507855"/>
            <a:ext cx="3206327" cy="215444"/>
          </a:xfrm>
          <a:prstGeom prst="rect">
            <a:avLst/>
          </a:prstGeom>
          <a:ln>
            <a:noFill/>
          </a:ln>
        </p:spPr>
        <p:txBody>
          <a:bodyPr vert="horz" wrap="none" lIns="91440" tIns="45720" rIns="91440" bIns="45720" rtlCol="0">
            <a:spAutoFit/>
          </a:bodyPr>
          <a:lstStyle/>
          <a:p>
            <a:pPr algn="l"/>
            <a:r>
              <a:rPr lang="en-US" sz="800" dirty="0"/>
              <a:t>© 2022 THE MITRE CORPORATION. ALL RIGHTS RESERVED. </a:t>
            </a:r>
          </a:p>
        </p:txBody>
      </p:sp>
    </p:spTree>
    <p:extLst>
      <p:ext uri="{BB962C8B-B14F-4D97-AF65-F5344CB8AC3E}">
        <p14:creationId xmlns:p14="http://schemas.microsoft.com/office/powerpoint/2010/main" val="11660894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8500772" y="1334807"/>
            <a:ext cx="15740"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C52D37-EE13-4FF1-A5B4-72465CD3C6AA}"/>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55E17-E930-4F78-A79F-3711B2A09F72}"/>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9FF8C6-7A3A-4FE7-89F4-BEDB6040B563}"/>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1473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8497870" y="1334807"/>
            <a:ext cx="1864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7986918" y="540237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54D2E3-8263-4964-9152-5B183F28FEF8}"/>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86E07E3-A76C-4909-A58C-3082E21E69FD}"/>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DA184D0-637F-4464-8CAB-EDEA367FD0EF}"/>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F826DB3-F5EE-43BF-A0C3-BAC203DDEAC2}"/>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6606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457200" y="381000"/>
            <a:ext cx="7616952" cy="584775"/>
          </a:xfrm>
        </p:spPr>
        <p:txBody>
          <a:bodyPr/>
          <a:lstStyle>
            <a:lvl1pPr>
              <a:defRPr/>
            </a:lvl1pPr>
          </a:lstStyle>
          <a:p>
            <a:r>
              <a:rPr lang="en-US"/>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457200" y="1243584"/>
            <a:ext cx="5193792" cy="584775"/>
          </a:xfrm>
        </p:spPr>
        <p:txBody>
          <a:bodyPr/>
          <a:lstStyle>
            <a:lvl1pPr>
              <a:defRPr/>
            </a:lvl1pPr>
          </a:lstStyle>
          <a:p>
            <a:pPr lvl="0"/>
            <a:r>
              <a:rPr lang="en-US"/>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457200" y="1947672"/>
            <a:ext cx="5193792" cy="4297680"/>
          </a:xfrm>
        </p:spPr>
        <p:txBody>
          <a:bodyPr/>
          <a:lstStyle>
            <a:lvl1pPr>
              <a:defRPr b="0">
                <a:solidFill>
                  <a:schemeClr val="tx1"/>
                </a:solidFill>
              </a:defRPr>
            </a:lvl1pPr>
          </a:lstStyle>
          <a:p>
            <a:pPr lvl="1"/>
            <a:r>
              <a:rPr lang="en-US"/>
              <a:t>Arial 24 pt. </a:t>
            </a:r>
            <a:r>
              <a:rPr lang="en-US" err="1"/>
              <a:t>turpis</a:t>
            </a:r>
            <a:r>
              <a:rPr lang="en-US"/>
              <a:t> cursus in </a:t>
            </a:r>
            <a:r>
              <a:rPr lang="en-US" err="1"/>
              <a:t>hac</a:t>
            </a:r>
            <a:r>
              <a:rPr lang="en-US"/>
              <a:t> </a:t>
            </a:r>
            <a:r>
              <a:rPr lang="en-US" err="1"/>
              <a:t>habitasse</a:t>
            </a:r>
            <a:r>
              <a:rPr lang="en-US"/>
              <a:t> </a:t>
            </a:r>
            <a:r>
              <a:rPr lang="en-US" err="1"/>
              <a:t>platea</a:t>
            </a:r>
            <a:r>
              <a:rPr lang="en-US"/>
              <a:t> </a:t>
            </a:r>
            <a:r>
              <a:rPr lang="en-US" err="1"/>
              <a:t>dictumst</a:t>
            </a:r>
            <a:r>
              <a:rPr lang="en-US"/>
              <a:t> </a:t>
            </a:r>
            <a:r>
              <a:rPr lang="en-US" err="1"/>
              <a:t>quisque</a:t>
            </a:r>
            <a:r>
              <a:rPr lang="en-US"/>
              <a:t>. Pretium </a:t>
            </a:r>
            <a:r>
              <a:rPr lang="en-US" err="1"/>
              <a:t>quam</a:t>
            </a:r>
            <a:r>
              <a:rPr lang="en-US"/>
              <a:t> </a:t>
            </a:r>
            <a:r>
              <a:rPr lang="en-US" err="1"/>
              <a:t>vulputate</a:t>
            </a:r>
            <a:r>
              <a:rPr lang="en-US"/>
              <a:t> </a:t>
            </a:r>
            <a:r>
              <a:rPr lang="en-US" err="1"/>
              <a:t>dignissim</a:t>
            </a:r>
            <a:r>
              <a:rPr lang="en-US"/>
              <a:t> </a:t>
            </a:r>
            <a:r>
              <a:rPr lang="en-US" err="1"/>
              <a:t>suspendisse</a:t>
            </a:r>
            <a:r>
              <a:rPr lang="en-US"/>
              <a:t> in </a:t>
            </a:r>
            <a:r>
              <a:rPr lang="en-US" err="1"/>
              <a:t>est</a:t>
            </a:r>
            <a:r>
              <a:rPr lang="en-US"/>
              <a:t> ante in </a:t>
            </a:r>
            <a:r>
              <a:rPr lang="en-US" err="1"/>
              <a:t>nibh</a:t>
            </a:r>
            <a:r>
              <a:rPr lang="en-US"/>
              <a:t>. </a:t>
            </a:r>
          </a:p>
          <a:p>
            <a:pPr lvl="2"/>
            <a:r>
              <a:rPr lang="en-US"/>
              <a:t>Ante </a:t>
            </a:r>
            <a:r>
              <a:rPr lang="en-US" err="1"/>
              <a:t>metus</a:t>
            </a:r>
            <a:r>
              <a:rPr lang="en-US"/>
              <a:t> dictum at </a:t>
            </a:r>
            <a:r>
              <a:rPr lang="en-US" err="1"/>
              <a:t>tempor</a:t>
            </a:r>
            <a:r>
              <a:rPr lang="en-US"/>
              <a:t> </a:t>
            </a:r>
            <a:r>
              <a:rPr lang="en-US" err="1"/>
              <a:t>commodo</a:t>
            </a:r>
            <a:r>
              <a:rPr lang="en-US"/>
              <a:t> </a:t>
            </a:r>
            <a:r>
              <a:rPr lang="en-US" err="1"/>
              <a:t>ullamcorper</a:t>
            </a:r>
            <a:r>
              <a:rPr lang="en-US"/>
              <a:t> a </a:t>
            </a:r>
            <a:r>
              <a:rPr lang="en-US" err="1"/>
              <a:t>lacus</a:t>
            </a:r>
            <a:r>
              <a:rPr lang="en-US"/>
              <a:t>.</a:t>
            </a:r>
          </a:p>
          <a:p>
            <a:pPr lvl="2"/>
            <a:r>
              <a:rPr lang="en-US"/>
              <a:t>Lorem ipsum dolor sit </a:t>
            </a:r>
            <a:r>
              <a:rPr lang="en-US" err="1"/>
              <a:t>amet</a:t>
            </a:r>
            <a:r>
              <a:rPr lang="en-US"/>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10934700" y="6487280"/>
            <a:ext cx="800100" cy="251853"/>
          </a:xfrm>
        </p:spPr>
        <p:txBody>
          <a:bodyPr/>
          <a:lstStyle/>
          <a:p>
            <a:fld id="{2F2F552B-1952-B44E-8CAB-5705F0ACD2E2}" type="slidenum">
              <a:rPr lang="uk-UA" smtClean="0"/>
              <a:pPr/>
              <a:t>‹#›</a:t>
            </a:fld>
            <a:endParaRPr lang="uk-UA"/>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9094635" y="1780163"/>
            <a:ext cx="2297266"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6172200" y="5245538"/>
            <a:ext cx="1714927" cy="762068"/>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8500772" y="0"/>
            <a:ext cx="18288"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8487858" y="1907761"/>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8738328" y="3257819"/>
            <a:ext cx="710472" cy="275858"/>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7569200" y="1803748"/>
            <a:ext cx="723450" cy="229851"/>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6172200" y="3203490"/>
            <a:ext cx="1714927" cy="731520"/>
          </a:xfrm>
          <a:prstGeom prst="rect">
            <a:avLst/>
          </a:prstGeom>
        </p:spPr>
        <p:txBody>
          <a:bodyPr lIns="0" rIns="0">
            <a:noAutofit/>
          </a:bodyPr>
          <a:lstStyle>
            <a:lvl1pPr marL="0" indent="0" algn="r">
              <a:lnSpc>
                <a:spcPct val="110000"/>
              </a:lnSpc>
              <a:buNone/>
              <a:defRPr sz="1800" b="0" i="0">
                <a:solidFill>
                  <a:schemeClr val="tx2"/>
                </a:solidFill>
                <a:latin typeface="Arial Regular" charset="0"/>
                <a:ea typeface="Arial Regular" charset="0"/>
                <a:cs typeface="Arial Regular" charset="0"/>
              </a:defRPr>
            </a:lvl1pPr>
            <a:lvl2pPr marL="9525" indent="0" algn="r">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7986918" y="5402443"/>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7986918" y="3346405"/>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8487858" y="4545414"/>
            <a:ext cx="500940" cy="9144"/>
          </a:xfrm>
          <a:prstGeom prst="rect">
            <a:avLst/>
          </a:prstGeom>
          <a:solidFill>
            <a:schemeClr val="tx2"/>
          </a:solidFill>
        </p:spPr>
        <p:txBody>
          <a:bodyPr>
            <a:normAutofit/>
          </a:bodyPr>
          <a:lstStyle>
            <a:lvl1pPr>
              <a:defRPr sz="100">
                <a:solidFill>
                  <a:schemeClr val="tx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7569200" y="4428942"/>
            <a:ext cx="723450" cy="212222"/>
          </a:xfrm>
          <a:prstGeom prst="rect">
            <a:avLst/>
          </a:prstGeom>
        </p:spPr>
        <p:txBody>
          <a:bodyPr lIns="0" rIns="0" anchor="ctr">
            <a:noAutofit/>
          </a:bodyPr>
          <a:lstStyle>
            <a:lvl1pPr marL="0" indent="0" algn="r">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9094634" y="4422905"/>
            <a:ext cx="2268913" cy="731520"/>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Maecenas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8738328" y="5291009"/>
            <a:ext cx="710472" cy="221230"/>
          </a:xfrm>
          <a:prstGeom prst="rect">
            <a:avLst/>
          </a:prstGeom>
        </p:spPr>
        <p:txBody>
          <a:bodyPr lIns="0" anchor="ctr">
            <a:noAutofit/>
          </a:bodyPr>
          <a:lstStyle>
            <a:lvl1pPr marL="0" indent="0">
              <a:buNone/>
              <a:defRPr sz="18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9108811" y="3782139"/>
            <a:ext cx="2268913"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8481942" y="3940632"/>
            <a:ext cx="500940" cy="9144"/>
          </a:xfrm>
          <a:prstGeom prst="rect">
            <a:avLst/>
          </a:prstGeom>
          <a:solidFill>
            <a:schemeClr val="tx2"/>
          </a:solidFill>
        </p:spPr>
        <p:txBody>
          <a:bodyPr>
            <a:normAutofit/>
          </a:bodyPr>
          <a:lstStyle>
            <a:lvl1pPr>
              <a:defRPr sz="100">
                <a:solidFill>
                  <a:schemeClr val="tx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8403336" y="1828800"/>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158C50-1D84-46CE-A3F5-869F123A4211}"/>
              </a:ext>
            </a:extLst>
          </p:cNvPr>
          <p:cNvSpPr/>
          <p:nvPr userDrawn="1"/>
        </p:nvSpPr>
        <p:spPr>
          <a:xfrm>
            <a:off x="8403336" y="3239295"/>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8CB6A5-CDE3-456D-9B8F-43B93AB2F791}"/>
              </a:ext>
            </a:extLst>
          </p:cNvPr>
          <p:cNvSpPr/>
          <p:nvPr userDrawn="1"/>
        </p:nvSpPr>
        <p:spPr>
          <a:xfrm>
            <a:off x="8390658" y="444518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AFD4490-1ABA-4DAC-9FD4-6277A1B1A03E}"/>
              </a:ext>
            </a:extLst>
          </p:cNvPr>
          <p:cNvSpPr/>
          <p:nvPr userDrawn="1"/>
        </p:nvSpPr>
        <p:spPr>
          <a:xfrm>
            <a:off x="8390636" y="5300914"/>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92243AF-85A9-40B0-9615-9C2DB2721A37}"/>
              </a:ext>
            </a:extLst>
          </p:cNvPr>
          <p:cNvSpPr/>
          <p:nvPr userDrawn="1"/>
        </p:nvSpPr>
        <p:spPr>
          <a:xfrm>
            <a:off x="8429762" y="3887321"/>
            <a:ext cx="138989"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3305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51955" y="3319397"/>
            <a:ext cx="12297875"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a:p>
        </p:txBody>
      </p:sp>
      <p:sp>
        <p:nvSpPr>
          <p:cNvPr id="6" name="Text Placeholder 11"/>
          <p:cNvSpPr>
            <a:spLocks noGrp="1"/>
          </p:cNvSpPr>
          <p:nvPr>
            <p:ph type="body" sz="quarter" idx="16" hasCustomPrompt="1"/>
          </p:nvPr>
        </p:nvSpPr>
        <p:spPr>
          <a:xfrm>
            <a:off x="4924539" y="1079567"/>
            <a:ext cx="3502393" cy="832731"/>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a:t>
            </a:r>
          </a:p>
        </p:txBody>
      </p:sp>
      <p:sp>
        <p:nvSpPr>
          <p:cNvPr id="7" name="Text Placeholder 11"/>
          <p:cNvSpPr>
            <a:spLocks noGrp="1"/>
          </p:cNvSpPr>
          <p:nvPr>
            <p:ph type="body" sz="quarter" idx="17" hasCustomPrompt="1"/>
          </p:nvPr>
        </p:nvSpPr>
        <p:spPr>
          <a:xfrm>
            <a:off x="8207135" y="2052951"/>
            <a:ext cx="3169526" cy="785783"/>
          </a:xfrm>
          <a:prstGeom prst="rect">
            <a:avLst/>
          </a:prstGeom>
        </p:spPr>
        <p:txBody>
          <a:bodyPr lIns="0">
            <a:noAutofit/>
          </a:bodyPr>
          <a:lstStyle>
            <a:lvl1pPr marL="0" indent="0">
              <a:lnSpc>
                <a:spcPct val="110000"/>
              </a:lnSpc>
              <a:buNone/>
              <a:defRPr sz="1800" b="0" i="0" baseline="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non. </a:t>
            </a:r>
          </a:p>
        </p:txBody>
      </p:sp>
      <p:sp>
        <p:nvSpPr>
          <p:cNvPr id="8" name="Text Placeholder 11"/>
          <p:cNvSpPr>
            <a:spLocks noGrp="1"/>
          </p:cNvSpPr>
          <p:nvPr>
            <p:ph type="body" sz="quarter" idx="18" hasCustomPrompt="1"/>
          </p:nvPr>
        </p:nvSpPr>
        <p:spPr>
          <a:xfrm>
            <a:off x="2883148" y="4869873"/>
            <a:ext cx="3502393" cy="1008767"/>
          </a:xfrm>
          <a:prstGeom prst="rect">
            <a:avLst/>
          </a:prstGeom>
        </p:spPr>
        <p:txBody>
          <a:bodyPr l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Arial 18 pt. </a:t>
            </a:r>
            <a:r>
              <a:rPr lang="en-US" err="1"/>
              <a:t>maecenas</a:t>
            </a:r>
            <a:r>
              <a:rPr lang="en-US"/>
              <a:t> </a:t>
            </a:r>
            <a:r>
              <a:rPr lang="en-US" err="1"/>
              <a:t>sed</a:t>
            </a:r>
            <a:r>
              <a:rPr lang="en-US"/>
              <a:t> </a:t>
            </a:r>
            <a:r>
              <a:rPr lang="en-US" err="1"/>
              <a:t>diam</a:t>
            </a:r>
            <a:r>
              <a:rPr lang="en-US"/>
              <a:t> </a:t>
            </a:r>
            <a:r>
              <a:rPr lang="en-US" err="1"/>
              <a:t>eget</a:t>
            </a:r>
            <a:r>
              <a:rPr lang="en-US"/>
              <a:t> </a:t>
            </a:r>
            <a:r>
              <a:rPr lang="en-US" err="1"/>
              <a:t>risus</a:t>
            </a:r>
            <a:r>
              <a:rPr lang="en-US"/>
              <a:t> </a:t>
            </a:r>
            <a:r>
              <a:rPr lang="en-US" err="1"/>
              <a:t>varius</a:t>
            </a:r>
            <a:r>
              <a:rPr lang="en-US"/>
              <a:t> </a:t>
            </a:r>
            <a:r>
              <a:rPr lang="en-US" err="1"/>
              <a:t>blandit</a:t>
            </a:r>
            <a:r>
              <a:rPr lang="en-US"/>
              <a:t> sit </a:t>
            </a:r>
            <a:r>
              <a:rPr lang="en-US" err="1"/>
              <a:t>amet</a:t>
            </a:r>
            <a:r>
              <a:rPr lang="en-US"/>
              <a:t> non magna. </a:t>
            </a:r>
            <a:r>
              <a:rPr lang="en-US" err="1"/>
              <a:t>Duis</a:t>
            </a:r>
            <a:r>
              <a:rPr lang="en-US"/>
              <a:t> </a:t>
            </a:r>
            <a:r>
              <a:rPr lang="en-US" err="1"/>
              <a:t>mollis</a:t>
            </a:r>
            <a:r>
              <a:rPr lang="en-US"/>
              <a:t>, </a:t>
            </a:r>
            <a:r>
              <a:rPr lang="en-US" err="1"/>
              <a:t>est</a:t>
            </a:r>
            <a:r>
              <a:rPr lang="en-US"/>
              <a:t> non </a:t>
            </a:r>
            <a:r>
              <a:rPr lang="en-US" err="1"/>
              <a:t>commodo</a:t>
            </a:r>
            <a:r>
              <a:rPr lang="en-US"/>
              <a:t> </a:t>
            </a:r>
            <a:r>
              <a:rPr lang="en-US" err="1"/>
              <a:t>luctus</a:t>
            </a:r>
            <a:r>
              <a:rPr lang="en-US"/>
              <a:t>, nisi </a:t>
            </a:r>
            <a:r>
              <a:rPr lang="en-US" err="1"/>
              <a:t>erat</a:t>
            </a:r>
            <a:r>
              <a:rPr lang="en-US"/>
              <a:t>.</a:t>
            </a:r>
          </a:p>
        </p:txBody>
      </p:sp>
      <p:sp>
        <p:nvSpPr>
          <p:cNvPr id="14" name="Text Placeholder 20"/>
          <p:cNvSpPr>
            <a:spLocks noGrp="1"/>
          </p:cNvSpPr>
          <p:nvPr>
            <p:ph type="body" sz="quarter" idx="24"/>
          </p:nvPr>
        </p:nvSpPr>
        <p:spPr>
          <a:xfrm>
            <a:off x="4735687" y="3202946"/>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932867" y="3445093"/>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2018</a:t>
            </a:r>
          </a:p>
        </p:txBody>
      </p:sp>
      <p:sp>
        <p:nvSpPr>
          <p:cNvPr id="20" name="Text Placeholder 11"/>
          <p:cNvSpPr>
            <a:spLocks noGrp="1"/>
          </p:cNvSpPr>
          <p:nvPr>
            <p:ph type="body" sz="quarter" idx="30" hasCustomPrompt="1"/>
          </p:nvPr>
        </p:nvSpPr>
        <p:spPr>
          <a:xfrm>
            <a:off x="6985343" y="3460258"/>
            <a:ext cx="787056" cy="239981"/>
          </a:xfrm>
          <a:prstGeom prst="rect">
            <a:avLst/>
          </a:prstGeom>
        </p:spPr>
        <p:txBody>
          <a:bodyPr lIns="0" anchor="ctr">
            <a:noAutofit/>
          </a:bodyPr>
          <a:lstStyle>
            <a:lvl1pPr marL="0" indent="0">
              <a:buNone/>
              <a:defRPr sz="2000" b="1" i="0">
                <a:solidFill>
                  <a:schemeClr val="tx1"/>
                </a:solidFill>
                <a:latin typeface="Arial Regular" charset="0"/>
                <a:ea typeface="Arial Regular" charset="0"/>
                <a:cs typeface="Arial Regular"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2019</a:t>
            </a:r>
          </a:p>
        </p:txBody>
      </p:sp>
      <p:sp>
        <p:nvSpPr>
          <p:cNvPr id="21" name="Picture Placeholder 8"/>
          <p:cNvSpPr>
            <a:spLocks noGrp="1"/>
          </p:cNvSpPr>
          <p:nvPr>
            <p:ph type="pic" sz="quarter" idx="13" hasCustomPrompt="1"/>
          </p:nvPr>
        </p:nvSpPr>
        <p:spPr>
          <a:xfrm>
            <a:off x="473157" y="1065919"/>
            <a:ext cx="3672840" cy="1919124"/>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2" name="Picture Placeholder 8"/>
          <p:cNvSpPr>
            <a:spLocks noGrp="1"/>
          </p:cNvSpPr>
          <p:nvPr>
            <p:ph type="pic" sz="quarter" idx="31" hasCustomPrompt="1"/>
          </p:nvPr>
        </p:nvSpPr>
        <p:spPr>
          <a:xfrm>
            <a:off x="7772399" y="3972048"/>
            <a:ext cx="3624019" cy="1920240"/>
          </a:xfrm>
          <a:prstGeom prst="rect">
            <a:avLst/>
          </a:prstGeom>
          <a:solidFill>
            <a:schemeClr val="bg2">
              <a:lumMod val="95000"/>
            </a:schemeClr>
          </a:solidFill>
        </p:spPr>
        <p:txBody>
          <a:bodyPr tIns="91440" anchor="t">
            <a:normAutofit/>
          </a:bodyPr>
          <a:lstStyle>
            <a:lvl1pPr marL="0" indent="0" algn="ctr">
              <a:buNone/>
              <a:defRPr sz="1400" b="0" i="0" cap="none">
                <a:solidFill>
                  <a:schemeClr val="tx2"/>
                </a:solidFill>
                <a:latin typeface="Arial Regular" charset="0"/>
                <a:ea typeface="Arial Regular" charset="0"/>
                <a:cs typeface="Arial Regular" charset="0"/>
              </a:defRPr>
            </a:lvl1pPr>
          </a:lstStyle>
          <a:p>
            <a:r>
              <a:rPr lang="en-US"/>
              <a:t>Drag photo to placeholder or click on icon to place photo from file.</a:t>
            </a:r>
          </a:p>
        </p:txBody>
      </p:sp>
      <p:sp>
        <p:nvSpPr>
          <p:cNvPr id="23" name="Picture Placeholder 8"/>
          <p:cNvSpPr>
            <a:spLocks noGrp="1"/>
          </p:cNvSpPr>
          <p:nvPr>
            <p:ph type="pic" sz="quarter" idx="32" hasCustomPrompt="1"/>
          </p:nvPr>
        </p:nvSpPr>
        <p:spPr>
          <a:xfrm>
            <a:off x="6849773" y="2056237"/>
            <a:ext cx="1189328" cy="991352"/>
          </a:xfrm>
          <a:prstGeom prst="rect">
            <a:avLst/>
          </a:prstGeom>
          <a:solidFill>
            <a:schemeClr val="bg2">
              <a:lumMod val="95000"/>
            </a:schemeClr>
          </a:solidFill>
        </p:spPr>
        <p:txBody>
          <a:bodyPr tIns="91440" anchor="t">
            <a:normAutofit/>
          </a:bodyPr>
          <a:lstStyle>
            <a:lvl1pPr marL="0" indent="0" algn="ctr">
              <a:buFont typeface="Arial" charset="0"/>
              <a:buNone/>
              <a:defRPr sz="1000" b="0" i="0" cap="none">
                <a:solidFill>
                  <a:schemeClr val="tx2"/>
                </a:solidFill>
                <a:latin typeface="Arial Regular" charset="0"/>
                <a:ea typeface="Arial Regular" charset="0"/>
                <a:cs typeface="Arial Regular" charset="0"/>
              </a:defRPr>
            </a:lvl1pPr>
          </a:lstStyle>
          <a:p>
            <a:r>
              <a:rPr lang="en-US"/>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5371994" y="3879379"/>
            <a:ext cx="2063127" cy="542494"/>
          </a:xfrm>
          <a:prstGeom prst="rect">
            <a:avLst/>
          </a:prstGeom>
        </p:spPr>
        <p:txBody>
          <a:bodyPr lIns="0" rIns="0">
            <a:noAutofit/>
          </a:bodyPr>
          <a:lstStyle>
            <a:lvl1pPr marL="0" indent="0">
              <a:lnSpc>
                <a:spcPct val="110000"/>
              </a:lnSpc>
              <a:buNone/>
              <a:defRPr sz="1800" b="0" i="0">
                <a:solidFill>
                  <a:schemeClr val="tx2"/>
                </a:solidFill>
                <a:latin typeface="Arial Regular" charset="0"/>
                <a:ea typeface="Arial Regular" charset="0"/>
                <a:cs typeface="Arial Regular" charset="0"/>
              </a:defRPr>
            </a:lvl1pPr>
            <a:lvl2pPr marL="9525" indent="0">
              <a:buNone/>
              <a:tabLst/>
              <a:defRPr sz="1800"/>
            </a:lvl2pPr>
            <a:lvl3pPr marL="914400" indent="0">
              <a:buNone/>
              <a:defRPr/>
            </a:lvl3pPr>
            <a:lvl4pPr marL="1371600" indent="0">
              <a:buNone/>
              <a:defRPr/>
            </a:lvl4pPr>
            <a:lvl5pPr marL="1828800" indent="0">
              <a:buNone/>
              <a:defRPr/>
            </a:lvl5pPr>
          </a:lstStyle>
          <a:p>
            <a:pPr lvl="1"/>
            <a:r>
              <a:rPr lang="en-US"/>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530" y="6483429"/>
            <a:ext cx="62188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696997" y="3200856"/>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AE1B03F-6E91-4024-9C16-6C59944FAF8C}"/>
              </a:ext>
            </a:extLst>
          </p:cNvPr>
          <p:cNvSpPr/>
          <p:nvPr userDrawn="1"/>
        </p:nvSpPr>
        <p:spPr>
          <a:xfrm>
            <a:off x="2647040" y="3205097"/>
            <a:ext cx="22860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747520" y="3323495"/>
            <a:ext cx="9144"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805702" y="298586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8771202" y="3295436"/>
            <a:ext cx="9144"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5242318" y="3233347"/>
            <a:ext cx="148090"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6749141" y="321400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6865399" y="3058930"/>
            <a:ext cx="9144"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4846984" y="1045413"/>
            <a:ext cx="9144"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8666117" y="3205097"/>
            <a:ext cx="225425"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5309023" y="3369415"/>
            <a:ext cx="9144"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042306"/>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457200" y="3502152"/>
            <a:ext cx="5524500" cy="2352272"/>
          </a:xfrm>
          <a:prstGeom prst="rect">
            <a:avLst/>
          </a:prstGeom>
        </p:spPr>
        <p:txBody>
          <a:bodyPr lIns="0">
            <a:noAutofit/>
          </a:bodyPr>
          <a:lstStyle>
            <a:lvl2pPr>
              <a:defRPr sz="2200">
                <a:solidFill>
                  <a:schemeClr val="tx2"/>
                </a:solidFill>
              </a:defRPr>
            </a:lvl2pPr>
          </a:lstStyle>
          <a:p>
            <a:pPr lvl="1"/>
            <a:r>
              <a:rPr lang="en-US"/>
              <a:t>Name</a:t>
            </a:r>
          </a:p>
          <a:p>
            <a:pPr lvl="1"/>
            <a:r>
              <a:rPr lang="en-US" u="sng">
                <a:hlinkClick r:id="rId2" tooltip="mailto:email@mitre.org">
                  <a:extLst>
                    <a:ext uri="{A12FA001-AC4F-418D-AE19-62706E023703}">
                      <ahyp:hlinkClr xmlns:ahyp="http://schemas.microsoft.com/office/drawing/2018/hyperlinkcolor" val="tx"/>
                    </a:ext>
                  </a:extLst>
                </a:hlinkClick>
              </a:rPr>
              <a:t>email@mitre.org</a:t>
            </a:r>
            <a:r>
              <a:rPr lang="en-US"/>
              <a:t>  </a:t>
            </a:r>
          </a:p>
          <a:p>
            <a:pPr lvl="1"/>
            <a:r>
              <a:rPr lang="en-US"/>
              <a:t>     @</a:t>
            </a:r>
            <a:r>
              <a:rPr lang="en-US" err="1"/>
              <a:t>TwitterHandle</a:t>
            </a:r>
            <a:endParaRPr lang="en-US"/>
          </a:p>
          <a:p>
            <a:pPr lvl="1"/>
            <a:r>
              <a:rPr lang="en-US"/>
              <a:t>      linkedin.com/in/</a:t>
            </a:r>
            <a:r>
              <a:rPr lang="en-US" err="1"/>
              <a:t>firstnamelastname</a:t>
            </a:r>
            <a:endParaRPr lang="en-US"/>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4622604"/>
            <a:ext cx="360355"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435025" y="4979054"/>
            <a:ext cx="390214" cy="382233"/>
          </a:xfrm>
          <a:prstGeom prst="rect">
            <a:avLst/>
          </a:prstGeom>
        </p:spPr>
      </p:pic>
      <p:pic>
        <p:nvPicPr>
          <p:cNvPr id="11" name="Graphic 10">
            <a:extLst>
              <a:ext uri="{FF2B5EF4-FFF2-40B4-BE49-F238E27FC236}">
                <a16:creationId xmlns:a16="http://schemas.microsoft.com/office/drawing/2014/main" id="{09C97F15-9845-4BA4-BA6B-A7BBED48E25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376139" y="5709359"/>
            <a:ext cx="3898649" cy="463623"/>
          </a:xfrm>
          <a:prstGeom prst="rect">
            <a:avLst/>
          </a:prstGeom>
        </p:spPr>
      </p:pic>
    </p:spTree>
    <p:extLst>
      <p:ext uri="{BB962C8B-B14F-4D97-AF65-F5344CB8AC3E}">
        <p14:creationId xmlns:p14="http://schemas.microsoft.com/office/powerpoint/2010/main" val="2848040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9700" y="5298578"/>
            <a:ext cx="2394658" cy="674224"/>
          </a:xfrm>
          <a:prstGeom prst="rect">
            <a:avLst/>
          </a:prstGeom>
        </p:spPr>
      </p:pic>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0"/>
            <a:ext cx="10874829" cy="1408113"/>
          </a:xfr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a:solidFill>
                  <a:srgbClr val="FF0000"/>
                </a:solidFill>
              </a:defRPr>
            </a:lvl1pPr>
          </a:lstStyle>
          <a:p>
            <a:pPr marL="0" marR="0" lvl="0" indent="0" algn="l" defTabSz="914400" rtl="0" eaLnBrk="1" fontAlgn="auto" latinLnBrk="0" hangingPunct="1">
              <a:lnSpc>
                <a:spcPct val="100000"/>
              </a:lnSpc>
              <a:spcBef>
                <a:spcPts val="600"/>
              </a:spcBef>
              <a:spcAft>
                <a:spcPts val="600"/>
              </a:spcAft>
              <a:buClrTx/>
              <a:buSzTx/>
              <a:buFont typeface="Arial"/>
              <a:buNone/>
              <a:tabLst/>
              <a:defRPr/>
            </a:pPr>
            <a:r>
              <a:rPr lang="en-US"/>
              <a:t>If needed, use this slide to add required contract or project information specific to your sponsor.</a:t>
            </a:r>
            <a:endParaRPr kumimoji="0" lang="en-US" altLang="en-US" sz="2400" b="1" i="0" u="none" strike="noStrike" cap="none" normalizeH="0" baseline="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457200" y="3502152"/>
            <a:ext cx="5251450" cy="2459038"/>
          </a:xfrm>
        </p:spPr>
        <p:txBody>
          <a:bodyPr/>
          <a:lstStyle>
            <a:lvl1pPr>
              <a:defRPr/>
            </a:lvl1pPr>
            <a:lvl2pPr>
              <a:defRPr/>
            </a:lvl2pPr>
          </a:lstStyle>
          <a:p>
            <a:pPr lvl="0"/>
            <a:r>
              <a:rPr lang="en-US"/>
              <a:t>Project Name</a:t>
            </a:r>
          </a:p>
          <a:p>
            <a:pPr lvl="0"/>
            <a:r>
              <a:rPr lang="en-US"/>
              <a:t>Project Number</a:t>
            </a:r>
          </a:p>
          <a:p>
            <a:pPr lvl="0"/>
            <a:r>
              <a:rPr lang="en-US"/>
              <a:t>Disclaimer text</a:t>
            </a:r>
          </a:p>
          <a:p>
            <a:pPr lvl="1"/>
            <a:r>
              <a:rPr lang="en-US"/>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76139" y="5709359"/>
            <a:ext cx="3898649" cy="463623"/>
          </a:xfrm>
          <a:prstGeom prst="rect">
            <a:avLst/>
          </a:prstGeom>
        </p:spPr>
      </p:pic>
    </p:spTree>
    <p:extLst>
      <p:ext uri="{BB962C8B-B14F-4D97-AF65-F5344CB8AC3E}">
        <p14:creationId xmlns:p14="http://schemas.microsoft.com/office/powerpoint/2010/main" val="25482948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389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73223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xml"/><Relationship Id="rId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4.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theme" Target="../theme/theme5.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Official USE ONLY.</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 id="2147483893" r:id="rId30"/>
    <p:sldLayoutId id="2147483921" r:id="rId31"/>
  </p:sldLayoutIdLst>
  <p:hf hd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88" userDrawn="1">
          <p15:clr>
            <a:srgbClr val="F26B43"/>
          </p15:clr>
        </p15:guide>
        <p15:guide id="25" pos="7392"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384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OFFICIAL USE ONLY.</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87" r:id="rId3"/>
    <p:sldLayoutId id="2147483835" r:id="rId4"/>
    <p:sldLayoutId id="2147483836" r:id="rId5"/>
    <p:sldLayoutId id="2147483702" r:id="rId6"/>
    <p:sldLayoutId id="2147483838" r:id="rId7"/>
    <p:sldLayoutId id="2147483840" r:id="rId8"/>
    <p:sldLayoutId id="2147483842" r:id="rId9"/>
    <p:sldLayoutId id="2147483843" r:id="rId10"/>
    <p:sldLayoutId id="2147483846" r:id="rId11"/>
    <p:sldLayoutId id="2147483847" r:id="rId12"/>
    <p:sldLayoutId id="2147483850" r:id="rId13"/>
    <p:sldLayoutId id="2147483851" r:id="rId14"/>
    <p:sldLayoutId id="2147483853" r:id="rId15"/>
    <p:sldLayoutId id="2147483854" r:id="rId16"/>
    <p:sldLayoutId id="2147483855" r:id="rId17"/>
    <p:sldLayoutId id="2147483856" r:id="rId18"/>
    <p:sldLayoutId id="2147483857" r:id="rId19"/>
    <p:sldLayoutId id="2147483858" r:id="rId20"/>
    <p:sldLayoutId id="2147483860" r:id="rId21"/>
    <p:sldLayoutId id="2147483862" r:id="rId22"/>
    <p:sldLayoutId id="2147483864" r:id="rId23"/>
    <p:sldLayoutId id="2147483866" r:id="rId24"/>
    <p:sldLayoutId id="2147483868" r:id="rId25"/>
    <p:sldLayoutId id="2147483870" r:id="rId26"/>
    <p:sldLayoutId id="2147483871" r:id="rId27"/>
    <p:sldLayoutId id="2147483872" r:id="rId28"/>
    <p:sldLayoutId id="2147483873" r:id="rId29"/>
    <p:sldLayoutId id="2147483878" r:id="rId30"/>
    <p:sldLayoutId id="2147483880" r:id="rId31"/>
    <p:sldLayoutId id="2147483883" r:id="rId32"/>
  </p:sldLayoutIdLst>
  <p:hf hd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707254"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OFFICIAL USE ONLY.</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342900" indent="-342900" algn="l" defTabSz="914400" rtl="0" eaLnBrk="1" latinLnBrk="0" hangingPunct="1">
        <a:lnSpc>
          <a:spcPct val="100000"/>
        </a:lnSpc>
        <a:spcBef>
          <a:spcPts val="600"/>
        </a:spcBef>
        <a:spcAft>
          <a:spcPts val="600"/>
        </a:spcAft>
        <a:buFont typeface="Wingdings" panose="05000000000000000000" pitchFamily="2" charset="2"/>
        <a:buChar char="§"/>
        <a:defRPr sz="2400" b="1" i="0" kern="1200" cap="none" baseline="0">
          <a:solidFill>
            <a:schemeClr val="tx2"/>
          </a:solidFill>
          <a:latin typeface="+mn-lt"/>
          <a:ea typeface="Arial Narrow" charset="0"/>
          <a:cs typeface="Arial Narrow" charset="0"/>
        </a:defRPr>
      </a:lvl1pPr>
      <a:lvl2pPr marL="352425" indent="-342900" algn="l" defTabSz="914400" rtl="0" eaLnBrk="1" latinLnBrk="0" hangingPunct="1">
        <a:lnSpc>
          <a:spcPct val="100000"/>
        </a:lnSpc>
        <a:spcBef>
          <a:spcPts val="600"/>
        </a:spcBef>
        <a:spcAft>
          <a:spcPts val="600"/>
        </a:spcAft>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1000"/>
            <a:ext cx="11277600" cy="584775"/>
          </a:xfrm>
          <a:prstGeom prst="rect">
            <a:avLst/>
          </a:prstGeom>
        </p:spPr>
        <p:txBody>
          <a:bodyPr vert="horz" lIns="91440" tIns="45720" rIns="91440" bIns="45720" rtlCol="0" anchor="ctr" anchorCtr="0">
            <a:noAutofit/>
          </a:bodyPr>
          <a:lstStyle/>
          <a:p>
            <a:r>
              <a:rPr lang="en-US"/>
              <a:t>Click to edit Master title style</a:t>
            </a:r>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457200" y="1182445"/>
            <a:ext cx="11277600" cy="5047874"/>
          </a:xfrm>
          <a:prstGeom prst="rect">
            <a:avLst/>
          </a:prstGeom>
        </p:spPr>
        <p:txBody>
          <a:bodyPr vert="horz" lIns="91440" tIns="45720" rIns="91440" bIns="45720" rtlCol="0">
            <a:normAutofit/>
          </a:bodyPr>
          <a:lstStyle/>
          <a:p>
            <a:pPr lvl="0"/>
            <a:r>
              <a:rPr lang="en-US"/>
              <a:t>Arial 24 pt. Edit master text styles</a:t>
            </a:r>
          </a:p>
          <a:p>
            <a:pPr lvl="1"/>
            <a:r>
              <a:rPr lang="en-US"/>
              <a:t>Arial 24 PT. Second level</a:t>
            </a:r>
          </a:p>
          <a:p>
            <a:pPr lvl="2"/>
            <a:r>
              <a:rPr lang="en-US"/>
              <a:t>Arial 24 PT. Third level</a:t>
            </a:r>
          </a:p>
          <a:p>
            <a:pPr lvl="3"/>
            <a:r>
              <a:rPr lang="en-US"/>
              <a:t>Arial 24 PT. Fourth level</a:t>
            </a:r>
          </a:p>
          <a:p>
            <a:pPr lvl="4"/>
            <a:r>
              <a:rPr lang="en-US"/>
              <a:t>Arial 22 PT. Fifth level</a:t>
            </a:r>
          </a:p>
          <a:p>
            <a:pPr lvl="5"/>
            <a:r>
              <a:rPr lang="en-US"/>
              <a:t>Arial 18 PT. Sixth level</a:t>
            </a:r>
          </a:p>
          <a:p>
            <a:pPr lvl="6"/>
            <a:r>
              <a:rPr lang="en-US"/>
              <a:t>Arial 16 PT. Seventh level</a:t>
            </a:r>
          </a:p>
        </p:txBody>
      </p:sp>
      <p:sp>
        <p:nvSpPr>
          <p:cNvPr id="7" name="Slide Number Placeholder 6"/>
          <p:cNvSpPr>
            <a:spLocks noGrp="1"/>
          </p:cNvSpPr>
          <p:nvPr>
            <p:ph type="sldNum" sz="quarter" idx="4"/>
          </p:nvPr>
        </p:nvSpPr>
        <p:spPr>
          <a:xfrm>
            <a:off x="10934700" y="6487280"/>
            <a:ext cx="800100" cy="251853"/>
          </a:xfrm>
          <a:prstGeom prst="rect">
            <a:avLst/>
          </a:prstGeom>
        </p:spPr>
        <p:txBody>
          <a:bodyPr vert="horz" lIns="0" tIns="45720" rIns="0" bIns="45720" rtlCol="0" anchor="ctr"/>
          <a:lstStyle>
            <a:lvl1pPr marL="0" algn="r" defTabSz="914400" rtl="0" eaLnBrk="1" latinLnBrk="0" hangingPunct="1">
              <a:defRPr lang="en-US" sz="800" kern="1200" cap="all" baseline="0" smtClean="0">
                <a:solidFill>
                  <a:schemeClr val="tx2"/>
                </a:solidFill>
                <a:latin typeface="+mn-lt"/>
                <a:ea typeface="+mn-ea"/>
                <a:cs typeface="+mn-cs"/>
              </a:defRPr>
            </a:lvl1pPr>
          </a:lstStyle>
          <a:p>
            <a:fld id="{2F2F552B-1952-B44E-8CAB-5705F0ACD2E2}" type="slidenum">
              <a:rPr lang="uk-UA" smtClean="0"/>
              <a:pPr/>
              <a:t>‹#›</a:t>
            </a:fld>
            <a:endParaRPr lang="uk-UA"/>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3919122" y="6523689"/>
            <a:ext cx="4353756" cy="215444"/>
          </a:xfrm>
          <a:prstGeom prst="rect">
            <a:avLst/>
          </a:prstGeom>
        </p:spPr>
        <p:txBody>
          <a:bodyPr vert="horz" wrap="square" lIns="0" tIns="45720" rIns="0" bIns="4572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2021 THE MITRE CORPORATION. ALL RIGHTS RESERVED. FOR OFFICIAL USE ONLY.</a:t>
            </a:r>
          </a:p>
        </p:txBody>
      </p:sp>
    </p:spTree>
    <p:extLst>
      <p:ext uri="{BB962C8B-B14F-4D97-AF65-F5344CB8AC3E}">
        <p14:creationId xmlns:p14="http://schemas.microsoft.com/office/powerpoint/2010/main" val="352842142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Lst>
  <p:hf hdr="0" dt="0"/>
  <p:txStyles>
    <p:titleStyle>
      <a:lvl1pPr algn="l" defTabSz="914400" rtl="0" eaLnBrk="1" latinLnBrk="0" hangingPunct="1">
        <a:lnSpc>
          <a:spcPct val="100000"/>
        </a:lnSpc>
        <a:spcBef>
          <a:spcPct val="0"/>
        </a:spcBef>
        <a:buNone/>
        <a:defRPr sz="3200" b="1" i="0" kern="1200" cap="none" baseline="0">
          <a:solidFill>
            <a:schemeClr val="tx2"/>
          </a:solidFill>
          <a:latin typeface="+mn-lt"/>
          <a:ea typeface="Arial Narrow" charset="0"/>
          <a:cs typeface="Arial Narrow" charset="0"/>
        </a:defRPr>
      </a:lvl1pPr>
    </p:titleStyle>
    <p:bodyStyle>
      <a:lvl1pPr marL="0" indent="0" algn="l" defTabSz="914400" rtl="0" eaLnBrk="1" latinLnBrk="0" hangingPunct="1">
        <a:lnSpc>
          <a:spcPct val="100000"/>
        </a:lnSpc>
        <a:spcBef>
          <a:spcPts val="600"/>
        </a:spcBef>
        <a:spcAft>
          <a:spcPts val="600"/>
        </a:spcAft>
        <a:buFont typeface="Arial"/>
        <a:buNone/>
        <a:defRPr sz="2400" b="1" i="0" kern="1200" cap="none" baseline="0">
          <a:solidFill>
            <a:schemeClr val="tx2"/>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p15:clr>
            <a:srgbClr val="F26B43"/>
          </p15:clr>
        </p15:guide>
        <p15:guide id="2" pos="288">
          <p15:clr>
            <a:srgbClr val="F26B43"/>
          </p15:clr>
        </p15:guide>
        <p15:guide id="25" pos="7392">
          <p15:clr>
            <a:srgbClr val="F26B43"/>
          </p15:clr>
        </p15:guide>
        <p15:guide id="26" orient="horz" pos="3936">
          <p15:clr>
            <a:srgbClr val="F26B43"/>
          </p15:clr>
        </p15:guide>
        <p15:guide id="27" orient="horz" pos="240">
          <p15:clr>
            <a:srgbClr val="F26B43"/>
          </p15:clr>
        </p15:guide>
        <p15:guide id="28" orient="horz" pos="4248">
          <p15:clr>
            <a:srgbClr val="F26B43"/>
          </p15:clr>
        </p15:guide>
        <p15:guide id="29" pos="3840">
          <p15:clr>
            <a:srgbClr val="F26B43"/>
          </p15:clr>
        </p15:guide>
        <p15:guide id="30" orient="horz" pos="4200">
          <p15:clr>
            <a:srgbClr val="F26B43"/>
          </p15:clr>
        </p15:guide>
        <p15:guide id="31" orient="horz" pos="4128">
          <p15:clr>
            <a:srgbClr val="F26B43"/>
          </p15:clr>
        </p15:guide>
        <p15:guide id="32"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cqa.org/hedis/" TargetMode="External"/><Relationship Id="rId2" Type="http://schemas.openxmlformats.org/officeDocument/2006/relationships/hyperlink" Target="https://qpp.cms.gov/mips/explore-measures?tab=qualityMeasures&amp;py=2020#measures" TargetMode="External"/><Relationship Id="rId1" Type="http://schemas.openxmlformats.org/officeDocument/2006/relationships/slideLayout" Target="../slideLayouts/slideLayout6.xml"/><Relationship Id="rId5" Type="http://schemas.openxmlformats.org/officeDocument/2006/relationships/hyperlink" Target="https://www.medicaid.gov/medicaid/quality-of-care/index.html" TargetMode="External"/><Relationship Id="rId4" Type="http://schemas.openxmlformats.org/officeDocument/2006/relationships/hyperlink" Target="https://bphc.hrsa.gov/sites/default/files/bphc/datareporting/pdf/2020-uds-manual.pdf"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s://ecqi.healthit.gov/ecqm/ep/2020/cms050v8" TargetMode="External"/><Relationship Id="rId2" Type="http://schemas.openxmlformats.org/officeDocument/2006/relationships/hyperlink" Target="https://ecqi.healthit.gov/ecqm/ep/2021/cms002v10" TargetMode="External"/><Relationship Id="rId1" Type="http://schemas.openxmlformats.org/officeDocument/2006/relationships/slideLayout" Target="../slideLayouts/slideLayout6.xml"/><Relationship Id="rId6" Type="http://schemas.openxmlformats.org/officeDocument/2006/relationships/hyperlink" Target="https://ecqi.healthit.gov/ecqm/ep/2021/cms138v9" TargetMode="External"/><Relationship Id="rId5" Type="http://schemas.openxmlformats.org/officeDocument/2006/relationships/hyperlink" Target="https://ecqi.healthit.gov/ecqm/ep/2021/cms069v9" TargetMode="External"/><Relationship Id="rId4" Type="http://schemas.openxmlformats.org/officeDocument/2006/relationships/hyperlink" Target="https://ecqi.healthit.gov/ecqm/ep/2021/cms022v9"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hyperlink" Target="http://www.qualityforum.org/MAP_Clinician_Workgroup.aspx" TargetMode="External"/><Relationship Id="rId2" Type="http://schemas.openxmlformats.org/officeDocument/2006/relationships/hyperlink" Target="https://www.ncqa.org/digital-measures/" TargetMode="External"/><Relationship Id="rId1" Type="http://schemas.openxmlformats.org/officeDocument/2006/relationships/slideLayout" Target="../slideLayouts/slideLayout6.xml"/><Relationship Id="rId5" Type="http://schemas.openxmlformats.org/officeDocument/2006/relationships/hyperlink" Target="https://www.hhs.gov/about/leadership/eric-d-hargan/quality-roadmap/index.html" TargetMode="External"/><Relationship Id="rId4" Type="http://schemas.openxmlformats.org/officeDocument/2006/relationships/hyperlink" Target="http://www.qualityforum.org/cqmc/" TargetMode="External"/></Relationships>
</file>

<file path=ppt/slides/_rels/slide1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doi.org/10.4137/CIN.S14035"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32.png"/><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www.accenture.com/_acnmedia/PDF-125/Accenture-Life-Sciences-Precision-Oncology-Digital.pdf#zoom=50" TargetMode="External"/><Relationship Id="rId2" Type="http://schemas.openxmlformats.org/officeDocument/2006/relationships/hyperlink" Target="https://deep-dive.pharmaphorum.com/magazine/future-of-oncology-2020/clinical-decision-support-tools-will-help-oncologists-manage-complexity/" TargetMode="External"/><Relationship Id="rId1" Type="http://schemas.openxmlformats.org/officeDocument/2006/relationships/slideLayout" Target="../slideLayouts/slideLayout6.xml"/><Relationship Id="rId6" Type="http://schemas.openxmlformats.org/officeDocument/2006/relationships/hyperlink" Target="https://perma.cc/XMN3-VPX6" TargetMode="External"/><Relationship Id="rId5" Type="http://schemas.openxmlformats.org/officeDocument/2006/relationships/hyperlink" Target="https://digital.ahrq.gov/sites/default/files/docs/citation/r21hs022911-chaudhry-final-report-2017.pdf" TargetMode="External"/><Relationship Id="rId4" Type="http://schemas.openxmlformats.org/officeDocument/2006/relationships/hyperlink" Target="https://www.diagnosticsworldnews.com/news/2019/09/17/digital-era-creates-communication-glitches-for-pathologists" TargetMode="External"/></Relationships>
</file>

<file path=ppt/slides/_rels/slide135.xml.rels><?xml version="1.0" encoding="UTF-8" standalone="yes"?>
<Relationships xmlns="http://schemas.openxmlformats.org/package/2006/relationships"><Relationship Id="rId8" Type="http://schemas.openxmlformats.org/officeDocument/2006/relationships/hyperlink" Target="https://europepmc.org/article/med/24303255" TargetMode="External"/><Relationship Id="rId3" Type="http://schemas.openxmlformats.org/officeDocument/2006/relationships/hyperlink" Target="https://www.healthpartners.com/institute/research/research-strengths/clinical-decision-support/" TargetMode="External"/><Relationship Id="rId7" Type="http://schemas.openxmlformats.org/officeDocument/2006/relationships/hyperlink" Target="http://ovidsp.ovid.com/ovidweb.cgi?T=JS&amp;PAGE=reference&amp;D=emexb&amp;NEWS=N&amp;AN=620351528" TargetMode="External"/><Relationship Id="rId2" Type="http://schemas.openxmlformats.org/officeDocument/2006/relationships/hyperlink" Target="https://digitalhealth.folio3.com/clinical-decision-support-system-examples-tools/" TargetMode="External"/><Relationship Id="rId1" Type="http://schemas.openxmlformats.org/officeDocument/2006/relationships/slideLayout" Target="../slideLayouts/slideLayout6.xml"/><Relationship Id="rId6" Type="http://schemas.openxmlformats.org/officeDocument/2006/relationships/hyperlink" Target="http://www.jabfm.org/" TargetMode="External"/><Relationship Id="rId5" Type="http://schemas.openxmlformats.org/officeDocument/2006/relationships/hyperlink" Target="http://insights.ovid.com/crossref?an=00000542-201802000-00010" TargetMode="External"/><Relationship Id="rId4" Type="http://schemas.openxmlformats.org/officeDocument/2006/relationships/hyperlink" Target="http://www.inferscience.com/what-you-need-to-know-about-infera-cdss-for-allscripts-ehrs/"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mercytechnology.net/insights/blog/clinical-decision-support" TargetMode="External"/><Relationship Id="rId2" Type="http://schemas.openxmlformats.org/officeDocument/2006/relationships/hyperlink" Target="https://www.liebertpub.com/doi/full/10.1089/jwh.2017.6667" TargetMode="External"/><Relationship Id="rId1" Type="http://schemas.openxmlformats.org/officeDocument/2006/relationships/slideLayout" Target="../slideLayouts/slideLayout6.xml"/><Relationship Id="rId5" Type="http://schemas.openxmlformats.org/officeDocument/2006/relationships/hyperlink" Target="http://www.nature.com/scientificreports/" TargetMode="External"/><Relationship Id="rId4" Type="http://schemas.openxmlformats.org/officeDocument/2006/relationships/hyperlink" Target="https://academic.oup.com/jamia/article/27/9/1443/5907494"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www.liebertpub.com/" TargetMode="External"/><Relationship Id="rId7" Type="http://schemas.openxmlformats.org/officeDocument/2006/relationships/hyperlink" Target="https://doi.org/10.1038/s41746-019-0208-" TargetMode="External"/><Relationship Id="rId2" Type="http://schemas.openxmlformats.org/officeDocument/2006/relationships/hyperlink" Target="https://www.healthcareitnews.com/news/new-study-identifies-top-11-clinical-decision-support-vendors" TargetMode="External"/><Relationship Id="rId1" Type="http://schemas.openxmlformats.org/officeDocument/2006/relationships/slideLayout" Target="../slideLayouts/slideLayout6.xml"/><Relationship Id="rId6" Type="http://schemas.openxmlformats.org/officeDocument/2006/relationships/hyperlink" Target="https://journals.sagepub.com/doi/full/10.4137/CIN.S14035" TargetMode="External"/><Relationship Id="rId5" Type="http://schemas.openxmlformats.org/officeDocument/2006/relationships/hyperlink" Target="https://pubmed.ncbi.nlm.nih.gov/22542812/" TargetMode="External"/><Relationship Id="rId4" Type="http://schemas.openxmlformats.org/officeDocument/2006/relationships/hyperlink" Target="https://doi.org/10.1038/s41746-020-0221-y"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reader.elsevier.com/reader/sd/pii/S0091743500907229?token=B4E09FE90780F8FEC249A7476936E9BF6F9E1906D7FFE00D8680FF4654344805884666777B1705D93CCAD5F44AEBB0D1" TargetMode="External"/><Relationship Id="rId7" Type="http://schemas.openxmlformats.org/officeDocument/2006/relationships/hyperlink" Target="https://www.karger.com/Article/FullText/477556" TargetMode="External"/><Relationship Id="rId2" Type="http://schemas.openxmlformats.org/officeDocument/2006/relationships/hyperlink" Target="http://dx.doi.org/10.1016/j.amepre.2017.10.027" TargetMode="External"/><Relationship Id="rId1" Type="http://schemas.openxmlformats.org/officeDocument/2006/relationships/slideLayout" Target="../slideLayouts/slideLayout6.xml"/><Relationship Id="rId6" Type="http://schemas.openxmlformats.org/officeDocument/2006/relationships/hyperlink" Target="https://web.archive.org/web/20150910050825/http:/www.pathinformatics.pitt.edu/sites/default/files/2012Powerpoints/01HenricksTues.pdf" TargetMode="External"/><Relationship Id="rId5" Type="http://schemas.openxmlformats.org/officeDocument/2006/relationships/hyperlink" Target="http://meridian.allenpress.com/aplm/article/139/3/311/193668/Standalone-Laboratory-Information-Systems-Versus" TargetMode="External"/><Relationship Id="rId4" Type="http://schemas.openxmlformats.org/officeDocument/2006/relationships/hyperlink" Target="https://elss.cap.org/elss/ShowProperty?nodePath=/UCMCON/Contribution%20Folders/DctmContent/education/OnlineCourseContent/2017/LAP-TLTM/checklists/cl-cyp.pdf" TargetMode="External"/></Relationships>
</file>

<file path=ppt/slides/_rels/slide139.xml.rels><?xml version="1.0" encoding="UTF-8" standalone="yes"?>
<Relationships xmlns="http://schemas.openxmlformats.org/package/2006/relationships"><Relationship Id="rId8" Type="http://schemas.openxmlformats.org/officeDocument/2006/relationships/hyperlink" Target="http://www.jpathinformatics.org/text.asp?2017/8/1/13/201921" TargetMode="External"/><Relationship Id="rId3" Type="http://schemas.openxmlformats.org/officeDocument/2006/relationships/hyperlink" Target="https://linkinghub.elsevier.com/retrieve/pii/S1875918115000343" TargetMode="External"/><Relationship Id="rId7" Type="http://schemas.openxmlformats.org/officeDocument/2006/relationships/hyperlink" Target="http://meridian.allenpress.com/aplm/article/141/3/410/65705/The-Benefits-and-Challenges-of-an-Interfaced" TargetMode="External"/><Relationship Id="rId2" Type="http://schemas.openxmlformats.org/officeDocument/2006/relationships/hyperlink" Target="http://link.springer.com/10.1007/s10916-020-01574-x" TargetMode="External"/><Relationship Id="rId1" Type="http://schemas.openxmlformats.org/officeDocument/2006/relationships/slideLayout" Target="../slideLayouts/slideLayout6.xml"/><Relationship Id="rId6" Type="http://schemas.openxmlformats.org/officeDocument/2006/relationships/hyperlink" Target="https://linkinghub.elsevier.com/retrieve/pii/S1386505617301855" TargetMode="External"/><Relationship Id="rId5" Type="http://schemas.openxmlformats.org/officeDocument/2006/relationships/hyperlink" Target="https://academic.oup.com/jamia/article/27/9/1488/5907978" TargetMode="External"/><Relationship Id="rId10" Type="http://schemas.openxmlformats.org/officeDocument/2006/relationships/hyperlink" Target="http://meridian.allenpress.com/aplm/article/144/2/229/433652/Logical-Observation-Identifiers-Names-and-Codes" TargetMode="External"/><Relationship Id="rId4" Type="http://schemas.openxmlformats.org/officeDocument/2006/relationships/hyperlink" Target="https://linkinghub.elsevier.com/retrieve/pii/S1875918115000197" TargetMode="External"/><Relationship Id="rId9" Type="http://schemas.openxmlformats.org/officeDocument/2006/relationships/hyperlink" Target="http://www.ci4cc.org/events/sm_files/Simpson_2018%20CI4CC%20Presentation%20RWS_CAP_Handout.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8.xml"/><Relationship Id="rId6" Type="http://schemas.openxmlformats.org/officeDocument/2006/relationships/image" Target="../media/image27.png"/><Relationship Id="rId5" Type="http://schemas.openxmlformats.org/officeDocument/2006/relationships/image" Target="../media/image33.pn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8" Type="http://schemas.openxmlformats.org/officeDocument/2006/relationships/hyperlink" Target="https://www.federalregister.gov/documents/2020/05/01/2020-07419/21st-century-cures-act-interoperability-information-blocking-and-the-onc-health-it-certification" TargetMode="External"/><Relationship Id="rId3" Type="http://schemas.openxmlformats.org/officeDocument/2006/relationships/hyperlink" Target="http://www.jpathinformatics.org/text.asp?2017/8/1/47/220746" TargetMode="External"/><Relationship Id="rId7" Type="http://schemas.openxmlformats.org/officeDocument/2006/relationships/hyperlink" Target="https://www.aphl.org/aboutAPHL/publications/Documents/GH-2019May-LIS-Guidebook-web.pdf" TargetMode="External"/><Relationship Id="rId2" Type="http://schemas.openxmlformats.org/officeDocument/2006/relationships/hyperlink" Target="https://ascopubs.org/doi/10.1200/CCI.17.00088" TargetMode="External"/><Relationship Id="rId1" Type="http://schemas.openxmlformats.org/officeDocument/2006/relationships/slideLayout" Target="../slideLayouts/slideLayout6.xml"/><Relationship Id="rId6" Type="http://schemas.openxmlformats.org/officeDocument/2006/relationships/hyperlink" Target="https://www.cerner.com/solutions/health-systems" TargetMode="External"/><Relationship Id="rId5" Type="http://schemas.openxmlformats.org/officeDocument/2006/relationships/hyperlink" Target="http://www.ncbi.nlm.nih.gov/pubmed/18834219" TargetMode="External"/><Relationship Id="rId10" Type="http://schemas.openxmlformats.org/officeDocument/2006/relationships/hyperlink" Target="https://www.hl7.org/fhir/us/core/" TargetMode="External"/><Relationship Id="rId4" Type="http://schemas.openxmlformats.org/officeDocument/2006/relationships/hyperlink" Target="http://meridian.allenpress.com/aplm/article/137/8/1129/65418/The-Ideal-Laboratory-Information-System" TargetMode="External"/><Relationship Id="rId9" Type="http://schemas.openxmlformats.org/officeDocument/2006/relationships/hyperlink" Target="https://www.healthit.gov/isa/united-states-core-data-interoperability-uscdi"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wiki.ihe.net/index.php/Structured_Data_Capture" TargetMode="External"/><Relationship Id="rId7" Type="http://schemas.openxmlformats.org/officeDocument/2006/relationships/hyperlink" Target="https://clinicalinfo.hiv.gov/sites/default/files/guidelines/documents/Adult_OI.pdf" TargetMode="External"/><Relationship Id="rId2" Type="http://schemas.openxmlformats.org/officeDocument/2006/relationships/hyperlink" Target="https://www.cap.org/laboratory-improvement/proficiency-testing/cap-ecc" TargetMode="External"/><Relationship Id="rId1" Type="http://schemas.openxmlformats.org/officeDocument/2006/relationships/slideLayout" Target="../slideLayouts/slideLayout6.xml"/><Relationship Id="rId6" Type="http://schemas.openxmlformats.org/officeDocument/2006/relationships/hyperlink" Target="https://onlinelibrary.wiley.com/doi/abs/10.3322/caac.21628" TargetMode="External"/><Relationship Id="rId5" Type="http://schemas.openxmlformats.org/officeDocument/2006/relationships/hyperlink" Target="http://insights.ovid.com/crossref?an=00006250-201610000-00049" TargetMode="External"/><Relationship Id="rId4" Type="http://schemas.openxmlformats.org/officeDocument/2006/relationships/hyperlink" Target="https://www.hl7.org/implement/standards/product_brief.cfm?product_id=7"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pubmed.ncbi.nlm.nih.gov/32243307/" TargetMode="External"/><Relationship Id="rId2" Type="http://schemas.openxmlformats.org/officeDocument/2006/relationships/hyperlink" Target="https://pubmed.ncbi.nlm.nih.gov/30907775" TargetMode="External"/><Relationship Id="rId1" Type="http://schemas.openxmlformats.org/officeDocument/2006/relationships/slideLayout" Target="../slideLayouts/slideLayout6.xml"/><Relationship Id="rId5" Type="http://schemas.openxmlformats.org/officeDocument/2006/relationships/hyperlink" Target="https://www.cdc.gov/cancer/nbccedp/pdf/measuring-cancer-screening-rates-508.pdf" TargetMode="External"/><Relationship Id="rId4" Type="http://schemas.openxmlformats.org/officeDocument/2006/relationships/hyperlink" Target="https://www.cms.gov/Medicare/Quality-Initiatives-Patient-Assessment-Instruments/MMS/Downloads/Blueprint.pdf"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hyperlink" Target="https://www.cdc.gov/ddphss/clinical-guidelines/index.html" TargetMode="External"/><Relationship Id="rId4" Type="http://schemas.openxmlformats.org/officeDocument/2006/relationships/hyperlink" Target="https://cds.ahrq.gov/cdsconnect/about"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cds.ahrq.gov/cdsconnect/about" TargetMode="External"/><Relationship Id="rId3" Type="http://schemas.openxmlformats.org/officeDocument/2006/relationships/image" Target="../media/image45.png"/><Relationship Id="rId7" Type="http://schemas.openxmlformats.org/officeDocument/2006/relationships/hyperlink" Target="https://www.cdc.gov/ddphss/clinical-guidelines/index.html" TargetMode="External"/><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hyperlink" Target="https://www.ncbi.nlm.nih.gov/pmc/articles/PMC5333329/" TargetMode="External"/><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51.xml.rels><?xml version="1.0" encoding="UTF-8" standalone="yes"?>
<Relationships xmlns="http://schemas.openxmlformats.org/package/2006/relationships"><Relationship Id="rId2" Type="http://schemas.openxmlformats.org/officeDocument/2006/relationships/hyperlink" Target="https://www.crcpress.com/Improving-Outcomes-with-Clinical-Decision-Support-An-Implementers-Guide/Osheroff-Teich-Levick-Saldana-Velasco-Sittig-Rogers-Jenders/9780984457731" TargetMode="Externa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hyperlink" Target="https://cds.ahrq.gov/cdsconnect/artifact/factors-consider-managing-chronic-pain-pain-management-summary" TargetMode="External"/><Relationship Id="rId5" Type="http://schemas.openxmlformats.org/officeDocument/2006/relationships/image" Target="../media/image55.jpeg"/><Relationship Id="rId4" Type="http://schemas.openxmlformats.org/officeDocument/2006/relationships/hyperlink" Target="https://www.cdc.gov/drugoverdose/pdf/prescribing/Guidelines_Factsheet-a.pdf"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hyperlink" Target="https://cds.ahrq.gov/cdsconnect/artifact/factors-consider-managing-chronic-pain-pain-management-summary" TargetMode="External"/><Relationship Id="rId5" Type="http://schemas.openxmlformats.org/officeDocument/2006/relationships/image" Target="../media/image57.jpeg"/><Relationship Id="rId4" Type="http://schemas.openxmlformats.org/officeDocument/2006/relationships/image" Target="../media/image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mailto:ktx2@cdc.gov" TargetMode="External"/><Relationship Id="rId7" Type="http://schemas.openxmlformats.org/officeDocument/2006/relationships/image" Target="../media/image59.png"/><Relationship Id="rId2" Type="http://schemas.openxmlformats.org/officeDocument/2006/relationships/hyperlink" Target="mailto:yzs2@cdc.gov" TargetMode="External"/><Relationship Id="rId1" Type="http://schemas.openxmlformats.org/officeDocument/2006/relationships/slideLayout" Target="../slideLayouts/slideLayout31.xml"/><Relationship Id="rId6" Type="http://schemas.openxmlformats.org/officeDocument/2006/relationships/image" Target="../media/image58.png"/><Relationship Id="rId5" Type="http://schemas.openxmlformats.org/officeDocument/2006/relationships/hyperlink" Target="mailto:dwinters@mitre.org" TargetMode="External"/><Relationship Id="rId4" Type="http://schemas.openxmlformats.org/officeDocument/2006/relationships/hyperlink" Target="mailto:ralmonte@mitre.org" TargetMode="External"/><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19.xml"/><Relationship Id="rId7" Type="http://schemas.openxmlformats.org/officeDocument/2006/relationships/slide" Target="slide72.xml"/><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slide" Target="slide55.xml"/><Relationship Id="rId5" Type="http://schemas.openxmlformats.org/officeDocument/2006/relationships/slide" Target="slide46.xml"/><Relationship Id="rId10" Type="http://schemas.openxmlformats.org/officeDocument/2006/relationships/slide" Target="slide116.xml"/><Relationship Id="rId4" Type="http://schemas.openxmlformats.org/officeDocument/2006/relationships/slide" Target="slide40.xml"/><Relationship Id="rId9" Type="http://schemas.openxmlformats.org/officeDocument/2006/relationships/slide" Target="slide101.xml"/></Relationships>
</file>

<file path=ppt/slides/_rels/slide1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clinicalinfo.hiv.gov/sites/default/files/guidelines/documents/Adult_OI.pdf"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clinicalinfo.hiv.gov/sites/default/files/guidelines/documents/Adult_OI.pdf"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hyperlink" Target="https://cervixca.nlm.nih.gov/RiskTables/" TargetMode="External"/><Relationship Id="rId2" Type="http://schemas.openxmlformats.org/officeDocument/2006/relationships/hyperlink" Target="https://app.asccp.org/"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7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www.fda.gov/RegulatoryInformation/LawsEnforcedbyFDA/SignificantAmendmentstotheFDCAct/21stCenturyCuresAct/default.htm" TargetMode="External"/><Relationship Id="rId2" Type="http://schemas.openxmlformats.org/officeDocument/2006/relationships/hyperlink" Target="https://www.fda.gov/downloads/AboutFDA/CentersOffices/OfficeofMedicalProductsandTobacco/CDRH/CDRHReports/UCM391521.pdf" TargetMode="External"/><Relationship Id="rId1" Type="http://schemas.openxmlformats.org/officeDocument/2006/relationships/slideLayout" Target="../slideLayouts/slideLayout6.xml"/><Relationship Id="rId4" Type="http://schemas.openxmlformats.org/officeDocument/2006/relationships/hyperlink" Target="https://www.fda.gov/downloads/MedicalDevices/DigitalHealth/UCM568735.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da.gov/downloads/MedicalDevices/DigitalHealth/UCM628128.pdf" TargetMode="External"/><Relationship Id="rId2" Type="http://schemas.openxmlformats.org/officeDocument/2006/relationships/hyperlink" Target="https://www.fda.gov/downloads/MedicalDevices/.../UCM587819.pdf" TargetMode="External"/><Relationship Id="rId1" Type="http://schemas.openxmlformats.org/officeDocument/2006/relationships/slideLayout" Target="../slideLayouts/slideLayout6.xml"/><Relationship Id="rId5" Type="http://schemas.openxmlformats.org/officeDocument/2006/relationships/hyperlink" Target="http://www.imdrf.org/docs/imdrf/final/technical/imdrf-tech-140918-samd-framework-risk-categorization-141013.pdf" TargetMode="External"/><Relationship Id="rId4" Type="http://schemas.openxmlformats.org/officeDocument/2006/relationships/hyperlink" Target="https://www.fda.gov/regulatory-information/search-fda-guidance-documents/clinical-decision-support-softwar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19.xml"/><Relationship Id="rId7" Type="http://schemas.openxmlformats.org/officeDocument/2006/relationships/slide" Target="slide72.xml"/><Relationship Id="rId2" Type="http://schemas.openxmlformats.org/officeDocument/2006/relationships/notesSlide" Target="../notesSlides/notesSlide2.xml"/><Relationship Id="rId1" Type="http://schemas.openxmlformats.org/officeDocument/2006/relationships/slideLayout" Target="../slideLayouts/slideLayout78.xml"/><Relationship Id="rId6" Type="http://schemas.openxmlformats.org/officeDocument/2006/relationships/slide" Target="slide55.xml"/><Relationship Id="rId5" Type="http://schemas.openxmlformats.org/officeDocument/2006/relationships/slide" Target="slide46.xml"/><Relationship Id="rId10" Type="http://schemas.openxmlformats.org/officeDocument/2006/relationships/slide" Target="slide116.xml"/><Relationship Id="rId4" Type="http://schemas.openxmlformats.org/officeDocument/2006/relationships/slide" Target="slide40.xml"/><Relationship Id="rId9" Type="http://schemas.openxmlformats.org/officeDocument/2006/relationships/slide" Target="slide10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a:xfrm>
            <a:off x="973851" y="874850"/>
            <a:ext cx="9524999" cy="2095453"/>
          </a:xfrm>
        </p:spPr>
        <p:txBody>
          <a:bodyPr>
            <a:normAutofit/>
          </a:bodyPr>
          <a:lstStyle/>
          <a:p>
            <a:r>
              <a:rPr lang="en-US" sz="4000" dirty="0"/>
              <a:t>Clinical Decision Support and Cervical Cancer Screening and Management:</a:t>
            </a:r>
            <a:br>
              <a:rPr lang="en-US" sz="4000" dirty="0"/>
            </a:br>
            <a:r>
              <a:rPr lang="en-US" sz="4000" b="0" dirty="0"/>
              <a:t>Environmental Scan</a:t>
            </a:r>
          </a:p>
        </p:txBody>
      </p:sp>
      <p:sp>
        <p:nvSpPr>
          <p:cNvPr id="21" name="Subtitle 20">
            <a:extLst>
              <a:ext uri="{FF2B5EF4-FFF2-40B4-BE49-F238E27FC236}">
                <a16:creationId xmlns:a16="http://schemas.microsoft.com/office/drawing/2014/main" id="{E8CDDE84-89AC-4AAA-A6B5-BA9A9185BD8F}"/>
              </a:ext>
            </a:extLst>
          </p:cNvPr>
          <p:cNvSpPr>
            <a:spLocks noGrp="1"/>
          </p:cNvSpPr>
          <p:nvPr>
            <p:ph type="subTitle" idx="1"/>
          </p:nvPr>
        </p:nvSpPr>
        <p:spPr>
          <a:xfrm>
            <a:off x="973851" y="3367387"/>
            <a:ext cx="4838700" cy="299750"/>
          </a:xfrm>
        </p:spPr>
        <p:txBody>
          <a:bodyPr/>
          <a:lstStyle/>
          <a:p>
            <a:r>
              <a:rPr lang="en-US" b="0"/>
              <a:t>18 December 2020 (Updated on 2/12/21)</a:t>
            </a:r>
          </a:p>
        </p:txBody>
      </p:sp>
      <p:sp>
        <p:nvSpPr>
          <p:cNvPr id="5" name="Text Placeholder 5">
            <a:extLst>
              <a:ext uri="{FF2B5EF4-FFF2-40B4-BE49-F238E27FC236}">
                <a16:creationId xmlns:a16="http://schemas.microsoft.com/office/drawing/2014/main" id="{9E67991B-923E-D243-83D6-8E8796241521}"/>
              </a:ext>
            </a:extLst>
          </p:cNvPr>
          <p:cNvSpPr>
            <a:spLocks noGrp="1"/>
          </p:cNvSpPr>
          <p:nvPr>
            <p:ph type="body" sz="quarter" idx="18" hasCustomPrompt="1"/>
          </p:nvPr>
        </p:nvSpPr>
        <p:spPr>
          <a:xfrm>
            <a:off x="973851" y="4049501"/>
            <a:ext cx="8864135" cy="1918929"/>
          </a:xfrm>
          <a:prstGeom prst="rect">
            <a:avLst/>
          </a:prstGeom>
        </p:spPr>
        <p:txBody>
          <a:bodyPr lIns="91440" anchor="t">
            <a:noAutofit/>
          </a:bodyPr>
          <a:lstStyle>
            <a:lvl1pPr>
              <a:defRPr sz="2800">
                <a:solidFill>
                  <a:srgbClr val="0B2338"/>
                </a:solidFill>
              </a:defRPr>
            </a:lvl1pPr>
          </a:lstStyle>
          <a:p>
            <a:pPr lvl="0"/>
            <a:r>
              <a:rPr lang="en-US" sz="2000" b="0"/>
              <a:t>The Health FFRDC, on behalf of:</a:t>
            </a:r>
          </a:p>
          <a:p>
            <a:pPr lvl="0"/>
            <a:r>
              <a:rPr lang="en-US" sz="2000"/>
              <a:t>Centers for Disease Control and Prevention </a:t>
            </a:r>
            <a:br>
              <a:rPr lang="en-US" sz="2000" b="0"/>
            </a:br>
            <a:r>
              <a:rPr lang="en-US" sz="2000" b="0"/>
              <a:t>National Center for Chronic Disease Prevention and Health Promotion </a:t>
            </a:r>
            <a:br>
              <a:rPr lang="en-US" sz="2000" b="0"/>
            </a:br>
            <a:r>
              <a:rPr lang="en-US" sz="2000" b="0"/>
              <a:t>Division of Cancer Prevention and Control </a:t>
            </a:r>
          </a:p>
        </p:txBody>
      </p:sp>
      <p:sp>
        <p:nvSpPr>
          <p:cNvPr id="6" name="TextBox 5">
            <a:extLst>
              <a:ext uri="{FF2B5EF4-FFF2-40B4-BE49-F238E27FC236}">
                <a16:creationId xmlns:a16="http://schemas.microsoft.com/office/drawing/2014/main" id="{1F4DB920-2871-4DB4-891C-BD51503E6A79}"/>
              </a:ext>
            </a:extLst>
          </p:cNvPr>
          <p:cNvSpPr txBox="1"/>
          <p:nvPr/>
        </p:nvSpPr>
        <p:spPr>
          <a:xfrm>
            <a:off x="973851" y="5645264"/>
            <a:ext cx="6094428" cy="461665"/>
          </a:xfrm>
          <a:prstGeom prst="rect">
            <a:avLst/>
          </a:prstGeom>
          <a:noFill/>
          <a:ln>
            <a:noFill/>
          </a:ln>
        </p:spPr>
        <p:txBody>
          <a:bodyPr wrap="square">
            <a:spAutoFit/>
          </a:bodyPr>
          <a:lstStyle/>
          <a:p>
            <a:pPr algn="l" rtl="0" fontAlgn="base"/>
            <a:r>
              <a:rPr lang="en-US" sz="1200" b="1" i="0" u="none" strike="noStrike" dirty="0">
                <a:effectLst/>
                <a:latin typeface="Calibri" panose="020F0502020204030204" pitchFamily="34" charset="0"/>
              </a:rPr>
              <a:t>Approved for Public Release; Distribution Unlimited.</a:t>
            </a:r>
            <a:r>
              <a:rPr lang="en-US" sz="1200" b="0" i="0" dirty="0">
                <a:effectLst/>
                <a:latin typeface="Calibri" panose="020F0502020204030204" pitchFamily="34" charset="0"/>
              </a:rPr>
              <a:t>​</a:t>
            </a:r>
            <a:endParaRPr lang="en-US" sz="1200" b="0" i="0" dirty="0">
              <a:effectLst/>
              <a:latin typeface="Segoe UI" panose="020B0502040204020203" pitchFamily="34" charset="0"/>
            </a:endParaRPr>
          </a:p>
          <a:p>
            <a:pPr algn="l" rtl="0" fontAlgn="base"/>
            <a:r>
              <a:rPr lang="en-US" sz="1200" b="1" i="0" u="none" strike="noStrike" dirty="0">
                <a:effectLst/>
                <a:latin typeface="Calibri" panose="020F0502020204030204" pitchFamily="34" charset="0"/>
              </a:rPr>
              <a:t>Public Release Case Number 22-0881</a:t>
            </a:r>
            <a:endParaRPr lang="en-US" sz="1200" b="0" i="0" dirty="0">
              <a:effectLst/>
              <a:latin typeface="Segoe UI" panose="020B0502040204020203" pitchFamily="34" charset="0"/>
            </a:endParaRPr>
          </a:p>
        </p:txBody>
      </p:sp>
    </p:spTree>
    <p:extLst>
      <p:ext uri="{BB962C8B-B14F-4D97-AF65-F5344CB8AC3E}">
        <p14:creationId xmlns:p14="http://schemas.microsoft.com/office/powerpoint/2010/main" val="4102758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5D5C0A-C668-EB42-950B-14D9CA54733A}"/>
              </a:ext>
            </a:extLst>
          </p:cNvPr>
          <p:cNvSpPr>
            <a:spLocks noGrp="1"/>
          </p:cNvSpPr>
          <p:nvPr>
            <p:ph type="title"/>
          </p:nvPr>
        </p:nvSpPr>
        <p:spPr>
          <a:xfrm>
            <a:off x="1080493" y="2603237"/>
            <a:ext cx="10171704" cy="1382576"/>
          </a:xfrm>
        </p:spPr>
        <p:txBody>
          <a:bodyPr/>
          <a:lstStyle/>
          <a:p>
            <a:pPr lvl="1" algn="ctr">
              <a:spcBef>
                <a:spcPts val="400"/>
              </a:spcBef>
              <a:spcAft>
                <a:spcPts val="400"/>
              </a:spcAft>
            </a:pPr>
            <a:r>
              <a:rPr lang="en-US" sz="4000" b="1"/>
              <a:t>Key Environmental Scan Themes</a:t>
            </a:r>
            <a:endParaRPr lang="en-US" sz="4000"/>
          </a:p>
        </p:txBody>
      </p:sp>
      <p:sp>
        <p:nvSpPr>
          <p:cNvPr id="2" name="Slide Number Placeholder 1">
            <a:extLst>
              <a:ext uri="{FF2B5EF4-FFF2-40B4-BE49-F238E27FC236}">
                <a16:creationId xmlns:a16="http://schemas.microsoft.com/office/drawing/2014/main" id="{FED458D2-A936-204A-B139-9F9C96A814EF}"/>
              </a:ext>
            </a:extLst>
          </p:cNvPr>
          <p:cNvSpPr>
            <a:spLocks noGrp="1"/>
          </p:cNvSpPr>
          <p:nvPr>
            <p:ph type="sldNum" sz="quarter" idx="11"/>
          </p:nvPr>
        </p:nvSpPr>
        <p:spPr/>
        <p:txBody>
          <a:bodyPr/>
          <a:lstStyle/>
          <a:p>
            <a:fld id="{2F2F552B-1952-B44E-8CAB-5705F0ACD2E2}" type="slidenum">
              <a:rPr lang="uk-UA" smtClean="0"/>
              <a:pPr/>
              <a:t>10</a:t>
            </a:fld>
            <a:endParaRPr lang="uk-UA"/>
          </a:p>
        </p:txBody>
      </p:sp>
    </p:spTree>
    <p:extLst>
      <p:ext uri="{BB962C8B-B14F-4D97-AF65-F5344CB8AC3E}">
        <p14:creationId xmlns:p14="http://schemas.microsoft.com/office/powerpoint/2010/main" val="22387225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0513B3-0B1A-544B-9272-B9AB5D18B862}"/>
              </a:ext>
            </a:extLst>
          </p:cNvPr>
          <p:cNvSpPr>
            <a:spLocks noGrp="1"/>
          </p:cNvSpPr>
          <p:nvPr>
            <p:ph type="title"/>
          </p:nvPr>
        </p:nvSpPr>
        <p:spPr/>
        <p:txBody>
          <a:bodyPr/>
          <a:lstStyle/>
          <a:p>
            <a:r>
              <a:rPr lang="en-US"/>
              <a:t>Information Standards: Other Standards (3 of 3)</a:t>
            </a:r>
          </a:p>
        </p:txBody>
      </p:sp>
      <p:sp>
        <p:nvSpPr>
          <p:cNvPr id="4" name="Content Placeholder 3">
            <a:extLst>
              <a:ext uri="{FF2B5EF4-FFF2-40B4-BE49-F238E27FC236}">
                <a16:creationId xmlns:a16="http://schemas.microsoft.com/office/drawing/2014/main" id="{DC96169D-BF42-554C-9FF1-A44DDAAE604A}"/>
              </a:ext>
            </a:extLst>
          </p:cNvPr>
          <p:cNvSpPr>
            <a:spLocks noGrp="1"/>
          </p:cNvSpPr>
          <p:nvPr>
            <p:ph sz="quarter" idx="12"/>
          </p:nvPr>
        </p:nvSpPr>
        <p:spPr/>
        <p:txBody>
          <a:bodyPr vert="horz" lIns="91440" tIns="45720" rIns="91440" bIns="45720" rtlCol="0" anchor="t">
            <a:noAutofit/>
          </a:bodyPr>
          <a:lstStyle/>
          <a:p>
            <a:r>
              <a:rPr lang="en-US"/>
              <a:t>minimal Common Oncology Data Elements (mCODE) is a MITRE-led initiative to create a core cancer model and foundational EHR data elements [67]</a:t>
            </a:r>
          </a:p>
          <a:p>
            <a:pPr lvl="1" indent="-344170"/>
            <a:r>
              <a:rPr lang="en-US"/>
              <a:t>The mCODE implementation guide builds on U.S. Core to define the minimal data elements needed to accurately convey important information about a patient’s cancer condition and their care</a:t>
            </a:r>
          </a:p>
          <a:p>
            <a:pPr lvl="1" indent="-344170"/>
            <a:r>
              <a:rPr lang="en-US"/>
              <a:t>mCODE’s early work focused on breast cancer; the initiative is now in the process of identifying extensions that could be applied for other use cases</a:t>
            </a:r>
          </a:p>
          <a:p>
            <a:pPr marL="1033145" lvl="2" indent="-344170"/>
            <a:r>
              <a:rPr lang="en-US" sz="2000"/>
              <a:t>Is currently focused on treatments and disease outcomes</a:t>
            </a:r>
          </a:p>
          <a:p>
            <a:pPr marL="1033145" lvl="2" indent="-344170"/>
            <a:r>
              <a:rPr lang="en-US" sz="2000"/>
              <a:t>Assumes things that inform staging (pathology reports) are already in the EHR</a:t>
            </a:r>
          </a:p>
          <a:p>
            <a:pPr marL="1033145" lvl="2" indent="-344170"/>
            <a:r>
              <a:rPr lang="en-US" sz="2000"/>
              <a:t>Does not specify data elements within pathology reports</a:t>
            </a:r>
          </a:p>
        </p:txBody>
      </p:sp>
      <p:sp>
        <p:nvSpPr>
          <p:cNvPr id="2" name="Slide Number Placeholder 1">
            <a:extLst>
              <a:ext uri="{FF2B5EF4-FFF2-40B4-BE49-F238E27FC236}">
                <a16:creationId xmlns:a16="http://schemas.microsoft.com/office/drawing/2014/main" id="{9535C550-8F87-9043-97D5-635F72248DE5}"/>
              </a:ext>
            </a:extLst>
          </p:cNvPr>
          <p:cNvSpPr>
            <a:spLocks noGrp="1"/>
          </p:cNvSpPr>
          <p:nvPr>
            <p:ph type="sldNum" sz="quarter" idx="11"/>
          </p:nvPr>
        </p:nvSpPr>
        <p:spPr/>
        <p:txBody>
          <a:bodyPr/>
          <a:lstStyle/>
          <a:p>
            <a:fld id="{2F2F552B-1952-B44E-8CAB-5705F0ACD2E2}" type="slidenum">
              <a:rPr lang="uk-UA" smtClean="0"/>
              <a:pPr/>
              <a:t>100</a:t>
            </a:fld>
            <a:endParaRPr lang="uk-UA"/>
          </a:p>
        </p:txBody>
      </p:sp>
    </p:spTree>
    <p:extLst>
      <p:ext uri="{BB962C8B-B14F-4D97-AF65-F5344CB8AC3E}">
        <p14:creationId xmlns:p14="http://schemas.microsoft.com/office/powerpoint/2010/main" val="12426886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Quality Measurement</a:t>
            </a:r>
          </a:p>
        </p:txBody>
      </p:sp>
      <p:sp>
        <p:nvSpPr>
          <p:cNvPr id="23" name="Action Button: Go Home 22">
            <a:hlinkClick r:id="rId3" action="ppaction://hlinksldjump" highlightClick="1"/>
            <a:extLst>
              <a:ext uri="{FF2B5EF4-FFF2-40B4-BE49-F238E27FC236}">
                <a16:creationId xmlns:a16="http://schemas.microsoft.com/office/drawing/2014/main" id="{1B60D735-014D-45EB-8C27-1ABE2F9CA5B7}"/>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4614746" cy="5001491"/>
          </a:xfrm>
        </p:spPr>
        <p:txBody>
          <a:bodyPr/>
          <a:lstStyle/>
          <a:p>
            <a:pPr marL="0" indent="0">
              <a:buNone/>
            </a:pPr>
            <a:r>
              <a:rPr lang="en-US"/>
              <a:t>Quality measurement describes an observed level of activity.</a:t>
            </a:r>
          </a:p>
          <a:p>
            <a:pPr marL="0" indent="0">
              <a:buNone/>
            </a:pPr>
            <a:endParaRPr lang="en-US"/>
          </a:p>
          <a:p>
            <a:pPr marL="0" indent="0">
              <a:buNone/>
            </a:pPr>
            <a:r>
              <a:rPr lang="en-US"/>
              <a:t>Quality measures are used by payers, federal and state agencies, and accreditation bodies to assess the quality of healthcare.</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101</a:t>
            </a:fld>
            <a:endParaRPr lang="uk-UA"/>
          </a:p>
        </p:txBody>
      </p:sp>
    </p:spTree>
    <p:extLst>
      <p:ext uri="{BB962C8B-B14F-4D97-AF65-F5344CB8AC3E}">
        <p14:creationId xmlns:p14="http://schemas.microsoft.com/office/powerpoint/2010/main" val="2893942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04CA1-E912-4E24-A417-6C1BD2999E50}"/>
              </a:ext>
            </a:extLst>
          </p:cNvPr>
          <p:cNvSpPr>
            <a:spLocks noGrp="1"/>
          </p:cNvSpPr>
          <p:nvPr>
            <p:ph type="title"/>
          </p:nvPr>
        </p:nvSpPr>
        <p:spPr/>
        <p:txBody>
          <a:bodyPr/>
          <a:lstStyle/>
          <a:p>
            <a:r>
              <a:rPr lang="en-US"/>
              <a:t>Quality Measurement: Key Takeaways</a:t>
            </a:r>
          </a:p>
        </p:txBody>
      </p:sp>
      <p:sp>
        <p:nvSpPr>
          <p:cNvPr id="4" name="Content Placeholder 3">
            <a:extLst>
              <a:ext uri="{FF2B5EF4-FFF2-40B4-BE49-F238E27FC236}">
                <a16:creationId xmlns:a16="http://schemas.microsoft.com/office/drawing/2014/main" id="{663380C4-B467-49B3-88F4-BA05530DA7B7}"/>
              </a:ext>
            </a:extLst>
          </p:cNvPr>
          <p:cNvSpPr>
            <a:spLocks noGrp="1"/>
          </p:cNvSpPr>
          <p:nvPr>
            <p:ph sz="quarter" idx="12"/>
          </p:nvPr>
        </p:nvSpPr>
        <p:spPr/>
        <p:txBody>
          <a:bodyPr/>
          <a:lstStyle/>
          <a:p>
            <a:r>
              <a:rPr lang="en-US"/>
              <a:t>Challenges include unintended consequences and availability of data, particularly when patients are seen by multiple providers.</a:t>
            </a:r>
          </a:p>
          <a:p>
            <a:r>
              <a:rPr lang="en-US"/>
              <a:t>Federal, national, and state programs include cervical cancer screening measures in their quality reporting activities.</a:t>
            </a:r>
          </a:p>
          <a:p>
            <a:r>
              <a:rPr lang="en-US"/>
              <a:t>Cervical cancer screening measures currently exist to evaluate routine screening in adults and </a:t>
            </a:r>
            <a:r>
              <a:rPr lang="en-US" err="1"/>
              <a:t>overscreening</a:t>
            </a:r>
            <a:r>
              <a:rPr lang="en-US"/>
              <a:t> in adolescents.</a:t>
            </a:r>
          </a:p>
          <a:p>
            <a:r>
              <a:rPr lang="en-US"/>
              <a:t>Data standards used for quality measurement are in state of transition to align with standards used for clinical decision support.</a:t>
            </a:r>
          </a:p>
          <a:p>
            <a:r>
              <a:rPr lang="en-US"/>
              <a:t>Consensus-building forums exist to propose and gain support for novel quality measurement areas.</a:t>
            </a:r>
          </a:p>
          <a:p>
            <a:r>
              <a:rPr lang="en-US"/>
              <a:t>An intensive measure development process exists and is outlined in the CMS Measures Management System Blueprint. </a:t>
            </a:r>
          </a:p>
          <a:p>
            <a:pPr marL="0" indent="0">
              <a:buNone/>
            </a:pPr>
            <a:endParaRPr lang="en-US"/>
          </a:p>
        </p:txBody>
      </p:sp>
      <p:sp>
        <p:nvSpPr>
          <p:cNvPr id="2" name="Slide Number Placeholder 1">
            <a:extLst>
              <a:ext uri="{FF2B5EF4-FFF2-40B4-BE49-F238E27FC236}">
                <a16:creationId xmlns:a16="http://schemas.microsoft.com/office/drawing/2014/main" id="{647238D8-3E33-406F-B014-A08B5A8801FC}"/>
              </a:ext>
            </a:extLst>
          </p:cNvPr>
          <p:cNvSpPr>
            <a:spLocks noGrp="1"/>
          </p:cNvSpPr>
          <p:nvPr>
            <p:ph type="sldNum" sz="quarter" idx="11"/>
          </p:nvPr>
        </p:nvSpPr>
        <p:spPr/>
        <p:txBody>
          <a:bodyPr/>
          <a:lstStyle/>
          <a:p>
            <a:fld id="{2F2F552B-1952-B44E-8CAB-5705F0ACD2E2}" type="slidenum">
              <a:rPr lang="uk-UA" smtClean="0"/>
              <a:pPr/>
              <a:t>102</a:t>
            </a:fld>
            <a:endParaRPr lang="uk-UA"/>
          </a:p>
        </p:txBody>
      </p:sp>
    </p:spTree>
    <p:extLst>
      <p:ext uri="{BB962C8B-B14F-4D97-AF65-F5344CB8AC3E}">
        <p14:creationId xmlns:p14="http://schemas.microsoft.com/office/powerpoint/2010/main" val="25934464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04CA1-E912-4E24-A417-6C1BD2999E50}"/>
              </a:ext>
            </a:extLst>
          </p:cNvPr>
          <p:cNvSpPr>
            <a:spLocks noGrp="1"/>
          </p:cNvSpPr>
          <p:nvPr>
            <p:ph type="title"/>
          </p:nvPr>
        </p:nvSpPr>
        <p:spPr>
          <a:xfrm>
            <a:off x="457199" y="396905"/>
            <a:ext cx="11579629" cy="693337"/>
          </a:xfrm>
        </p:spPr>
        <p:txBody>
          <a:bodyPr/>
          <a:lstStyle/>
          <a:p>
            <a:r>
              <a:rPr lang="en-US"/>
              <a:t>Quality Measurement: Quality Reporting Programs	</a:t>
            </a:r>
          </a:p>
        </p:txBody>
      </p:sp>
      <p:sp>
        <p:nvSpPr>
          <p:cNvPr id="4" name="Content Placeholder 3">
            <a:extLst>
              <a:ext uri="{FF2B5EF4-FFF2-40B4-BE49-F238E27FC236}">
                <a16:creationId xmlns:a16="http://schemas.microsoft.com/office/drawing/2014/main" id="{663380C4-B467-49B3-88F4-BA05530DA7B7}"/>
              </a:ext>
            </a:extLst>
          </p:cNvPr>
          <p:cNvSpPr>
            <a:spLocks noGrp="1"/>
          </p:cNvSpPr>
          <p:nvPr>
            <p:ph sz="quarter" idx="12"/>
          </p:nvPr>
        </p:nvSpPr>
        <p:spPr>
          <a:xfrm>
            <a:off x="457200" y="1230284"/>
            <a:ext cx="11277600" cy="5001491"/>
          </a:xfrm>
        </p:spPr>
        <p:txBody>
          <a:bodyPr/>
          <a:lstStyle/>
          <a:p>
            <a:pPr marL="0" indent="0">
              <a:buNone/>
            </a:pPr>
            <a:r>
              <a:rPr lang="en-US" sz="2200"/>
              <a:t>Programs that include cervical cancer screening quality measures:</a:t>
            </a:r>
            <a:endParaRPr lang="en-US" sz="2200">
              <a:hlinkClick r:id="rId2">
                <a:extLst>
                  <a:ext uri="{A12FA001-AC4F-418D-AE19-62706E023703}">
                    <ahyp:hlinkClr xmlns:ahyp="http://schemas.microsoft.com/office/drawing/2018/hyperlinkcolor" val="tx"/>
                  </a:ext>
                </a:extLst>
              </a:hlinkClick>
            </a:endParaRPr>
          </a:p>
          <a:p>
            <a:pPr>
              <a:buClr>
                <a:schemeClr val="tx1"/>
              </a:buClr>
            </a:pPr>
            <a:r>
              <a:rPr lang="en-US" sz="2200">
                <a:solidFill>
                  <a:srgbClr val="25ACFF"/>
                </a:solidFill>
                <a:hlinkClick r:id="rId2">
                  <a:extLst>
                    <a:ext uri="{A12FA001-AC4F-418D-AE19-62706E023703}">
                      <ahyp:hlinkClr xmlns:ahyp="http://schemas.microsoft.com/office/drawing/2018/hyperlinkcolor" val="tx"/>
                    </a:ext>
                  </a:extLst>
                </a:hlinkClick>
              </a:rPr>
              <a:t>CMS Medicare Quality Payment Program (QPP) Merit-based Incentive Payment System (MIPS)</a:t>
            </a:r>
            <a:r>
              <a:rPr lang="en-US" sz="2200">
                <a:solidFill>
                  <a:srgbClr val="25ACFF"/>
                </a:solidFill>
              </a:rPr>
              <a:t> -  </a:t>
            </a:r>
            <a:r>
              <a:rPr lang="en-US" sz="2200"/>
              <a:t>Eligible clinicians report measures through the Electronic Clinical Quality Measures (eCQM) collection type or MIPS Clinical Quality Measures (CQM) collection type</a:t>
            </a:r>
          </a:p>
          <a:p>
            <a:pPr>
              <a:buClr>
                <a:schemeClr val="tx1"/>
              </a:buClr>
            </a:pPr>
            <a:r>
              <a:rPr lang="en-US" sz="2200">
                <a:hlinkClick r:id="rId3"/>
              </a:rPr>
              <a:t>Healthcare Effectiveness Data and Information Set (HEDIS)</a:t>
            </a:r>
            <a:r>
              <a:rPr lang="en-US" sz="2200"/>
              <a:t> - Health plans and other health care organizations submit HEDIS data to the National Committee for Quality Assurance (NCQA)</a:t>
            </a:r>
          </a:p>
          <a:p>
            <a:pPr>
              <a:buClr>
                <a:schemeClr val="tx1"/>
              </a:buClr>
            </a:pPr>
            <a:r>
              <a:rPr lang="en-US" sz="2200">
                <a:hlinkClick r:id="rId4"/>
              </a:rPr>
              <a:t>Health Resources and Services Administration (HRSA) Health Center Program Uniform Data System (UDS) Reporting</a:t>
            </a:r>
            <a:r>
              <a:rPr lang="en-US" sz="2200"/>
              <a:t> – Health centers submit UDS reports annually to HRSA’s Bureau of Primary Health Care</a:t>
            </a:r>
          </a:p>
          <a:p>
            <a:pPr>
              <a:buClr>
                <a:schemeClr val="tx1"/>
              </a:buClr>
            </a:pPr>
            <a:r>
              <a:rPr lang="en-US" sz="2200">
                <a:hlinkClick r:id="rId5"/>
              </a:rPr>
              <a:t>Center for Medicaid and CHIP Services (CMCS)</a:t>
            </a:r>
            <a:r>
              <a:rPr lang="en-US" sz="2200"/>
              <a:t> – CMCS partners with stakeholders to identify Child and Adult Core Sets of health care quality measures</a:t>
            </a:r>
          </a:p>
        </p:txBody>
      </p:sp>
      <p:sp>
        <p:nvSpPr>
          <p:cNvPr id="2" name="Slide Number Placeholder 1">
            <a:extLst>
              <a:ext uri="{FF2B5EF4-FFF2-40B4-BE49-F238E27FC236}">
                <a16:creationId xmlns:a16="http://schemas.microsoft.com/office/drawing/2014/main" id="{647238D8-3E33-406F-B014-A08B5A8801FC}"/>
              </a:ext>
            </a:extLst>
          </p:cNvPr>
          <p:cNvSpPr>
            <a:spLocks noGrp="1"/>
          </p:cNvSpPr>
          <p:nvPr>
            <p:ph type="sldNum" sz="quarter" idx="11"/>
          </p:nvPr>
        </p:nvSpPr>
        <p:spPr/>
        <p:txBody>
          <a:bodyPr/>
          <a:lstStyle/>
          <a:p>
            <a:fld id="{2F2F552B-1952-B44E-8CAB-5705F0ACD2E2}" type="slidenum">
              <a:rPr lang="uk-UA" smtClean="0"/>
              <a:pPr/>
              <a:t>103</a:t>
            </a:fld>
            <a:endParaRPr lang="uk-UA"/>
          </a:p>
        </p:txBody>
      </p:sp>
    </p:spTree>
    <p:extLst>
      <p:ext uri="{BB962C8B-B14F-4D97-AF65-F5344CB8AC3E}">
        <p14:creationId xmlns:p14="http://schemas.microsoft.com/office/powerpoint/2010/main" val="1226500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04CA1-E912-4E24-A417-6C1BD2999E50}"/>
              </a:ext>
            </a:extLst>
          </p:cNvPr>
          <p:cNvSpPr>
            <a:spLocks noGrp="1"/>
          </p:cNvSpPr>
          <p:nvPr>
            <p:ph type="title"/>
          </p:nvPr>
        </p:nvSpPr>
        <p:spPr>
          <a:xfrm>
            <a:off x="457199" y="396905"/>
            <a:ext cx="11579629" cy="693337"/>
          </a:xfrm>
        </p:spPr>
        <p:txBody>
          <a:bodyPr/>
          <a:lstStyle/>
          <a:p>
            <a:r>
              <a:rPr lang="en-US"/>
              <a:t>Quality Measurement: Cervical Cancer Screening eCQM</a:t>
            </a:r>
          </a:p>
        </p:txBody>
      </p:sp>
      <p:sp>
        <p:nvSpPr>
          <p:cNvPr id="4" name="Content Placeholder 3">
            <a:extLst>
              <a:ext uri="{FF2B5EF4-FFF2-40B4-BE49-F238E27FC236}">
                <a16:creationId xmlns:a16="http://schemas.microsoft.com/office/drawing/2014/main" id="{663380C4-B467-49B3-88F4-BA05530DA7B7}"/>
              </a:ext>
            </a:extLst>
          </p:cNvPr>
          <p:cNvSpPr>
            <a:spLocks noGrp="1"/>
          </p:cNvSpPr>
          <p:nvPr>
            <p:ph sz="quarter" idx="12"/>
          </p:nvPr>
        </p:nvSpPr>
        <p:spPr/>
        <p:txBody>
          <a:bodyPr/>
          <a:lstStyle/>
          <a:p>
            <a:pPr marL="0" indent="0">
              <a:buNone/>
            </a:pPr>
            <a:r>
              <a:rPr lang="en-US" sz="1800" u="sng"/>
              <a:t>CMS124/Quality ID 309 Cervical Cancer Screening (NCQA is measure steward)</a:t>
            </a:r>
          </a:p>
          <a:p>
            <a:pPr marL="0" indent="0">
              <a:buNone/>
            </a:pPr>
            <a:r>
              <a:rPr lang="en-US" sz="1800"/>
              <a:t>Description - Percentage of women 21-64 years of age who were screened for cervical cancer using either of the following criteria:</a:t>
            </a:r>
          </a:p>
          <a:p>
            <a:r>
              <a:rPr lang="en-US" sz="1800"/>
              <a:t>Women age 21-64 who had cervical cytology performed every 3 years</a:t>
            </a:r>
          </a:p>
          <a:p>
            <a:r>
              <a:rPr lang="en-US" sz="1800"/>
              <a:t>Women age 30-64 who had cervical cytology and human papillomavirus (HPV) co-testing performed every 5 years</a:t>
            </a:r>
          </a:p>
          <a:p>
            <a:pPr marL="0" indent="0">
              <a:buNone/>
            </a:pPr>
            <a:r>
              <a:rPr lang="en-US" sz="1800"/>
              <a:t>Programs using this measure include:</a:t>
            </a:r>
          </a:p>
          <a:p>
            <a:r>
              <a:rPr lang="en-US" sz="1800"/>
              <a:t>HRSA Health Center UDS Reporting</a:t>
            </a:r>
          </a:p>
          <a:p>
            <a:r>
              <a:rPr lang="en-US" sz="1800"/>
              <a:t>CMS Medicare QPP MIPS</a:t>
            </a:r>
          </a:p>
          <a:p>
            <a:pPr lvl="1">
              <a:spcBef>
                <a:spcPts val="0"/>
              </a:spcBef>
            </a:pPr>
            <a:r>
              <a:rPr lang="en-US" sz="1600"/>
              <a:t>EHR reporting is one of six collection methods for quality reporting</a:t>
            </a:r>
          </a:p>
          <a:p>
            <a:pPr lvl="1">
              <a:spcBef>
                <a:spcPts val="0"/>
              </a:spcBef>
            </a:pPr>
            <a:r>
              <a:rPr lang="en-US" sz="1600"/>
              <a:t>Clinicians report on six measures or specialty set</a:t>
            </a:r>
          </a:p>
          <a:p>
            <a:pPr lvl="1">
              <a:spcBef>
                <a:spcPts val="0"/>
              </a:spcBef>
            </a:pPr>
            <a:r>
              <a:rPr lang="en-US" sz="1600"/>
              <a:t>CC Screening included in specialty set for Family Medicine, Internal Medicine, Ob/Gyn</a:t>
            </a:r>
          </a:p>
          <a:p>
            <a:r>
              <a:rPr lang="en-US" sz="1800"/>
              <a:t>NCQA HEDIS Reporting - Applies to Commercial, Medicare, and Medicaid Payers</a:t>
            </a:r>
          </a:p>
          <a:p>
            <a:r>
              <a:rPr lang="en-US" sz="1800"/>
              <a:t>CMCS Medicaid Adult Core Set</a:t>
            </a:r>
          </a:p>
        </p:txBody>
      </p:sp>
      <p:sp>
        <p:nvSpPr>
          <p:cNvPr id="2" name="Slide Number Placeholder 1">
            <a:extLst>
              <a:ext uri="{FF2B5EF4-FFF2-40B4-BE49-F238E27FC236}">
                <a16:creationId xmlns:a16="http://schemas.microsoft.com/office/drawing/2014/main" id="{647238D8-3E33-406F-B014-A08B5A8801FC}"/>
              </a:ext>
            </a:extLst>
          </p:cNvPr>
          <p:cNvSpPr>
            <a:spLocks noGrp="1"/>
          </p:cNvSpPr>
          <p:nvPr>
            <p:ph type="sldNum" sz="quarter" idx="11"/>
          </p:nvPr>
        </p:nvSpPr>
        <p:spPr/>
        <p:txBody>
          <a:bodyPr/>
          <a:lstStyle/>
          <a:p>
            <a:fld id="{2F2F552B-1952-B44E-8CAB-5705F0ACD2E2}" type="slidenum">
              <a:rPr lang="uk-UA" smtClean="0"/>
              <a:pPr/>
              <a:t>104</a:t>
            </a:fld>
            <a:endParaRPr lang="uk-UA"/>
          </a:p>
        </p:txBody>
      </p:sp>
    </p:spTree>
    <p:extLst>
      <p:ext uri="{BB962C8B-B14F-4D97-AF65-F5344CB8AC3E}">
        <p14:creationId xmlns:p14="http://schemas.microsoft.com/office/powerpoint/2010/main" val="372151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F4FE0-C264-4EA3-8664-9C293716D70C}"/>
              </a:ext>
            </a:extLst>
          </p:cNvPr>
          <p:cNvSpPr>
            <a:spLocks noGrp="1"/>
          </p:cNvSpPr>
          <p:nvPr>
            <p:ph type="title"/>
          </p:nvPr>
        </p:nvSpPr>
        <p:spPr/>
        <p:txBody>
          <a:bodyPr/>
          <a:lstStyle/>
          <a:p>
            <a:r>
              <a:rPr lang="en-US"/>
              <a:t>Quality Measurement: Cervical Cancer Screening  CQM</a:t>
            </a:r>
          </a:p>
        </p:txBody>
      </p:sp>
      <p:sp>
        <p:nvSpPr>
          <p:cNvPr id="4" name="Content Placeholder 3">
            <a:extLst>
              <a:ext uri="{FF2B5EF4-FFF2-40B4-BE49-F238E27FC236}">
                <a16:creationId xmlns:a16="http://schemas.microsoft.com/office/drawing/2014/main" id="{D8DF66B6-A1AD-4436-8220-FB21AD496CCA}"/>
              </a:ext>
            </a:extLst>
          </p:cNvPr>
          <p:cNvSpPr>
            <a:spLocks noGrp="1"/>
          </p:cNvSpPr>
          <p:nvPr>
            <p:ph sz="quarter" idx="12"/>
          </p:nvPr>
        </p:nvSpPr>
        <p:spPr/>
        <p:txBody>
          <a:bodyPr/>
          <a:lstStyle/>
          <a:p>
            <a:pPr marL="0" indent="0">
              <a:buNone/>
            </a:pPr>
            <a:r>
              <a:rPr lang="en-US" sz="2000" u="sng"/>
              <a:t>Quality ID 443 Non-Recommended Cervical Cancer Screening in Adolescent Females</a:t>
            </a:r>
          </a:p>
          <a:p>
            <a:pPr marL="0" indent="0">
              <a:buNone/>
            </a:pPr>
            <a:r>
              <a:rPr lang="en-US" sz="2000"/>
              <a:t>Description - The percentage of adolescent females 16-20 years of age who were screened unnecessarily for cervical cancer</a:t>
            </a:r>
          </a:p>
          <a:p>
            <a:pPr marL="0" indent="0">
              <a:buNone/>
            </a:pPr>
            <a:r>
              <a:rPr lang="en-US" sz="2000"/>
              <a:t>Programs using this measure include:</a:t>
            </a:r>
          </a:p>
          <a:p>
            <a:r>
              <a:rPr lang="en-US" sz="2000"/>
              <a:t>NCQA HEDIS Quality Reporting – Applies to Commercial and Medicaid Payers</a:t>
            </a:r>
          </a:p>
          <a:p>
            <a:r>
              <a:rPr lang="en-US" sz="2000"/>
              <a:t>CMS Medicare QPP MIPS CQM collection method</a:t>
            </a:r>
          </a:p>
        </p:txBody>
      </p:sp>
      <p:sp>
        <p:nvSpPr>
          <p:cNvPr id="2" name="Slide Number Placeholder 1">
            <a:extLst>
              <a:ext uri="{FF2B5EF4-FFF2-40B4-BE49-F238E27FC236}">
                <a16:creationId xmlns:a16="http://schemas.microsoft.com/office/drawing/2014/main" id="{B3F83F48-C326-4F80-BA93-672BB7C71BFA}"/>
              </a:ext>
            </a:extLst>
          </p:cNvPr>
          <p:cNvSpPr>
            <a:spLocks noGrp="1"/>
          </p:cNvSpPr>
          <p:nvPr>
            <p:ph type="sldNum" sz="quarter" idx="11"/>
          </p:nvPr>
        </p:nvSpPr>
        <p:spPr/>
        <p:txBody>
          <a:bodyPr/>
          <a:lstStyle/>
          <a:p>
            <a:fld id="{2F2F552B-1952-B44E-8CAB-5705F0ACD2E2}" type="slidenum">
              <a:rPr lang="uk-UA" smtClean="0"/>
              <a:pPr/>
              <a:t>105</a:t>
            </a:fld>
            <a:endParaRPr lang="uk-UA"/>
          </a:p>
        </p:txBody>
      </p:sp>
    </p:spTree>
    <p:extLst>
      <p:ext uri="{BB962C8B-B14F-4D97-AF65-F5344CB8AC3E}">
        <p14:creationId xmlns:p14="http://schemas.microsoft.com/office/powerpoint/2010/main" val="12680195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C1793F-53F3-4497-A40E-0EE17E87B33F}"/>
              </a:ext>
            </a:extLst>
          </p:cNvPr>
          <p:cNvSpPr>
            <a:spLocks noGrp="1"/>
          </p:cNvSpPr>
          <p:nvPr>
            <p:ph type="title"/>
          </p:nvPr>
        </p:nvSpPr>
        <p:spPr/>
        <p:txBody>
          <a:bodyPr/>
          <a:lstStyle/>
          <a:p>
            <a:r>
              <a:rPr lang="en-US"/>
              <a:t>CDC National Breast and Cervical Cancer Early Detection Program (NBCCEDP) [77]</a:t>
            </a:r>
          </a:p>
        </p:txBody>
      </p:sp>
      <p:sp>
        <p:nvSpPr>
          <p:cNvPr id="4" name="Content Placeholder 3">
            <a:extLst>
              <a:ext uri="{FF2B5EF4-FFF2-40B4-BE49-F238E27FC236}">
                <a16:creationId xmlns:a16="http://schemas.microsoft.com/office/drawing/2014/main" id="{411FBAF8-7F1D-4B5D-BE61-357C1FEF56C2}"/>
              </a:ext>
            </a:extLst>
          </p:cNvPr>
          <p:cNvSpPr>
            <a:spLocks noGrp="1"/>
          </p:cNvSpPr>
          <p:nvPr>
            <p:ph sz="quarter" idx="12"/>
          </p:nvPr>
        </p:nvSpPr>
        <p:spPr/>
        <p:txBody>
          <a:bodyPr/>
          <a:lstStyle/>
          <a:p>
            <a:r>
              <a:rPr lang="en-US"/>
              <a:t>Grantees (e.g., health centers, health care/hospital networks, Indian Health Service) are required to report baseline and annual data to CDC for every participating clinic</a:t>
            </a:r>
          </a:p>
          <a:p>
            <a:r>
              <a:rPr lang="en-US"/>
              <a:t>Acceptable Cervical Cancer Screening Rate Measures</a:t>
            </a:r>
          </a:p>
          <a:p>
            <a:pPr lvl="1"/>
            <a:r>
              <a:rPr lang="en-US"/>
              <a:t>Government Performance and Reporting Act (GPRA) used by the Indian Health Service</a:t>
            </a:r>
          </a:p>
          <a:p>
            <a:pPr lvl="1"/>
            <a:r>
              <a:rPr lang="en-US"/>
              <a:t>Health Care Effectiveness Data and Information Set (HEDIS)</a:t>
            </a:r>
          </a:p>
          <a:p>
            <a:pPr lvl="1"/>
            <a:r>
              <a:rPr lang="en-US"/>
              <a:t>Health Resources &amp; Services Administration (HRSA) Uniform Data System (UDS)</a:t>
            </a:r>
          </a:p>
          <a:p>
            <a:pPr lvl="1"/>
            <a:r>
              <a:rPr lang="en-US"/>
              <a:t>National Quality Forum (NQF) Endorsed Measure</a:t>
            </a:r>
          </a:p>
        </p:txBody>
      </p:sp>
      <p:sp>
        <p:nvSpPr>
          <p:cNvPr id="2" name="Slide Number Placeholder 1">
            <a:extLst>
              <a:ext uri="{FF2B5EF4-FFF2-40B4-BE49-F238E27FC236}">
                <a16:creationId xmlns:a16="http://schemas.microsoft.com/office/drawing/2014/main" id="{843FDC8C-3B93-4263-B7A4-4E58EE81C5F2}"/>
              </a:ext>
            </a:extLst>
          </p:cNvPr>
          <p:cNvSpPr>
            <a:spLocks noGrp="1"/>
          </p:cNvSpPr>
          <p:nvPr>
            <p:ph type="sldNum" sz="quarter" idx="11"/>
          </p:nvPr>
        </p:nvSpPr>
        <p:spPr/>
        <p:txBody>
          <a:bodyPr/>
          <a:lstStyle/>
          <a:p>
            <a:fld id="{2F2F552B-1952-B44E-8CAB-5705F0ACD2E2}" type="slidenum">
              <a:rPr lang="uk-UA" smtClean="0"/>
              <a:pPr/>
              <a:t>106</a:t>
            </a:fld>
            <a:endParaRPr lang="uk-UA"/>
          </a:p>
        </p:txBody>
      </p:sp>
    </p:spTree>
    <p:extLst>
      <p:ext uri="{BB962C8B-B14F-4D97-AF65-F5344CB8AC3E}">
        <p14:creationId xmlns:p14="http://schemas.microsoft.com/office/powerpoint/2010/main" val="5344726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F4FE0-C264-4EA3-8664-9C293716D70C}"/>
              </a:ext>
            </a:extLst>
          </p:cNvPr>
          <p:cNvSpPr>
            <a:spLocks noGrp="1"/>
          </p:cNvSpPr>
          <p:nvPr>
            <p:ph type="title"/>
          </p:nvPr>
        </p:nvSpPr>
        <p:spPr/>
        <p:txBody>
          <a:bodyPr/>
          <a:lstStyle/>
          <a:p>
            <a:r>
              <a:rPr lang="en-US"/>
              <a:t>Quality Measurement: Management of Abnormal Screening Results (1 of 2)</a:t>
            </a:r>
          </a:p>
        </p:txBody>
      </p:sp>
      <p:sp>
        <p:nvSpPr>
          <p:cNvPr id="4" name="Content Placeholder 3">
            <a:extLst>
              <a:ext uri="{FF2B5EF4-FFF2-40B4-BE49-F238E27FC236}">
                <a16:creationId xmlns:a16="http://schemas.microsoft.com/office/drawing/2014/main" id="{D8DF66B6-A1AD-4436-8220-FB21AD496CCA}"/>
              </a:ext>
            </a:extLst>
          </p:cNvPr>
          <p:cNvSpPr>
            <a:spLocks noGrp="1"/>
          </p:cNvSpPr>
          <p:nvPr>
            <p:ph sz="quarter" idx="12"/>
          </p:nvPr>
        </p:nvSpPr>
        <p:spPr/>
        <p:txBody>
          <a:bodyPr/>
          <a:lstStyle/>
          <a:p>
            <a:r>
              <a:rPr lang="en-US"/>
              <a:t>Quality measures do not currently exist to measure performance of adequate management of abnormal screening results</a:t>
            </a:r>
          </a:p>
          <a:p>
            <a:r>
              <a:rPr lang="en-US"/>
              <a:t>Could consider a measurement of appropriate rates of referral or follow-up [I-16]</a:t>
            </a:r>
          </a:p>
          <a:p>
            <a:pPr lvl="1"/>
            <a:r>
              <a:rPr lang="en-US"/>
              <a:t>Would be challenging due to providers delivering different levels of care – e.g., primary care providers in rural areas may perform procedures that peers in urban settings would not.</a:t>
            </a:r>
          </a:p>
          <a:p>
            <a:pPr lvl="1"/>
            <a:r>
              <a:rPr lang="en-US"/>
              <a:t>The small proportion of abnormal screening encountered equates to a small numerator for such a measure. “A small practice may have only 1 or 2 positives a year.” </a:t>
            </a:r>
          </a:p>
          <a:p>
            <a:endParaRPr lang="en-US"/>
          </a:p>
          <a:p>
            <a:endParaRPr lang="en-US" sz="2000"/>
          </a:p>
        </p:txBody>
      </p:sp>
      <p:sp>
        <p:nvSpPr>
          <p:cNvPr id="2" name="Slide Number Placeholder 1">
            <a:extLst>
              <a:ext uri="{FF2B5EF4-FFF2-40B4-BE49-F238E27FC236}">
                <a16:creationId xmlns:a16="http://schemas.microsoft.com/office/drawing/2014/main" id="{B3F83F48-C326-4F80-BA93-672BB7C71BFA}"/>
              </a:ext>
            </a:extLst>
          </p:cNvPr>
          <p:cNvSpPr>
            <a:spLocks noGrp="1"/>
          </p:cNvSpPr>
          <p:nvPr>
            <p:ph type="sldNum" sz="quarter" idx="11"/>
          </p:nvPr>
        </p:nvSpPr>
        <p:spPr/>
        <p:txBody>
          <a:bodyPr/>
          <a:lstStyle/>
          <a:p>
            <a:fld id="{2F2F552B-1952-B44E-8CAB-5705F0ACD2E2}" type="slidenum">
              <a:rPr lang="uk-UA" smtClean="0"/>
              <a:pPr/>
              <a:t>107</a:t>
            </a:fld>
            <a:endParaRPr lang="uk-UA"/>
          </a:p>
        </p:txBody>
      </p:sp>
    </p:spTree>
    <p:extLst>
      <p:ext uri="{BB962C8B-B14F-4D97-AF65-F5344CB8AC3E}">
        <p14:creationId xmlns:p14="http://schemas.microsoft.com/office/powerpoint/2010/main" val="7217053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F4FE0-C264-4EA3-8664-9C293716D70C}"/>
              </a:ext>
            </a:extLst>
          </p:cNvPr>
          <p:cNvSpPr>
            <a:spLocks noGrp="1"/>
          </p:cNvSpPr>
          <p:nvPr>
            <p:ph type="title"/>
          </p:nvPr>
        </p:nvSpPr>
        <p:spPr/>
        <p:txBody>
          <a:bodyPr/>
          <a:lstStyle/>
          <a:p>
            <a:r>
              <a:rPr lang="en-US"/>
              <a:t>Quality Measurement: Management of Abnormal Screening Results (2 of 2)</a:t>
            </a:r>
          </a:p>
        </p:txBody>
      </p:sp>
      <p:sp>
        <p:nvSpPr>
          <p:cNvPr id="4" name="Content Placeholder 3">
            <a:extLst>
              <a:ext uri="{FF2B5EF4-FFF2-40B4-BE49-F238E27FC236}">
                <a16:creationId xmlns:a16="http://schemas.microsoft.com/office/drawing/2014/main" id="{D8DF66B6-A1AD-4436-8220-FB21AD496CCA}"/>
              </a:ext>
            </a:extLst>
          </p:cNvPr>
          <p:cNvSpPr>
            <a:spLocks noGrp="1"/>
          </p:cNvSpPr>
          <p:nvPr>
            <p:ph sz="quarter" idx="12"/>
          </p:nvPr>
        </p:nvSpPr>
        <p:spPr/>
        <p:txBody>
          <a:bodyPr/>
          <a:lstStyle/>
          <a:p>
            <a:r>
              <a:rPr lang="en-US"/>
              <a:t>May introduce clinician burden associated with collecting the clinical data required for measurement</a:t>
            </a:r>
          </a:p>
          <a:p>
            <a:pPr lvl="1"/>
            <a:r>
              <a:rPr lang="en-US"/>
              <a:t>Would be easier if clinical data were more commonly shared across settings. </a:t>
            </a:r>
          </a:p>
          <a:p>
            <a:pPr lvl="2"/>
            <a:r>
              <a:rPr lang="en-US"/>
              <a:t>May not be fair to hold clinicians accountable until system interoperability is better [I-16]</a:t>
            </a:r>
          </a:p>
          <a:p>
            <a:pPr lvl="2"/>
            <a:r>
              <a:rPr lang="en-US"/>
              <a:t>Managing abnormal results may involve tracking tests and procedures performed in multiple settings (e.g., primary care provider, OB/GYN specialist, </a:t>
            </a:r>
            <a:r>
              <a:rPr lang="en-US" err="1"/>
              <a:t>colposcopist</a:t>
            </a:r>
            <a:r>
              <a:rPr lang="en-US"/>
              <a:t>, outpatient surgery) making it more challenging to collect clinical data</a:t>
            </a:r>
          </a:p>
          <a:p>
            <a:pPr lvl="1"/>
            <a:r>
              <a:rPr lang="en-US"/>
              <a:t>In assessing abnormal results, it may be difficult to distinguish between surveillance, biopsy, or referred on treatment leading to difficulty in identifying a single measure of quality [I-20]</a:t>
            </a:r>
          </a:p>
          <a:p>
            <a:endParaRPr lang="en-US"/>
          </a:p>
          <a:p>
            <a:endParaRPr lang="en-US" sz="2000"/>
          </a:p>
        </p:txBody>
      </p:sp>
      <p:sp>
        <p:nvSpPr>
          <p:cNvPr id="2" name="Slide Number Placeholder 1">
            <a:extLst>
              <a:ext uri="{FF2B5EF4-FFF2-40B4-BE49-F238E27FC236}">
                <a16:creationId xmlns:a16="http://schemas.microsoft.com/office/drawing/2014/main" id="{B3F83F48-C326-4F80-BA93-672BB7C71BFA}"/>
              </a:ext>
            </a:extLst>
          </p:cNvPr>
          <p:cNvSpPr>
            <a:spLocks noGrp="1"/>
          </p:cNvSpPr>
          <p:nvPr>
            <p:ph type="sldNum" sz="quarter" idx="11"/>
          </p:nvPr>
        </p:nvSpPr>
        <p:spPr/>
        <p:txBody>
          <a:bodyPr/>
          <a:lstStyle/>
          <a:p>
            <a:fld id="{2F2F552B-1952-B44E-8CAB-5705F0ACD2E2}" type="slidenum">
              <a:rPr lang="uk-UA" smtClean="0"/>
              <a:pPr/>
              <a:t>108</a:t>
            </a:fld>
            <a:endParaRPr lang="uk-UA"/>
          </a:p>
        </p:txBody>
      </p:sp>
    </p:spTree>
    <p:extLst>
      <p:ext uri="{BB962C8B-B14F-4D97-AF65-F5344CB8AC3E}">
        <p14:creationId xmlns:p14="http://schemas.microsoft.com/office/powerpoint/2010/main" val="42746153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F4FE0-C264-4EA3-8664-9C293716D70C}"/>
              </a:ext>
            </a:extLst>
          </p:cNvPr>
          <p:cNvSpPr>
            <a:spLocks noGrp="1"/>
          </p:cNvSpPr>
          <p:nvPr>
            <p:ph type="title"/>
          </p:nvPr>
        </p:nvSpPr>
        <p:spPr/>
        <p:txBody>
          <a:bodyPr/>
          <a:lstStyle/>
          <a:p>
            <a:r>
              <a:rPr lang="en-US"/>
              <a:t>Quality Measurement: Existing Preventive Care and Screening eCQMs (1 of 2)</a:t>
            </a:r>
          </a:p>
        </p:txBody>
      </p:sp>
      <p:sp>
        <p:nvSpPr>
          <p:cNvPr id="4" name="Content Placeholder 3">
            <a:extLst>
              <a:ext uri="{FF2B5EF4-FFF2-40B4-BE49-F238E27FC236}">
                <a16:creationId xmlns:a16="http://schemas.microsoft.com/office/drawing/2014/main" id="{D8DF66B6-A1AD-4436-8220-FB21AD496CCA}"/>
              </a:ext>
            </a:extLst>
          </p:cNvPr>
          <p:cNvSpPr>
            <a:spLocks noGrp="1"/>
          </p:cNvSpPr>
          <p:nvPr>
            <p:ph sz="quarter" idx="12"/>
          </p:nvPr>
        </p:nvSpPr>
        <p:spPr/>
        <p:txBody>
          <a:bodyPr/>
          <a:lstStyle/>
          <a:p>
            <a:r>
              <a:rPr lang="en-US"/>
              <a:t>Existing CMS eCQMs based on USPSTF recommendations and include a follow-up component:</a:t>
            </a:r>
          </a:p>
          <a:p>
            <a:pPr lvl="1"/>
            <a:r>
              <a:rPr lang="en-US">
                <a:hlinkClick r:id="rId2"/>
              </a:rPr>
              <a:t>CMS2v10 Preventive Care and Screening: Screening for Depression and Follow-Up Plan</a:t>
            </a:r>
            <a:endParaRPr lang="en-US">
              <a:hlinkClick r:id="rId3"/>
            </a:endParaRPr>
          </a:p>
          <a:p>
            <a:pPr lvl="1"/>
            <a:r>
              <a:rPr lang="en-US">
                <a:hlinkClick r:id="rId4"/>
              </a:rPr>
              <a:t>CMS22v9 Preventive Care and Screening: Screening for High Blood Pressure and Follow-Up Documented</a:t>
            </a:r>
            <a:endParaRPr lang="en-US">
              <a:hlinkClick r:id="rId3"/>
            </a:endParaRPr>
          </a:p>
          <a:p>
            <a:pPr lvl="1"/>
            <a:r>
              <a:rPr lang="en-US">
                <a:hlinkClick r:id="rId5"/>
              </a:rPr>
              <a:t>CMS69v9 Preventive Care and Screening: Body Mass Index (BMI) Screening and Follow-Up Plan</a:t>
            </a:r>
            <a:endParaRPr lang="en-US">
              <a:hlinkClick r:id="rId3"/>
            </a:endParaRPr>
          </a:p>
          <a:p>
            <a:pPr lvl="1"/>
            <a:r>
              <a:rPr lang="en-US">
                <a:hlinkClick r:id="rId6"/>
              </a:rPr>
              <a:t>CMS138v9 Preventive Care and Screening: Tobacco Use: Screening and Cessation Intervention</a:t>
            </a:r>
            <a:endParaRPr lang="en-US">
              <a:hlinkClick r:id="rId3"/>
            </a:endParaRPr>
          </a:p>
          <a:p>
            <a:pPr lvl="1"/>
            <a:r>
              <a:rPr lang="en-US">
                <a:hlinkClick r:id="rId3"/>
              </a:rPr>
              <a:t>CMS50v8 Closing the Referral Loop: Receipt of Specialist Report</a:t>
            </a:r>
            <a:endParaRPr lang="en-US"/>
          </a:p>
          <a:p>
            <a:pPr lvl="1"/>
            <a:endParaRPr lang="en-US"/>
          </a:p>
          <a:p>
            <a:endParaRPr lang="en-US"/>
          </a:p>
          <a:p>
            <a:endParaRPr lang="en-US" sz="2000"/>
          </a:p>
        </p:txBody>
      </p:sp>
      <p:sp>
        <p:nvSpPr>
          <p:cNvPr id="2" name="Slide Number Placeholder 1">
            <a:extLst>
              <a:ext uri="{FF2B5EF4-FFF2-40B4-BE49-F238E27FC236}">
                <a16:creationId xmlns:a16="http://schemas.microsoft.com/office/drawing/2014/main" id="{B3F83F48-C326-4F80-BA93-672BB7C71BFA}"/>
              </a:ext>
            </a:extLst>
          </p:cNvPr>
          <p:cNvSpPr>
            <a:spLocks noGrp="1"/>
          </p:cNvSpPr>
          <p:nvPr>
            <p:ph type="sldNum" sz="quarter" idx="11"/>
          </p:nvPr>
        </p:nvSpPr>
        <p:spPr/>
        <p:txBody>
          <a:bodyPr/>
          <a:lstStyle/>
          <a:p>
            <a:fld id="{2F2F552B-1952-B44E-8CAB-5705F0ACD2E2}" type="slidenum">
              <a:rPr lang="uk-UA" smtClean="0"/>
              <a:pPr/>
              <a:t>109</a:t>
            </a:fld>
            <a:endParaRPr lang="uk-UA"/>
          </a:p>
        </p:txBody>
      </p:sp>
    </p:spTree>
    <p:extLst>
      <p:ext uri="{BB962C8B-B14F-4D97-AF65-F5344CB8AC3E}">
        <p14:creationId xmlns:p14="http://schemas.microsoft.com/office/powerpoint/2010/main" val="171407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EA85-0E46-A649-A872-7C6FEF88250F}"/>
              </a:ext>
            </a:extLst>
          </p:cNvPr>
          <p:cNvSpPr>
            <a:spLocks noGrp="1"/>
          </p:cNvSpPr>
          <p:nvPr>
            <p:ph type="title"/>
          </p:nvPr>
        </p:nvSpPr>
        <p:spPr>
          <a:xfrm>
            <a:off x="457199" y="172424"/>
            <a:ext cx="11277600" cy="693337"/>
          </a:xfrm>
        </p:spPr>
        <p:txBody>
          <a:bodyPr/>
          <a:lstStyle/>
          <a:p>
            <a:r>
              <a:rPr lang="en-US"/>
              <a:t>Cervical Cancer Screening and Management Lifecycle</a:t>
            </a:r>
          </a:p>
        </p:txBody>
      </p:sp>
      <p:sp>
        <p:nvSpPr>
          <p:cNvPr id="3" name="Content Placeholder 2">
            <a:extLst>
              <a:ext uri="{FF2B5EF4-FFF2-40B4-BE49-F238E27FC236}">
                <a16:creationId xmlns:a16="http://schemas.microsoft.com/office/drawing/2014/main" id="{69CB9F21-61BF-8D43-BF72-9C2A23F1BD55}"/>
              </a:ext>
            </a:extLst>
          </p:cNvPr>
          <p:cNvSpPr>
            <a:spLocks noGrp="1"/>
          </p:cNvSpPr>
          <p:nvPr>
            <p:ph sz="quarter" idx="12"/>
          </p:nvPr>
        </p:nvSpPr>
        <p:spPr>
          <a:xfrm>
            <a:off x="457199" y="1144857"/>
            <a:ext cx="2885441" cy="4862404"/>
          </a:xfrm>
          <a:solidFill>
            <a:schemeClr val="bg1">
              <a:lumMod val="85000"/>
            </a:schemeClr>
          </a:solidFill>
          <a:ln w="12700">
            <a:solidFill>
              <a:schemeClr val="tx1"/>
            </a:solidFill>
          </a:ln>
          <a:effectLst/>
        </p:spPr>
        <p:txBody>
          <a:bodyPr/>
          <a:lstStyle/>
          <a:p>
            <a:r>
              <a:rPr lang="en-US"/>
              <a:t>Lifecycle model distilled from environmental scan findings</a:t>
            </a:r>
          </a:p>
          <a:p>
            <a:r>
              <a:rPr lang="en-US"/>
              <a:t>It provides    context to  findings and  helps highlight key takeaways</a:t>
            </a:r>
          </a:p>
          <a:p>
            <a:r>
              <a:rPr lang="en-US"/>
              <a:t>Three underlying themes have been identified</a:t>
            </a:r>
          </a:p>
        </p:txBody>
      </p:sp>
      <p:sp>
        <p:nvSpPr>
          <p:cNvPr id="25" name="TextBox 24">
            <a:extLst>
              <a:ext uri="{FF2B5EF4-FFF2-40B4-BE49-F238E27FC236}">
                <a16:creationId xmlns:a16="http://schemas.microsoft.com/office/drawing/2014/main" id="{677F835B-F764-2940-8B72-DD72994BF910}"/>
              </a:ext>
            </a:extLst>
          </p:cNvPr>
          <p:cNvSpPr txBox="1"/>
          <p:nvPr/>
        </p:nvSpPr>
        <p:spPr>
          <a:xfrm>
            <a:off x="7165927" y="1771236"/>
            <a:ext cx="1774845" cy="369332"/>
          </a:xfrm>
          <a:prstGeom prst="rect">
            <a:avLst/>
          </a:prstGeom>
          <a:ln>
            <a:noFill/>
          </a:ln>
        </p:spPr>
        <p:txBody>
          <a:bodyPr vert="horz" wrap="none" lIns="91440" tIns="45720" rIns="91440" bIns="45720" rtlCol="0">
            <a:spAutoFit/>
          </a:bodyPr>
          <a:lstStyle/>
          <a:p>
            <a:pPr algn="l"/>
            <a:r>
              <a:rPr lang="en-US" i="1"/>
              <a:t>Lifecycle model</a:t>
            </a:r>
          </a:p>
        </p:txBody>
      </p:sp>
      <p:sp>
        <p:nvSpPr>
          <p:cNvPr id="23" name="Oval 22">
            <a:extLst>
              <a:ext uri="{FF2B5EF4-FFF2-40B4-BE49-F238E27FC236}">
                <a16:creationId xmlns:a16="http://schemas.microsoft.com/office/drawing/2014/main" id="{BA965196-BC2D-0C4F-84A7-0C79AC5EF165}"/>
              </a:ext>
              <a:ext uri="{C183D7F6-B498-43B3-948B-1728B52AA6E4}">
                <adec:decorative xmlns:adec="http://schemas.microsoft.com/office/drawing/2017/decorative" val="1"/>
              </a:ext>
            </a:extLst>
          </p:cNvPr>
          <p:cNvSpPr/>
          <p:nvPr/>
        </p:nvSpPr>
        <p:spPr>
          <a:xfrm>
            <a:off x="2883322" y="2777291"/>
            <a:ext cx="1428098" cy="900395"/>
          </a:xfrm>
          <a:prstGeom prst="ellipse">
            <a:avLst/>
          </a:prstGeom>
          <a:solidFill>
            <a:schemeClr val="bg1"/>
          </a:solidFill>
          <a:ln>
            <a:no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descr="Diagram of cervical cancer screening and management lifecycle model. A set of entry criteria leads to routine screening. Screening for high-risk populations is a special case. Screening includes lab testing, communicating results to provider and patient, and follow-up management. Negative screening results are followed up with more routine screening in the future. Positive results are managed separately.">
            <a:extLst>
              <a:ext uri="{FF2B5EF4-FFF2-40B4-BE49-F238E27FC236}">
                <a16:creationId xmlns:a16="http://schemas.microsoft.com/office/drawing/2014/main" id="{6E09BC09-4BE3-0845-8DC2-EB2E88173E46}"/>
              </a:ext>
            </a:extLst>
          </p:cNvPr>
          <p:cNvGrpSpPr/>
          <p:nvPr/>
        </p:nvGrpSpPr>
        <p:grpSpPr>
          <a:xfrm>
            <a:off x="2941016" y="658101"/>
            <a:ext cx="8661172" cy="5915419"/>
            <a:chOff x="2941016" y="658101"/>
            <a:chExt cx="8661172" cy="5915419"/>
          </a:xfrm>
        </p:grpSpPr>
        <p:graphicFrame>
          <p:nvGraphicFramePr>
            <p:cNvPr id="4" name="Diagram 3">
              <a:extLst>
                <a:ext uri="{FF2B5EF4-FFF2-40B4-BE49-F238E27FC236}">
                  <a16:creationId xmlns:a16="http://schemas.microsoft.com/office/drawing/2014/main" id="{831B65EC-9F9A-4149-8191-752FF8A6A62F}"/>
                </a:ext>
              </a:extLst>
            </p:cNvPr>
            <p:cNvGraphicFramePr/>
            <p:nvPr>
              <p:extLst>
                <p:ext uri="{D42A27DB-BD31-4B8C-83A1-F6EECF244321}">
                  <p14:modId xmlns:p14="http://schemas.microsoft.com/office/powerpoint/2010/main" val="4003226502"/>
                </p:ext>
              </p:extLst>
            </p:nvPr>
          </p:nvGraphicFramePr>
          <p:xfrm>
            <a:off x="4311420" y="658101"/>
            <a:ext cx="7290768" cy="5103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F095EAA-1666-F840-8435-175CFBFB8487}"/>
                </a:ext>
              </a:extLst>
            </p:cNvPr>
            <p:cNvSpPr txBox="1"/>
            <p:nvPr/>
          </p:nvSpPr>
          <p:spPr>
            <a:xfrm>
              <a:off x="6569758" y="3935269"/>
              <a:ext cx="2967185" cy="523220"/>
            </a:xfrm>
            <a:prstGeom prst="rect">
              <a:avLst/>
            </a:prstGeom>
            <a:noFill/>
          </p:spPr>
          <p:txBody>
            <a:bodyPr wrap="square" rtlCol="0">
              <a:spAutoFit/>
            </a:bodyPr>
            <a:lstStyle/>
            <a:p>
              <a:pPr algn="ctr"/>
              <a:r>
                <a:rPr lang="en-US" sz="1400">
                  <a:solidFill>
                    <a:schemeClr val="accent1">
                      <a:lumMod val="50000"/>
                    </a:schemeClr>
                  </a:solidFill>
                </a:rPr>
                <a:t>Negative Screening /</a:t>
              </a:r>
            </a:p>
            <a:p>
              <a:pPr algn="ctr"/>
              <a:r>
                <a:rPr lang="en-US" sz="1400">
                  <a:solidFill>
                    <a:schemeClr val="accent1">
                      <a:lumMod val="50000"/>
                    </a:schemeClr>
                  </a:solidFill>
                </a:rPr>
                <a:t>Average Risk Populations</a:t>
              </a:r>
            </a:p>
          </p:txBody>
        </p:sp>
        <p:grpSp>
          <p:nvGrpSpPr>
            <p:cNvPr id="6" name="Group 5">
              <a:extLst>
                <a:ext uri="{FF2B5EF4-FFF2-40B4-BE49-F238E27FC236}">
                  <a16:creationId xmlns:a16="http://schemas.microsoft.com/office/drawing/2014/main" id="{BD6877D0-4667-9B4A-A2DE-7CFC81426BC5}"/>
                </a:ext>
              </a:extLst>
            </p:cNvPr>
            <p:cNvGrpSpPr/>
            <p:nvPr/>
          </p:nvGrpSpPr>
          <p:grpSpPr>
            <a:xfrm>
              <a:off x="7217391" y="4836463"/>
              <a:ext cx="1737360" cy="1737057"/>
              <a:chOff x="6074742" y="4932221"/>
              <a:chExt cx="1571413" cy="1571652"/>
            </a:xfrm>
          </p:grpSpPr>
          <p:sp>
            <p:nvSpPr>
              <p:cNvPr id="7" name="TextBox 6">
                <a:extLst>
                  <a:ext uri="{FF2B5EF4-FFF2-40B4-BE49-F238E27FC236}">
                    <a16:creationId xmlns:a16="http://schemas.microsoft.com/office/drawing/2014/main" id="{735D707A-D0D0-E841-A967-29990DC29949}"/>
                  </a:ext>
                </a:extLst>
              </p:cNvPr>
              <p:cNvSpPr txBox="1"/>
              <p:nvPr/>
            </p:nvSpPr>
            <p:spPr>
              <a:xfrm>
                <a:off x="6147609" y="5372625"/>
                <a:ext cx="1425677" cy="738664"/>
              </a:xfrm>
              <a:prstGeom prst="rect">
                <a:avLst/>
              </a:prstGeom>
              <a:noFill/>
            </p:spPr>
            <p:txBody>
              <a:bodyPr wrap="square" rtlCol="0">
                <a:spAutoFit/>
              </a:bodyPr>
              <a:lstStyle/>
              <a:p>
                <a:pPr algn="ctr"/>
                <a:r>
                  <a:rPr lang="en-US" sz="1400">
                    <a:solidFill>
                      <a:schemeClr val="accent1">
                        <a:lumMod val="50000"/>
                      </a:schemeClr>
                    </a:solidFill>
                  </a:rPr>
                  <a:t>Management </a:t>
                </a:r>
              </a:p>
              <a:p>
                <a:pPr algn="ctr"/>
                <a:r>
                  <a:rPr lang="en-US" sz="1400">
                    <a:solidFill>
                      <a:schemeClr val="accent1">
                        <a:lumMod val="50000"/>
                      </a:schemeClr>
                    </a:solidFill>
                  </a:rPr>
                  <a:t>of Positive Screenings</a:t>
                </a:r>
              </a:p>
            </p:txBody>
          </p:sp>
          <p:sp>
            <p:nvSpPr>
              <p:cNvPr id="8" name="Arrow: Circular 23">
                <a:extLst>
                  <a:ext uri="{FF2B5EF4-FFF2-40B4-BE49-F238E27FC236}">
                    <a16:creationId xmlns:a16="http://schemas.microsoft.com/office/drawing/2014/main" id="{39FBC650-F5D0-1947-B8F1-AF54F090BB47}"/>
                  </a:ext>
                </a:extLst>
              </p:cNvPr>
              <p:cNvSpPr/>
              <p:nvPr/>
            </p:nvSpPr>
            <p:spPr>
              <a:xfrm>
                <a:off x="6074742" y="4932221"/>
                <a:ext cx="1571413" cy="1571652"/>
              </a:xfrm>
              <a:prstGeom prst="circularArrow">
                <a:avLst>
                  <a:gd name="adj1" fmla="val 6885"/>
                  <a:gd name="adj2" fmla="val 1111755"/>
                  <a:gd name="adj3" fmla="val 3940687"/>
                  <a:gd name="adj4" fmla="val 6377630"/>
                  <a:gd name="adj5" fmla="val 886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9" name="U-Turn Arrow 8">
              <a:extLst>
                <a:ext uri="{FF2B5EF4-FFF2-40B4-BE49-F238E27FC236}">
                  <a16:creationId xmlns:a16="http://schemas.microsoft.com/office/drawing/2014/main" id="{61AD9D06-497C-C64A-B0CC-0BC7C457D29B}"/>
                </a:ext>
              </a:extLst>
            </p:cNvPr>
            <p:cNvSpPr/>
            <p:nvPr/>
          </p:nvSpPr>
          <p:spPr>
            <a:xfrm rot="10800000">
              <a:off x="5144540" y="3787861"/>
              <a:ext cx="5669280" cy="877824"/>
            </a:xfrm>
            <a:prstGeom prst="uturnArrow">
              <a:avLst>
                <a:gd name="adj1" fmla="val 16898"/>
                <a:gd name="adj2" fmla="val 17622"/>
                <a:gd name="adj3" fmla="val 27748"/>
                <a:gd name="adj4" fmla="val 72252"/>
                <a:gd name="adj5" fmla="val 100000"/>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22BFF7E0-C29A-EF47-952A-4920CF52C795}"/>
                </a:ext>
              </a:extLst>
            </p:cNvPr>
            <p:cNvGrpSpPr/>
            <p:nvPr/>
          </p:nvGrpSpPr>
          <p:grpSpPr>
            <a:xfrm>
              <a:off x="4155922" y="952997"/>
              <a:ext cx="1737360" cy="1737058"/>
              <a:chOff x="6074742" y="4932221"/>
              <a:chExt cx="1571413" cy="1571652"/>
            </a:xfrm>
          </p:grpSpPr>
          <p:sp>
            <p:nvSpPr>
              <p:cNvPr id="11" name="TextBox 10">
                <a:extLst>
                  <a:ext uri="{FF2B5EF4-FFF2-40B4-BE49-F238E27FC236}">
                    <a16:creationId xmlns:a16="http://schemas.microsoft.com/office/drawing/2014/main" id="{3342353A-DA2A-5141-A0A8-2AD3AC708CDE}"/>
                  </a:ext>
                </a:extLst>
              </p:cNvPr>
              <p:cNvSpPr txBox="1"/>
              <p:nvPr/>
            </p:nvSpPr>
            <p:spPr>
              <a:xfrm>
                <a:off x="6147609" y="5372625"/>
                <a:ext cx="1425677" cy="668327"/>
              </a:xfrm>
              <a:prstGeom prst="rect">
                <a:avLst/>
              </a:prstGeom>
              <a:noFill/>
            </p:spPr>
            <p:txBody>
              <a:bodyPr wrap="square" rtlCol="0">
                <a:spAutoFit/>
              </a:bodyPr>
              <a:lstStyle/>
              <a:p>
                <a:pPr algn="ctr"/>
                <a:r>
                  <a:rPr lang="en-US" sz="1400">
                    <a:solidFill>
                      <a:schemeClr val="accent1">
                        <a:lumMod val="50000"/>
                      </a:schemeClr>
                    </a:solidFill>
                  </a:rPr>
                  <a:t>Screening for High-Risk Populations</a:t>
                </a:r>
              </a:p>
            </p:txBody>
          </p:sp>
          <p:sp>
            <p:nvSpPr>
              <p:cNvPr id="12" name="Arrow: Circular 23">
                <a:extLst>
                  <a:ext uri="{FF2B5EF4-FFF2-40B4-BE49-F238E27FC236}">
                    <a16:creationId xmlns:a16="http://schemas.microsoft.com/office/drawing/2014/main" id="{C25B16FE-B8C5-F341-806C-A0C8EEE60286}"/>
                  </a:ext>
                </a:extLst>
              </p:cNvPr>
              <p:cNvSpPr/>
              <p:nvPr/>
            </p:nvSpPr>
            <p:spPr>
              <a:xfrm>
                <a:off x="6074742" y="4932221"/>
                <a:ext cx="1571413" cy="1571652"/>
              </a:xfrm>
              <a:prstGeom prst="circularArrow">
                <a:avLst>
                  <a:gd name="adj1" fmla="val 6885"/>
                  <a:gd name="adj2" fmla="val 1111755"/>
                  <a:gd name="adj3" fmla="val 3940687"/>
                  <a:gd name="adj4" fmla="val 6377630"/>
                  <a:gd name="adj5" fmla="val 8864"/>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6" name="Group 15">
              <a:extLst>
                <a:ext uri="{FF2B5EF4-FFF2-40B4-BE49-F238E27FC236}">
                  <a16:creationId xmlns:a16="http://schemas.microsoft.com/office/drawing/2014/main" id="{AE18BA3C-806C-9E42-BFC1-864D0295EF7F}"/>
                </a:ext>
              </a:extLst>
            </p:cNvPr>
            <p:cNvGrpSpPr/>
            <p:nvPr/>
          </p:nvGrpSpPr>
          <p:grpSpPr>
            <a:xfrm rot="16200000">
              <a:off x="10791839" y="2256971"/>
              <a:ext cx="310572" cy="363311"/>
              <a:chOff x="1616186" y="2527677"/>
              <a:chExt cx="310572" cy="363311"/>
            </a:xfrm>
            <a:solidFill>
              <a:schemeClr val="bg1">
                <a:lumMod val="50000"/>
              </a:schemeClr>
            </a:solidFill>
          </p:grpSpPr>
          <p:sp>
            <p:nvSpPr>
              <p:cNvPr id="17" name="Right Arrow 16">
                <a:extLst>
                  <a:ext uri="{FF2B5EF4-FFF2-40B4-BE49-F238E27FC236}">
                    <a16:creationId xmlns:a16="http://schemas.microsoft.com/office/drawing/2014/main" id="{2B2E3BAC-91BA-0E4D-AFAB-C43CC285F398}"/>
                  </a:ext>
                </a:extLst>
              </p:cNvPr>
              <p:cNvSpPr/>
              <p:nvPr/>
            </p:nvSpPr>
            <p:spPr>
              <a:xfrm>
                <a:off x="1616186" y="2527677"/>
                <a:ext cx="310572" cy="363311"/>
              </a:xfrm>
              <a:prstGeom prst="rightArrow">
                <a:avLst>
                  <a:gd name="adj1" fmla="val 60000"/>
                  <a:gd name="adj2" fmla="val 50000"/>
                </a:avLst>
              </a:prstGeom>
              <a:grpFill/>
              <a:ln w="12700">
                <a:solidFill>
                  <a:schemeClr val="accent1">
                    <a:shade val="50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Right Arrow 4">
                <a:extLst>
                  <a:ext uri="{FF2B5EF4-FFF2-40B4-BE49-F238E27FC236}">
                    <a16:creationId xmlns:a16="http://schemas.microsoft.com/office/drawing/2014/main" id="{3884CF41-D527-2B4E-8866-B63019CA671C}"/>
                  </a:ext>
                </a:extLst>
              </p:cNvPr>
              <p:cNvSpPr txBox="1"/>
              <p:nvPr/>
            </p:nvSpPr>
            <p:spPr>
              <a:xfrm>
                <a:off x="1616186" y="2600339"/>
                <a:ext cx="217400" cy="217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1"/>
                  </a:solidFill>
                </a:endParaRPr>
              </a:p>
            </p:txBody>
          </p:sp>
        </p:grpSp>
        <p:sp>
          <p:nvSpPr>
            <p:cNvPr id="19" name="Bent Arrow 18">
              <a:extLst>
                <a:ext uri="{FF2B5EF4-FFF2-40B4-BE49-F238E27FC236}">
                  <a16:creationId xmlns:a16="http://schemas.microsoft.com/office/drawing/2014/main" id="{F66569FF-90BD-614D-A979-6BB4F889000F}"/>
                </a:ext>
              </a:extLst>
            </p:cNvPr>
            <p:cNvSpPr/>
            <p:nvPr/>
          </p:nvSpPr>
          <p:spPr>
            <a:xfrm rot="10800000">
              <a:off x="9033740" y="3784711"/>
              <a:ext cx="2193510" cy="2103504"/>
            </a:xfrm>
            <a:prstGeom prst="bentArrow">
              <a:avLst>
                <a:gd name="adj1" fmla="val 6239"/>
                <a:gd name="adj2" fmla="val 6647"/>
                <a:gd name="adj3" fmla="val 13172"/>
                <a:gd name="adj4" fmla="val 57274"/>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ent Arrow 19">
              <a:extLst>
                <a:ext uri="{FF2B5EF4-FFF2-40B4-BE49-F238E27FC236}">
                  <a16:creationId xmlns:a16="http://schemas.microsoft.com/office/drawing/2014/main" id="{17B85205-05A4-DD4C-84BD-617CAB5BECF9}"/>
                </a:ext>
              </a:extLst>
            </p:cNvPr>
            <p:cNvSpPr/>
            <p:nvPr/>
          </p:nvSpPr>
          <p:spPr>
            <a:xfrm rot="16200000">
              <a:off x="4886989" y="3628830"/>
              <a:ext cx="2072713" cy="2384471"/>
            </a:xfrm>
            <a:prstGeom prst="bentArrow">
              <a:avLst>
                <a:gd name="adj1" fmla="val 6239"/>
                <a:gd name="adj2" fmla="val 6647"/>
                <a:gd name="adj3" fmla="val 13172"/>
                <a:gd name="adj4" fmla="val 67568"/>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850D1946-9410-A840-B9FA-50B8E59A5927}"/>
                </a:ext>
              </a:extLst>
            </p:cNvPr>
            <p:cNvSpPr txBox="1"/>
            <p:nvPr/>
          </p:nvSpPr>
          <p:spPr>
            <a:xfrm>
              <a:off x="10494958" y="1713534"/>
              <a:ext cx="904334" cy="523220"/>
            </a:xfrm>
            <a:prstGeom prst="rect">
              <a:avLst/>
            </a:prstGeom>
            <a:ln>
              <a:noFill/>
            </a:ln>
          </p:spPr>
          <p:txBody>
            <a:bodyPr vert="horz" wrap="square" lIns="91440" tIns="45720" rIns="91440" bIns="45720" rtlCol="0">
              <a:spAutoFit/>
            </a:bodyPr>
            <a:lstStyle/>
            <a:p>
              <a:pPr algn="ctr"/>
              <a:r>
                <a:rPr lang="en-US" sz="1400"/>
                <a:t>Exit Criteria</a:t>
              </a:r>
            </a:p>
          </p:txBody>
        </p:sp>
        <p:grpSp>
          <p:nvGrpSpPr>
            <p:cNvPr id="13" name="Group 12">
              <a:extLst>
                <a:ext uri="{FF2B5EF4-FFF2-40B4-BE49-F238E27FC236}">
                  <a16:creationId xmlns:a16="http://schemas.microsoft.com/office/drawing/2014/main" id="{731DCC8F-C5B5-9F4A-B4D1-62BBC5D7E6F9}"/>
                </a:ext>
              </a:extLst>
            </p:cNvPr>
            <p:cNvGrpSpPr/>
            <p:nvPr/>
          </p:nvGrpSpPr>
          <p:grpSpPr>
            <a:xfrm>
              <a:off x="3845350" y="3036203"/>
              <a:ext cx="310572" cy="363311"/>
              <a:chOff x="1616186" y="2527677"/>
              <a:chExt cx="310572" cy="363311"/>
            </a:xfrm>
            <a:solidFill>
              <a:schemeClr val="bg1">
                <a:lumMod val="50000"/>
              </a:schemeClr>
            </a:solidFill>
          </p:grpSpPr>
          <p:sp>
            <p:nvSpPr>
              <p:cNvPr id="14" name="Right Arrow 13">
                <a:extLst>
                  <a:ext uri="{FF2B5EF4-FFF2-40B4-BE49-F238E27FC236}">
                    <a16:creationId xmlns:a16="http://schemas.microsoft.com/office/drawing/2014/main" id="{8D84B182-1F76-F044-8F73-E902C6CFFB10}"/>
                  </a:ext>
                </a:extLst>
              </p:cNvPr>
              <p:cNvSpPr/>
              <p:nvPr/>
            </p:nvSpPr>
            <p:spPr>
              <a:xfrm>
                <a:off x="1616186" y="2527677"/>
                <a:ext cx="310572" cy="363311"/>
              </a:xfrm>
              <a:prstGeom prst="rightArrow">
                <a:avLst>
                  <a:gd name="adj1" fmla="val 60000"/>
                  <a:gd name="adj2" fmla="val 50000"/>
                </a:avLst>
              </a:prstGeom>
              <a:grpFill/>
              <a:ln w="12700">
                <a:solidFill>
                  <a:schemeClr val="accent1">
                    <a:shade val="50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Right Arrow 4">
                <a:extLst>
                  <a:ext uri="{FF2B5EF4-FFF2-40B4-BE49-F238E27FC236}">
                    <a16:creationId xmlns:a16="http://schemas.microsoft.com/office/drawing/2014/main" id="{D73EBBBA-CD59-4D4B-AF9E-8EA5447BBBC5}"/>
                  </a:ext>
                </a:extLst>
              </p:cNvPr>
              <p:cNvSpPr txBox="1"/>
              <p:nvPr/>
            </p:nvSpPr>
            <p:spPr>
              <a:xfrm>
                <a:off x="1616186" y="2600339"/>
                <a:ext cx="217400" cy="2179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1"/>
                  </a:solidFill>
                </a:endParaRPr>
              </a:p>
            </p:txBody>
          </p:sp>
        </p:grpSp>
        <p:sp>
          <p:nvSpPr>
            <p:cNvPr id="21" name="TextBox 20">
              <a:extLst>
                <a:ext uri="{FF2B5EF4-FFF2-40B4-BE49-F238E27FC236}">
                  <a16:creationId xmlns:a16="http://schemas.microsoft.com/office/drawing/2014/main" id="{D91614CC-6A9A-3B49-9107-E628714DEE46}"/>
                </a:ext>
              </a:extLst>
            </p:cNvPr>
            <p:cNvSpPr txBox="1"/>
            <p:nvPr/>
          </p:nvSpPr>
          <p:spPr>
            <a:xfrm>
              <a:off x="2941016" y="2956248"/>
              <a:ext cx="904334" cy="523220"/>
            </a:xfrm>
            <a:prstGeom prst="rect">
              <a:avLst/>
            </a:prstGeom>
            <a:ln>
              <a:noFill/>
            </a:ln>
          </p:spPr>
          <p:txBody>
            <a:bodyPr vert="horz" wrap="square" lIns="91440" tIns="45720" rIns="91440" bIns="45720" rtlCol="0">
              <a:spAutoFit/>
            </a:bodyPr>
            <a:lstStyle/>
            <a:p>
              <a:pPr algn="ctr"/>
              <a:r>
                <a:rPr lang="en-US" sz="1400"/>
                <a:t>Entry Criteria</a:t>
              </a:r>
            </a:p>
          </p:txBody>
        </p:sp>
      </p:grpSp>
      <p:sp>
        <p:nvSpPr>
          <p:cNvPr id="24" name="Freeform 23">
            <a:extLst>
              <a:ext uri="{FF2B5EF4-FFF2-40B4-BE49-F238E27FC236}">
                <a16:creationId xmlns:a16="http://schemas.microsoft.com/office/drawing/2014/main" id="{757ADB8E-F7AD-6E4A-9B34-3C1F3FE8BA2B}"/>
              </a:ext>
              <a:ext uri="{C183D7F6-B498-43B3-948B-1728B52AA6E4}">
                <adec:decorative xmlns:adec="http://schemas.microsoft.com/office/drawing/2017/decorative" val="1"/>
              </a:ext>
            </a:extLst>
          </p:cNvPr>
          <p:cNvSpPr/>
          <p:nvPr/>
        </p:nvSpPr>
        <p:spPr>
          <a:xfrm>
            <a:off x="2877966" y="2803525"/>
            <a:ext cx="465309" cy="854075"/>
          </a:xfrm>
          <a:custGeom>
            <a:avLst/>
            <a:gdLst>
              <a:gd name="connsiteX0" fmla="*/ 471659 w 471659"/>
              <a:gd name="connsiteY0" fmla="*/ 0 h 844550"/>
              <a:gd name="connsiteX1" fmla="*/ 284334 w 471659"/>
              <a:gd name="connsiteY1" fmla="*/ 69850 h 844550"/>
              <a:gd name="connsiteX2" fmla="*/ 87484 w 471659"/>
              <a:gd name="connsiteY2" fmla="*/ 206375 h 844550"/>
              <a:gd name="connsiteX3" fmla="*/ 1759 w 471659"/>
              <a:gd name="connsiteY3" fmla="*/ 390525 h 844550"/>
              <a:gd name="connsiteX4" fmla="*/ 43034 w 471659"/>
              <a:gd name="connsiteY4" fmla="*/ 568325 h 844550"/>
              <a:gd name="connsiteX5" fmla="*/ 195434 w 471659"/>
              <a:gd name="connsiteY5" fmla="*/ 733425 h 844550"/>
              <a:gd name="connsiteX6" fmla="*/ 376409 w 471659"/>
              <a:gd name="connsiteY6" fmla="*/ 825500 h 844550"/>
              <a:gd name="connsiteX7" fmla="*/ 468484 w 471659"/>
              <a:gd name="connsiteY7" fmla="*/ 844550 h 844550"/>
              <a:gd name="connsiteX0" fmla="*/ 471659 w 471659"/>
              <a:gd name="connsiteY0" fmla="*/ 0 h 854075"/>
              <a:gd name="connsiteX1" fmla="*/ 284334 w 471659"/>
              <a:gd name="connsiteY1" fmla="*/ 69850 h 854075"/>
              <a:gd name="connsiteX2" fmla="*/ 87484 w 471659"/>
              <a:gd name="connsiteY2" fmla="*/ 206375 h 854075"/>
              <a:gd name="connsiteX3" fmla="*/ 1759 w 471659"/>
              <a:gd name="connsiteY3" fmla="*/ 390525 h 854075"/>
              <a:gd name="connsiteX4" fmla="*/ 43034 w 471659"/>
              <a:gd name="connsiteY4" fmla="*/ 568325 h 854075"/>
              <a:gd name="connsiteX5" fmla="*/ 195434 w 471659"/>
              <a:gd name="connsiteY5" fmla="*/ 733425 h 854075"/>
              <a:gd name="connsiteX6" fmla="*/ 376409 w 471659"/>
              <a:gd name="connsiteY6" fmla="*/ 825500 h 854075"/>
              <a:gd name="connsiteX7" fmla="*/ 465309 w 471659"/>
              <a:gd name="connsiteY7" fmla="*/ 854075 h 854075"/>
              <a:gd name="connsiteX0" fmla="*/ 462134 w 465309"/>
              <a:gd name="connsiteY0" fmla="*/ 0 h 854075"/>
              <a:gd name="connsiteX1" fmla="*/ 284334 w 465309"/>
              <a:gd name="connsiteY1" fmla="*/ 69850 h 854075"/>
              <a:gd name="connsiteX2" fmla="*/ 87484 w 465309"/>
              <a:gd name="connsiteY2" fmla="*/ 206375 h 854075"/>
              <a:gd name="connsiteX3" fmla="*/ 1759 w 465309"/>
              <a:gd name="connsiteY3" fmla="*/ 390525 h 854075"/>
              <a:gd name="connsiteX4" fmla="*/ 43034 w 465309"/>
              <a:gd name="connsiteY4" fmla="*/ 568325 h 854075"/>
              <a:gd name="connsiteX5" fmla="*/ 195434 w 465309"/>
              <a:gd name="connsiteY5" fmla="*/ 733425 h 854075"/>
              <a:gd name="connsiteX6" fmla="*/ 376409 w 465309"/>
              <a:gd name="connsiteY6" fmla="*/ 825500 h 854075"/>
              <a:gd name="connsiteX7" fmla="*/ 465309 w 465309"/>
              <a:gd name="connsiteY7" fmla="*/ 854075 h 854075"/>
              <a:gd name="connsiteX0" fmla="*/ 462134 w 465309"/>
              <a:gd name="connsiteY0" fmla="*/ 0 h 854075"/>
              <a:gd name="connsiteX1" fmla="*/ 284334 w 465309"/>
              <a:gd name="connsiteY1" fmla="*/ 69850 h 854075"/>
              <a:gd name="connsiteX2" fmla="*/ 87484 w 465309"/>
              <a:gd name="connsiteY2" fmla="*/ 206375 h 854075"/>
              <a:gd name="connsiteX3" fmla="*/ 1759 w 465309"/>
              <a:gd name="connsiteY3" fmla="*/ 390525 h 854075"/>
              <a:gd name="connsiteX4" fmla="*/ 43034 w 465309"/>
              <a:gd name="connsiteY4" fmla="*/ 568325 h 854075"/>
              <a:gd name="connsiteX5" fmla="*/ 195434 w 465309"/>
              <a:gd name="connsiteY5" fmla="*/ 733425 h 854075"/>
              <a:gd name="connsiteX6" fmla="*/ 354184 w 465309"/>
              <a:gd name="connsiteY6" fmla="*/ 825500 h 854075"/>
              <a:gd name="connsiteX7" fmla="*/ 465309 w 465309"/>
              <a:gd name="connsiteY7" fmla="*/ 854075 h 854075"/>
              <a:gd name="connsiteX0" fmla="*/ 462134 w 465309"/>
              <a:gd name="connsiteY0" fmla="*/ 0 h 854075"/>
              <a:gd name="connsiteX1" fmla="*/ 249409 w 465309"/>
              <a:gd name="connsiteY1" fmla="*/ 79375 h 854075"/>
              <a:gd name="connsiteX2" fmla="*/ 87484 w 465309"/>
              <a:gd name="connsiteY2" fmla="*/ 206375 h 854075"/>
              <a:gd name="connsiteX3" fmla="*/ 1759 w 465309"/>
              <a:gd name="connsiteY3" fmla="*/ 390525 h 854075"/>
              <a:gd name="connsiteX4" fmla="*/ 43034 w 465309"/>
              <a:gd name="connsiteY4" fmla="*/ 568325 h 854075"/>
              <a:gd name="connsiteX5" fmla="*/ 195434 w 465309"/>
              <a:gd name="connsiteY5" fmla="*/ 733425 h 854075"/>
              <a:gd name="connsiteX6" fmla="*/ 354184 w 465309"/>
              <a:gd name="connsiteY6" fmla="*/ 825500 h 854075"/>
              <a:gd name="connsiteX7" fmla="*/ 465309 w 465309"/>
              <a:gd name="connsiteY7" fmla="*/ 85407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309" h="854075">
                <a:moveTo>
                  <a:pt x="462134" y="0"/>
                </a:moveTo>
                <a:cubicBezTo>
                  <a:pt x="400486" y="17727"/>
                  <a:pt x="311851" y="44979"/>
                  <a:pt x="249409" y="79375"/>
                </a:cubicBezTo>
                <a:cubicBezTo>
                  <a:pt x="186967" y="113771"/>
                  <a:pt x="128759" y="154517"/>
                  <a:pt x="87484" y="206375"/>
                </a:cubicBezTo>
                <a:cubicBezTo>
                  <a:pt x="46209" y="258233"/>
                  <a:pt x="9167" y="330200"/>
                  <a:pt x="1759" y="390525"/>
                </a:cubicBezTo>
                <a:cubicBezTo>
                  <a:pt x="-5649" y="450850"/>
                  <a:pt x="10755" y="511175"/>
                  <a:pt x="43034" y="568325"/>
                </a:cubicBezTo>
                <a:cubicBezTo>
                  <a:pt x="75313" y="625475"/>
                  <a:pt x="143576" y="690563"/>
                  <a:pt x="195434" y="733425"/>
                </a:cubicBezTo>
                <a:cubicBezTo>
                  <a:pt x="247292" y="776287"/>
                  <a:pt x="308676" y="806979"/>
                  <a:pt x="354184" y="825500"/>
                </a:cubicBezTo>
                <a:cubicBezTo>
                  <a:pt x="399692" y="844021"/>
                  <a:pt x="442025" y="853810"/>
                  <a:pt x="465309" y="85407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1">
            <a:extLst>
              <a:ext uri="{FF2B5EF4-FFF2-40B4-BE49-F238E27FC236}">
                <a16:creationId xmlns:a16="http://schemas.microsoft.com/office/drawing/2014/main" id="{CB286507-ABFE-6A4B-9053-3185F5205FEA}"/>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11</a:t>
            </a:fld>
            <a:endParaRPr lang="uk-UA"/>
          </a:p>
        </p:txBody>
      </p:sp>
    </p:spTree>
    <p:extLst>
      <p:ext uri="{BB962C8B-B14F-4D97-AF65-F5344CB8AC3E}">
        <p14:creationId xmlns:p14="http://schemas.microsoft.com/office/powerpoint/2010/main" val="40357814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BF4FE0-C264-4EA3-8664-9C293716D70C}"/>
              </a:ext>
            </a:extLst>
          </p:cNvPr>
          <p:cNvSpPr>
            <a:spLocks noGrp="1"/>
          </p:cNvSpPr>
          <p:nvPr>
            <p:ph type="title"/>
          </p:nvPr>
        </p:nvSpPr>
        <p:spPr/>
        <p:txBody>
          <a:bodyPr/>
          <a:lstStyle/>
          <a:p>
            <a:r>
              <a:rPr lang="en-US"/>
              <a:t>Quality Measurement: Existing Preventive Care and Screening eCQMs (2 of 2)</a:t>
            </a:r>
          </a:p>
        </p:txBody>
      </p:sp>
      <p:sp>
        <p:nvSpPr>
          <p:cNvPr id="4" name="Content Placeholder 3">
            <a:extLst>
              <a:ext uri="{FF2B5EF4-FFF2-40B4-BE49-F238E27FC236}">
                <a16:creationId xmlns:a16="http://schemas.microsoft.com/office/drawing/2014/main" id="{D8DF66B6-A1AD-4436-8220-FB21AD496CCA}"/>
              </a:ext>
            </a:extLst>
          </p:cNvPr>
          <p:cNvSpPr>
            <a:spLocks noGrp="1"/>
          </p:cNvSpPr>
          <p:nvPr>
            <p:ph sz="quarter" idx="12"/>
          </p:nvPr>
        </p:nvSpPr>
        <p:spPr/>
        <p:txBody>
          <a:bodyPr/>
          <a:lstStyle/>
          <a:p>
            <a:r>
              <a:rPr lang="en-US"/>
              <a:t>Existing CMS eCQMs assessing preventive care and screening based on USPSTF recommendations are not as complex as what would be required for management of abnormal results.</a:t>
            </a:r>
          </a:p>
          <a:p>
            <a:r>
              <a:rPr lang="en-US"/>
              <a:t>The data points used to determine follow-up are generally discrete (i.e., blood pressure, depression screening score, BMI, and tobacco use) and available to the clinician during the screening encounter.</a:t>
            </a:r>
          </a:p>
          <a:p>
            <a:pPr lvl="1"/>
            <a:r>
              <a:rPr lang="en-US"/>
              <a:t>For cervical cancer screening, the screening test can take days to weeks before the ordering provider sees the results [I-10]</a:t>
            </a:r>
          </a:p>
          <a:p>
            <a:pPr lvl="1"/>
            <a:r>
              <a:rPr lang="en-US"/>
              <a:t>The cervical cancer screening results may be returned in separate reports (e.g., in the case of co-testing where the Pap is processed by one lab and the HPV processed by another lab) [I-10]</a:t>
            </a:r>
          </a:p>
          <a:p>
            <a:pPr marL="344487" lvl="1" indent="0">
              <a:buNone/>
            </a:pPr>
            <a:endParaRPr lang="en-US"/>
          </a:p>
          <a:p>
            <a:endParaRPr lang="en-US"/>
          </a:p>
          <a:p>
            <a:endParaRPr lang="en-US" sz="2000"/>
          </a:p>
        </p:txBody>
      </p:sp>
      <p:sp>
        <p:nvSpPr>
          <p:cNvPr id="2" name="Slide Number Placeholder 1">
            <a:extLst>
              <a:ext uri="{FF2B5EF4-FFF2-40B4-BE49-F238E27FC236}">
                <a16:creationId xmlns:a16="http://schemas.microsoft.com/office/drawing/2014/main" id="{B3F83F48-C326-4F80-BA93-672BB7C71BFA}"/>
              </a:ext>
            </a:extLst>
          </p:cNvPr>
          <p:cNvSpPr>
            <a:spLocks noGrp="1"/>
          </p:cNvSpPr>
          <p:nvPr>
            <p:ph type="sldNum" sz="quarter" idx="11"/>
          </p:nvPr>
        </p:nvSpPr>
        <p:spPr/>
        <p:txBody>
          <a:bodyPr/>
          <a:lstStyle/>
          <a:p>
            <a:fld id="{2F2F552B-1952-B44E-8CAB-5705F0ACD2E2}" type="slidenum">
              <a:rPr lang="uk-UA" smtClean="0"/>
              <a:pPr/>
              <a:t>110</a:t>
            </a:fld>
            <a:endParaRPr lang="uk-UA"/>
          </a:p>
        </p:txBody>
      </p:sp>
    </p:spTree>
    <p:extLst>
      <p:ext uri="{BB962C8B-B14F-4D97-AF65-F5344CB8AC3E}">
        <p14:creationId xmlns:p14="http://schemas.microsoft.com/office/powerpoint/2010/main" val="264036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04CA1-E912-4E24-A417-6C1BD2999E50}"/>
              </a:ext>
            </a:extLst>
          </p:cNvPr>
          <p:cNvSpPr>
            <a:spLocks noGrp="1"/>
          </p:cNvSpPr>
          <p:nvPr>
            <p:ph type="title"/>
          </p:nvPr>
        </p:nvSpPr>
        <p:spPr/>
        <p:txBody>
          <a:bodyPr/>
          <a:lstStyle/>
          <a:p>
            <a:r>
              <a:rPr lang="en-US"/>
              <a:t>Quality Measurement: Existing eCQM Standards</a:t>
            </a:r>
          </a:p>
        </p:txBody>
      </p:sp>
      <p:sp>
        <p:nvSpPr>
          <p:cNvPr id="4" name="Content Placeholder 3">
            <a:extLst>
              <a:ext uri="{FF2B5EF4-FFF2-40B4-BE49-F238E27FC236}">
                <a16:creationId xmlns:a16="http://schemas.microsoft.com/office/drawing/2014/main" id="{663380C4-B467-49B3-88F4-BA05530DA7B7}"/>
              </a:ext>
            </a:extLst>
          </p:cNvPr>
          <p:cNvSpPr>
            <a:spLocks noGrp="1"/>
          </p:cNvSpPr>
          <p:nvPr>
            <p:ph sz="quarter" idx="12"/>
          </p:nvPr>
        </p:nvSpPr>
        <p:spPr/>
        <p:txBody>
          <a:bodyPr/>
          <a:lstStyle/>
          <a:p>
            <a:r>
              <a:rPr lang="en-US"/>
              <a:t>Currently eCQMs and CDS use different data standards</a:t>
            </a:r>
          </a:p>
          <a:p>
            <a:r>
              <a:rPr lang="en-US"/>
              <a:t>The quality measurement community is converting and testing measures using the FHIR standard</a:t>
            </a:r>
          </a:p>
          <a:p>
            <a:r>
              <a:rPr lang="en-US"/>
              <a:t>Goal is to align quality measurement standards for eCQM development and reporting using FHIR</a:t>
            </a:r>
          </a:p>
          <a:p>
            <a:endParaRPr lang="en-US"/>
          </a:p>
        </p:txBody>
      </p:sp>
      <p:sp>
        <p:nvSpPr>
          <p:cNvPr id="6" name="TextBox 5">
            <a:extLst>
              <a:ext uri="{FF2B5EF4-FFF2-40B4-BE49-F238E27FC236}">
                <a16:creationId xmlns:a16="http://schemas.microsoft.com/office/drawing/2014/main" id="{5C470B81-54EB-492A-BCD1-40111373C989}"/>
              </a:ext>
            </a:extLst>
          </p:cNvPr>
          <p:cNvSpPr txBox="1"/>
          <p:nvPr/>
        </p:nvSpPr>
        <p:spPr>
          <a:xfrm>
            <a:off x="3485536" y="3503996"/>
            <a:ext cx="2136371" cy="369332"/>
          </a:xfrm>
          <a:prstGeom prst="rect">
            <a:avLst/>
          </a:prstGeom>
          <a:ln>
            <a:noFill/>
          </a:ln>
        </p:spPr>
        <p:txBody>
          <a:bodyPr vert="horz" wrap="square" lIns="91440" tIns="45720" rIns="91440" bIns="45720" rtlCol="0">
            <a:spAutoFit/>
          </a:bodyPr>
          <a:lstStyle/>
          <a:p>
            <a:pPr algn="l"/>
            <a:r>
              <a:rPr lang="en-US"/>
              <a:t>Current standards</a:t>
            </a:r>
          </a:p>
        </p:txBody>
      </p:sp>
      <p:sp>
        <p:nvSpPr>
          <p:cNvPr id="7" name="TextBox 6">
            <a:extLst>
              <a:ext uri="{FF2B5EF4-FFF2-40B4-BE49-F238E27FC236}">
                <a16:creationId xmlns:a16="http://schemas.microsoft.com/office/drawing/2014/main" id="{843691FA-017C-4F7E-8D7C-77C264DA2430}"/>
              </a:ext>
            </a:extLst>
          </p:cNvPr>
          <p:cNvSpPr txBox="1"/>
          <p:nvPr/>
        </p:nvSpPr>
        <p:spPr>
          <a:xfrm>
            <a:off x="6386051" y="3484331"/>
            <a:ext cx="2494830" cy="369332"/>
          </a:xfrm>
          <a:prstGeom prst="rect">
            <a:avLst/>
          </a:prstGeom>
          <a:ln>
            <a:noFill/>
          </a:ln>
        </p:spPr>
        <p:txBody>
          <a:bodyPr vert="horz" wrap="square" lIns="91440" tIns="45720" rIns="91440" bIns="45720" rtlCol="0">
            <a:spAutoFit/>
          </a:bodyPr>
          <a:lstStyle/>
          <a:p>
            <a:pPr algn="l"/>
            <a:r>
              <a:rPr lang="en-US"/>
              <a:t>Proposed standards</a:t>
            </a:r>
          </a:p>
        </p:txBody>
      </p:sp>
      <p:pic>
        <p:nvPicPr>
          <p:cNvPr id="9" name="Picture 8" descr="Diagram depicts the eCQM specification and reporting standards transition. Current eCQM specification standards include QDM data model, CQL Logic, and HQMF eCQM. Proposed eCQM specification standards include QI Core Profiles, CQL logic, and FHIR eCQM. Current eCQM Reporting includes QDM data model, QRDA I, and QRDA III. Proposed eCQM Reporting Standard includes QI-Core Profiles, FHIR report individual, and FHIR report summary.">
            <a:extLst>
              <a:ext uri="{FF2B5EF4-FFF2-40B4-BE49-F238E27FC236}">
                <a16:creationId xmlns:a16="http://schemas.microsoft.com/office/drawing/2014/main" id="{3CBE5F36-9483-496A-BA86-186A09F1A6F6}"/>
              </a:ext>
            </a:extLst>
          </p:cNvPr>
          <p:cNvPicPr>
            <a:picLocks noChangeAspect="1"/>
          </p:cNvPicPr>
          <p:nvPr/>
        </p:nvPicPr>
        <p:blipFill>
          <a:blip r:embed="rId2"/>
          <a:stretch>
            <a:fillRect/>
          </a:stretch>
        </p:blipFill>
        <p:spPr>
          <a:xfrm>
            <a:off x="3228138" y="3833120"/>
            <a:ext cx="5561902" cy="2654160"/>
          </a:xfrm>
          <a:prstGeom prst="rect">
            <a:avLst/>
          </a:prstGeom>
        </p:spPr>
      </p:pic>
      <p:sp>
        <p:nvSpPr>
          <p:cNvPr id="2" name="Slide Number Placeholder 1">
            <a:extLst>
              <a:ext uri="{FF2B5EF4-FFF2-40B4-BE49-F238E27FC236}">
                <a16:creationId xmlns:a16="http://schemas.microsoft.com/office/drawing/2014/main" id="{647238D8-3E33-406F-B014-A08B5A8801FC}"/>
              </a:ext>
            </a:extLst>
          </p:cNvPr>
          <p:cNvSpPr>
            <a:spLocks noGrp="1"/>
          </p:cNvSpPr>
          <p:nvPr>
            <p:ph type="sldNum" sz="quarter" idx="11"/>
          </p:nvPr>
        </p:nvSpPr>
        <p:spPr/>
        <p:txBody>
          <a:bodyPr/>
          <a:lstStyle/>
          <a:p>
            <a:fld id="{2F2F552B-1952-B44E-8CAB-5705F0ACD2E2}" type="slidenum">
              <a:rPr lang="uk-UA" smtClean="0"/>
              <a:pPr/>
              <a:t>111</a:t>
            </a:fld>
            <a:endParaRPr lang="uk-UA"/>
          </a:p>
        </p:txBody>
      </p:sp>
    </p:spTree>
    <p:extLst>
      <p:ext uri="{BB962C8B-B14F-4D97-AF65-F5344CB8AC3E}">
        <p14:creationId xmlns:p14="http://schemas.microsoft.com/office/powerpoint/2010/main" val="20612560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5BF80BA5-C5D1-4938-935C-40BA663B60EB}"/>
              </a:ext>
            </a:extLst>
          </p:cNvPr>
          <p:cNvSpPr>
            <a:spLocks noGrp="1"/>
          </p:cNvSpPr>
          <p:nvPr>
            <p:ph type="title"/>
          </p:nvPr>
        </p:nvSpPr>
        <p:spPr>
          <a:xfrm>
            <a:off x="457200" y="396905"/>
            <a:ext cx="11928764" cy="693337"/>
          </a:xfrm>
        </p:spPr>
        <p:txBody>
          <a:bodyPr/>
          <a:lstStyle/>
          <a:p>
            <a:r>
              <a:rPr lang="en-US" sz="3000"/>
              <a:t>Quality Measurement: Alignment of eCQM and CDS Standards</a:t>
            </a:r>
          </a:p>
        </p:txBody>
      </p:sp>
      <p:pic>
        <p:nvPicPr>
          <p:cNvPr id="4" name="Picture 3" descr="Image of a Venn diagram intersection of eCQM standards and CDS standards, with &quot;Common Standards for Metadata, Data Model, and Expression Logic&quot; in the shared portion.">
            <a:extLst>
              <a:ext uri="{FF2B5EF4-FFF2-40B4-BE49-F238E27FC236}">
                <a16:creationId xmlns:a16="http://schemas.microsoft.com/office/drawing/2014/main" id="{310E486B-A6A7-3C4E-BC7E-0B10EADB0EF6}"/>
              </a:ext>
            </a:extLst>
          </p:cNvPr>
          <p:cNvPicPr>
            <a:picLocks noChangeAspect="1"/>
          </p:cNvPicPr>
          <p:nvPr/>
        </p:nvPicPr>
        <p:blipFill>
          <a:blip r:embed="rId3"/>
          <a:stretch>
            <a:fillRect/>
          </a:stretch>
        </p:blipFill>
        <p:spPr>
          <a:xfrm>
            <a:off x="457200" y="1680288"/>
            <a:ext cx="5000471" cy="3639857"/>
          </a:xfrm>
          <a:prstGeom prst="rect">
            <a:avLst/>
          </a:prstGeom>
        </p:spPr>
      </p:pic>
      <p:sp>
        <p:nvSpPr>
          <p:cNvPr id="6" name="TextBox 5">
            <a:extLst>
              <a:ext uri="{FF2B5EF4-FFF2-40B4-BE49-F238E27FC236}">
                <a16:creationId xmlns:a16="http://schemas.microsoft.com/office/drawing/2014/main" id="{59C64B43-7DBD-B14D-B1EB-BD25695336BD}"/>
              </a:ext>
            </a:extLst>
          </p:cNvPr>
          <p:cNvSpPr txBox="1"/>
          <p:nvPr/>
        </p:nvSpPr>
        <p:spPr>
          <a:xfrm>
            <a:off x="5680364" y="1434435"/>
            <a:ext cx="6054436" cy="5573321"/>
          </a:xfrm>
          <a:prstGeom prst="rect">
            <a:avLst/>
          </a:prstGeom>
          <a:noFill/>
        </p:spPr>
        <p:txBody>
          <a:bodyPr wrap="square" rtlCol="0">
            <a:spAutoFit/>
          </a:bodyPr>
          <a:lstStyle/>
          <a:p>
            <a:pPr>
              <a:spcAft>
                <a:spcPts val="450"/>
              </a:spcAft>
            </a:pPr>
            <a:r>
              <a:rPr lang="en-US" sz="2400"/>
              <a:t>Common Standards can reduce burden by:</a:t>
            </a:r>
          </a:p>
          <a:p>
            <a:pPr marL="214313" indent="-214313">
              <a:spcAft>
                <a:spcPts val="450"/>
              </a:spcAft>
              <a:buFont typeface="Arial" panose="020B0604020202020204" pitchFamily="34" charset="0"/>
              <a:buChar char="•"/>
            </a:pPr>
            <a:r>
              <a:rPr lang="en-US" sz="2400"/>
              <a:t>Creating artifacts and logic pieces that can be shared between eCQMs and CDS</a:t>
            </a:r>
          </a:p>
          <a:p>
            <a:pPr marL="214313" indent="-214313">
              <a:spcAft>
                <a:spcPts val="450"/>
              </a:spcAft>
              <a:buFont typeface="Arial" panose="020B0604020202020204" pitchFamily="34" charset="0"/>
              <a:buChar char="•"/>
            </a:pPr>
            <a:r>
              <a:rPr lang="en-US" sz="2400"/>
              <a:t>Eliminating the need to learn and maintain multiple standards</a:t>
            </a:r>
          </a:p>
          <a:p>
            <a:pPr marL="214313" indent="-214313">
              <a:spcAft>
                <a:spcPts val="450"/>
              </a:spcAft>
              <a:buFont typeface="Arial" panose="020B0604020202020204" pitchFamily="34" charset="0"/>
              <a:buChar char="•"/>
            </a:pPr>
            <a:r>
              <a:rPr lang="en-US" sz="2400"/>
              <a:t>Aligning clinical systems with data needed for quality measurement</a:t>
            </a:r>
          </a:p>
          <a:p>
            <a:pPr marL="214313" indent="-214313">
              <a:spcAft>
                <a:spcPts val="450"/>
              </a:spcAft>
              <a:buFont typeface="Arial" panose="020B0604020202020204" pitchFamily="34" charset="0"/>
              <a:buChar char="•"/>
            </a:pPr>
            <a:r>
              <a:rPr lang="en-US" sz="2400"/>
              <a:t>Streamlining exchange of data by using a common interoperability framework</a:t>
            </a:r>
          </a:p>
          <a:p>
            <a:pPr marL="214313" indent="-214313">
              <a:spcAft>
                <a:spcPts val="450"/>
              </a:spcAft>
              <a:buFont typeface="Arial" panose="020B0604020202020204" pitchFamily="34" charset="0"/>
              <a:buChar char="•"/>
            </a:pPr>
            <a:r>
              <a:rPr lang="en-US" sz="2400"/>
              <a:t>Accelerating the adoption of measures by reducing the effort to map to clinical systems</a:t>
            </a:r>
          </a:p>
          <a:p>
            <a:pPr marL="214313" indent="-214313">
              <a:spcAft>
                <a:spcPts val="450"/>
              </a:spcAft>
              <a:buFont typeface="Arial" panose="020B0604020202020204" pitchFamily="34" charset="0"/>
              <a:buChar char="•"/>
            </a:pPr>
            <a:endParaRPr lang="en-US" sz="2400"/>
          </a:p>
          <a:p>
            <a:pPr marL="214313" indent="-214313">
              <a:spcAft>
                <a:spcPts val="450"/>
              </a:spcAft>
              <a:buFont typeface="Arial" panose="020B0604020202020204" pitchFamily="34" charset="0"/>
              <a:buChar char="•"/>
            </a:pPr>
            <a:endParaRPr lang="en-US" sz="1500"/>
          </a:p>
        </p:txBody>
      </p:sp>
      <p:sp>
        <p:nvSpPr>
          <p:cNvPr id="5" name="Slide Number Placeholder 1">
            <a:extLst>
              <a:ext uri="{FF2B5EF4-FFF2-40B4-BE49-F238E27FC236}">
                <a16:creationId xmlns:a16="http://schemas.microsoft.com/office/drawing/2014/main" id="{A0F6F25C-2DF0-5041-B2E2-8C053A500A57}"/>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112</a:t>
            </a:fld>
            <a:endParaRPr lang="uk-UA"/>
          </a:p>
        </p:txBody>
      </p:sp>
    </p:spTree>
    <p:extLst>
      <p:ext uri="{BB962C8B-B14F-4D97-AF65-F5344CB8AC3E}">
        <p14:creationId xmlns:p14="http://schemas.microsoft.com/office/powerpoint/2010/main" val="11592973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3F3630-2642-44A8-8E7B-586AAFDDE829}"/>
              </a:ext>
            </a:extLst>
          </p:cNvPr>
          <p:cNvSpPr>
            <a:spLocks noGrp="1"/>
          </p:cNvSpPr>
          <p:nvPr>
            <p:ph type="title"/>
          </p:nvPr>
        </p:nvSpPr>
        <p:spPr/>
        <p:txBody>
          <a:bodyPr/>
          <a:lstStyle/>
          <a:p>
            <a:r>
              <a:rPr lang="en-US"/>
              <a:t>Quality Measurement: CMS Measure Lifecycle [75]</a:t>
            </a:r>
          </a:p>
        </p:txBody>
      </p:sp>
      <p:pic>
        <p:nvPicPr>
          <p:cNvPr id="6" name="Picture 5" descr="The diagram depicts the stages of the CMS measure lifecycle which include measure conceptualization, measure specification, measure testing, measure implementation, and measure use, continuing evaluation, and maintenance.">
            <a:extLst>
              <a:ext uri="{FF2B5EF4-FFF2-40B4-BE49-F238E27FC236}">
                <a16:creationId xmlns:a16="http://schemas.microsoft.com/office/drawing/2014/main" id="{0F963092-CA21-40F7-97A1-C163FEC27D21}"/>
              </a:ext>
            </a:extLst>
          </p:cNvPr>
          <p:cNvPicPr>
            <a:picLocks noChangeAspect="1"/>
          </p:cNvPicPr>
          <p:nvPr/>
        </p:nvPicPr>
        <p:blipFill>
          <a:blip r:embed="rId2"/>
          <a:stretch>
            <a:fillRect/>
          </a:stretch>
        </p:blipFill>
        <p:spPr>
          <a:xfrm>
            <a:off x="1047751" y="1213455"/>
            <a:ext cx="10325100" cy="5244495"/>
          </a:xfrm>
          <a:prstGeom prst="rect">
            <a:avLst/>
          </a:prstGeom>
        </p:spPr>
      </p:pic>
      <p:sp>
        <p:nvSpPr>
          <p:cNvPr id="2" name="Slide Number Placeholder 1">
            <a:extLst>
              <a:ext uri="{FF2B5EF4-FFF2-40B4-BE49-F238E27FC236}">
                <a16:creationId xmlns:a16="http://schemas.microsoft.com/office/drawing/2014/main" id="{4CF4111D-F374-4780-8041-386A82A8B84D}"/>
              </a:ext>
            </a:extLst>
          </p:cNvPr>
          <p:cNvSpPr>
            <a:spLocks noGrp="1"/>
          </p:cNvSpPr>
          <p:nvPr>
            <p:ph type="sldNum" sz="quarter" idx="11"/>
          </p:nvPr>
        </p:nvSpPr>
        <p:spPr/>
        <p:txBody>
          <a:bodyPr/>
          <a:lstStyle/>
          <a:p>
            <a:fld id="{2F2F552B-1952-B44E-8CAB-5705F0ACD2E2}" type="slidenum">
              <a:rPr lang="uk-UA" smtClean="0"/>
              <a:pPr/>
              <a:t>113</a:t>
            </a:fld>
            <a:endParaRPr lang="uk-UA"/>
          </a:p>
        </p:txBody>
      </p:sp>
    </p:spTree>
    <p:extLst>
      <p:ext uri="{BB962C8B-B14F-4D97-AF65-F5344CB8AC3E}">
        <p14:creationId xmlns:p14="http://schemas.microsoft.com/office/powerpoint/2010/main" val="36523492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3D71D-6B79-49DB-97A0-A7442D0DB351}"/>
              </a:ext>
            </a:extLst>
          </p:cNvPr>
          <p:cNvSpPr>
            <a:spLocks noGrp="1"/>
          </p:cNvSpPr>
          <p:nvPr>
            <p:ph type="title"/>
          </p:nvPr>
        </p:nvSpPr>
        <p:spPr/>
        <p:txBody>
          <a:bodyPr/>
          <a:lstStyle/>
          <a:p>
            <a:r>
              <a:rPr lang="en-US"/>
              <a:t>Quality Measurement: Challenges</a:t>
            </a:r>
          </a:p>
        </p:txBody>
      </p:sp>
      <p:sp>
        <p:nvSpPr>
          <p:cNvPr id="4" name="Content Placeholder 3">
            <a:extLst>
              <a:ext uri="{FF2B5EF4-FFF2-40B4-BE49-F238E27FC236}">
                <a16:creationId xmlns:a16="http://schemas.microsoft.com/office/drawing/2014/main" id="{E636F5E6-6EEB-4F1E-BF2B-895388D81F3E}"/>
              </a:ext>
            </a:extLst>
          </p:cNvPr>
          <p:cNvSpPr>
            <a:spLocks noGrp="1"/>
          </p:cNvSpPr>
          <p:nvPr>
            <p:ph sz="quarter" idx="12"/>
          </p:nvPr>
        </p:nvSpPr>
        <p:spPr>
          <a:xfrm>
            <a:off x="457200" y="1246908"/>
            <a:ext cx="11277600" cy="5240371"/>
          </a:xfrm>
        </p:spPr>
        <p:txBody>
          <a:bodyPr/>
          <a:lstStyle/>
          <a:p>
            <a:r>
              <a:rPr lang="en-US" sz="2000"/>
              <a:t>The measure development lifecycle is a multi-year, rigorous process that involves feasibility evaluation, information gathering, and stakeholder engagement.[75]</a:t>
            </a:r>
          </a:p>
          <a:p>
            <a:r>
              <a:rPr lang="en-US" sz="2000"/>
              <a:t>Measure development principles include focusing on addressing performance gaps where there is known variation in performance – e.g., activities that clinicians can do such as ordering a referral or follow-up test.[75]</a:t>
            </a:r>
          </a:p>
          <a:p>
            <a:r>
              <a:rPr lang="en-US" sz="2000"/>
              <a:t>Although performance measures may effectively improve underscreening, they often do little to decrease </a:t>
            </a:r>
            <a:r>
              <a:rPr lang="en-US" sz="2000" err="1"/>
              <a:t>overscreening</a:t>
            </a:r>
            <a:r>
              <a:rPr lang="en-US" sz="2000"/>
              <a:t> and may even encourage </a:t>
            </a:r>
            <a:r>
              <a:rPr lang="en-US" sz="2000" err="1"/>
              <a:t>overscreening</a:t>
            </a:r>
            <a:r>
              <a:rPr lang="en-US" sz="2000"/>
              <a:t> among providers who are concerned about when their patient may return to their clinic. [30]</a:t>
            </a:r>
          </a:p>
          <a:p>
            <a:r>
              <a:rPr lang="en-US" sz="2000"/>
              <a:t>New guidelines promote less frequent screening. Some insurance companies have not yet adopted new guidelines and will still reimburse for </a:t>
            </a:r>
            <a:r>
              <a:rPr lang="en-US" sz="2000" err="1"/>
              <a:t>overscreening</a:t>
            </a:r>
            <a:r>
              <a:rPr lang="en-US" sz="2000"/>
              <a:t>. [I-11]</a:t>
            </a:r>
          </a:p>
          <a:p>
            <a:pPr lvl="1"/>
            <a:r>
              <a:rPr lang="en-US" sz="2000"/>
              <a:t>Disincentivizes clinicians from following new guidelines</a:t>
            </a:r>
          </a:p>
          <a:p>
            <a:pPr lvl="1"/>
            <a:r>
              <a:rPr lang="en-US" sz="2000"/>
              <a:t>Consider a measure that assesses </a:t>
            </a:r>
            <a:r>
              <a:rPr lang="en-US" sz="2000" err="1"/>
              <a:t>overscreening</a:t>
            </a:r>
            <a:endParaRPr lang="en-US" sz="2000"/>
          </a:p>
        </p:txBody>
      </p:sp>
      <p:sp>
        <p:nvSpPr>
          <p:cNvPr id="2" name="Slide Number Placeholder 1">
            <a:extLst>
              <a:ext uri="{FF2B5EF4-FFF2-40B4-BE49-F238E27FC236}">
                <a16:creationId xmlns:a16="http://schemas.microsoft.com/office/drawing/2014/main" id="{28B18EBB-54BA-4D09-B02E-69BF0ABF8848}"/>
              </a:ext>
            </a:extLst>
          </p:cNvPr>
          <p:cNvSpPr>
            <a:spLocks noGrp="1"/>
          </p:cNvSpPr>
          <p:nvPr>
            <p:ph type="sldNum" sz="quarter" idx="11"/>
          </p:nvPr>
        </p:nvSpPr>
        <p:spPr/>
        <p:txBody>
          <a:bodyPr/>
          <a:lstStyle/>
          <a:p>
            <a:fld id="{2F2F552B-1952-B44E-8CAB-5705F0ACD2E2}" type="slidenum">
              <a:rPr lang="uk-UA" smtClean="0"/>
              <a:pPr/>
              <a:t>114</a:t>
            </a:fld>
            <a:endParaRPr lang="uk-UA"/>
          </a:p>
        </p:txBody>
      </p:sp>
    </p:spTree>
    <p:extLst>
      <p:ext uri="{BB962C8B-B14F-4D97-AF65-F5344CB8AC3E}">
        <p14:creationId xmlns:p14="http://schemas.microsoft.com/office/powerpoint/2010/main" val="2913590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23D71D-6B79-49DB-97A0-A7442D0DB351}"/>
              </a:ext>
            </a:extLst>
          </p:cNvPr>
          <p:cNvSpPr>
            <a:spLocks noGrp="1"/>
          </p:cNvSpPr>
          <p:nvPr>
            <p:ph type="title"/>
          </p:nvPr>
        </p:nvSpPr>
        <p:spPr/>
        <p:txBody>
          <a:bodyPr/>
          <a:lstStyle/>
          <a:p>
            <a:r>
              <a:rPr lang="en-US"/>
              <a:t>Quality Measurement: Collaboration Opportunities</a:t>
            </a:r>
          </a:p>
        </p:txBody>
      </p:sp>
      <p:sp>
        <p:nvSpPr>
          <p:cNvPr id="4" name="Content Placeholder 3">
            <a:extLst>
              <a:ext uri="{FF2B5EF4-FFF2-40B4-BE49-F238E27FC236}">
                <a16:creationId xmlns:a16="http://schemas.microsoft.com/office/drawing/2014/main" id="{E636F5E6-6EEB-4F1E-BF2B-895388D81F3E}"/>
              </a:ext>
            </a:extLst>
          </p:cNvPr>
          <p:cNvSpPr>
            <a:spLocks noGrp="1"/>
          </p:cNvSpPr>
          <p:nvPr>
            <p:ph sz="quarter" idx="12"/>
          </p:nvPr>
        </p:nvSpPr>
        <p:spPr/>
        <p:txBody>
          <a:bodyPr/>
          <a:lstStyle/>
          <a:p>
            <a:pPr>
              <a:spcBef>
                <a:spcPts val="0"/>
              </a:spcBef>
            </a:pPr>
            <a:r>
              <a:rPr lang="en-US" sz="2000">
                <a:hlinkClick r:id="rId2"/>
              </a:rPr>
              <a:t>NCQA Digital Measurement Community</a:t>
            </a:r>
            <a:endParaRPr lang="en-US" sz="2000">
              <a:hlinkClick r:id="rId3"/>
            </a:endParaRPr>
          </a:p>
          <a:p>
            <a:pPr lvl="1">
              <a:spcBef>
                <a:spcPts val="0"/>
              </a:spcBef>
            </a:pPr>
            <a:r>
              <a:rPr lang="en-US" sz="2000"/>
              <a:t>Serves as collaborative portal for people who develop, use and support digital quality measures.</a:t>
            </a:r>
            <a:endParaRPr lang="en-US" sz="2000">
              <a:hlinkClick r:id="rId3"/>
            </a:endParaRPr>
          </a:p>
          <a:p>
            <a:pPr>
              <a:spcBef>
                <a:spcPts val="0"/>
              </a:spcBef>
            </a:pPr>
            <a:r>
              <a:rPr lang="en-US" sz="2000">
                <a:hlinkClick r:id="rId3"/>
              </a:rPr>
              <a:t>National Quality Forum (NQF) Measure Applications Partnership (MAP) Clinician Workgroup</a:t>
            </a:r>
            <a:endParaRPr lang="en-US" sz="2000"/>
          </a:p>
          <a:p>
            <a:pPr lvl="1">
              <a:spcBef>
                <a:spcPts val="0"/>
              </a:spcBef>
            </a:pPr>
            <a:r>
              <a:rPr lang="en-US" sz="2000"/>
              <a:t>Provides input to NQF’s Coordinating Committee on matters related to the selection and coordination of measures for clinicians, particularly in the office setting.</a:t>
            </a:r>
            <a:endParaRPr lang="en-US" sz="2000">
              <a:hlinkClick r:id="rId4"/>
            </a:endParaRPr>
          </a:p>
          <a:p>
            <a:pPr>
              <a:spcBef>
                <a:spcPts val="0"/>
              </a:spcBef>
            </a:pPr>
            <a:r>
              <a:rPr lang="en-US" sz="2000">
                <a:hlinkClick r:id="rId4"/>
              </a:rPr>
              <a:t>Core Quality Measures Collaborative </a:t>
            </a:r>
            <a:endParaRPr lang="en-US" sz="2000"/>
          </a:p>
          <a:p>
            <a:pPr lvl="1">
              <a:spcBef>
                <a:spcPts val="0"/>
              </a:spcBef>
            </a:pPr>
            <a:r>
              <a:rPr lang="en-US" sz="2000"/>
              <a:t>Public-private partnership between America’s Health Insurance Plans (AHIP) and the Centers for Medicare &amp; Medicaid Services (CMS) housed at the National Quality Forum (NQF).</a:t>
            </a:r>
          </a:p>
          <a:p>
            <a:pPr lvl="1">
              <a:spcBef>
                <a:spcPts val="0"/>
              </a:spcBef>
            </a:pPr>
            <a:r>
              <a:rPr lang="en-US" sz="2000"/>
              <a:t>Facilitates cross-payer measure alignment through the development of core sets of measures to assess the quality of healthcare in the United States.</a:t>
            </a:r>
          </a:p>
          <a:p>
            <a:pPr>
              <a:spcBef>
                <a:spcPts val="0"/>
              </a:spcBef>
            </a:pPr>
            <a:r>
              <a:rPr lang="en-US" sz="2000">
                <a:hlinkClick r:id="rId5"/>
              </a:rPr>
              <a:t>National Health Quality Roadmap</a:t>
            </a:r>
            <a:endParaRPr lang="en-US" sz="2000"/>
          </a:p>
          <a:p>
            <a:pPr lvl="1">
              <a:spcBef>
                <a:spcPts val="0"/>
              </a:spcBef>
            </a:pPr>
            <a:r>
              <a:rPr lang="en-US" sz="2000"/>
              <a:t>Created to improve patient outcomes through enhanced effectiveness and efficiency of the healthcare quality system supported by federal investments</a:t>
            </a:r>
          </a:p>
        </p:txBody>
      </p:sp>
      <p:sp>
        <p:nvSpPr>
          <p:cNvPr id="2" name="Slide Number Placeholder 1">
            <a:extLst>
              <a:ext uri="{FF2B5EF4-FFF2-40B4-BE49-F238E27FC236}">
                <a16:creationId xmlns:a16="http://schemas.microsoft.com/office/drawing/2014/main" id="{28B18EBB-54BA-4D09-B02E-69BF0ABF8848}"/>
              </a:ext>
            </a:extLst>
          </p:cNvPr>
          <p:cNvSpPr>
            <a:spLocks noGrp="1"/>
          </p:cNvSpPr>
          <p:nvPr>
            <p:ph type="sldNum" sz="quarter" idx="11"/>
          </p:nvPr>
        </p:nvSpPr>
        <p:spPr/>
        <p:txBody>
          <a:bodyPr/>
          <a:lstStyle/>
          <a:p>
            <a:fld id="{2F2F552B-1952-B44E-8CAB-5705F0ACD2E2}" type="slidenum">
              <a:rPr lang="uk-UA" smtClean="0"/>
              <a:pPr/>
              <a:t>115</a:t>
            </a:fld>
            <a:endParaRPr lang="uk-UA"/>
          </a:p>
        </p:txBody>
      </p:sp>
    </p:spTree>
    <p:extLst>
      <p:ext uri="{BB962C8B-B14F-4D97-AF65-F5344CB8AC3E}">
        <p14:creationId xmlns:p14="http://schemas.microsoft.com/office/powerpoint/2010/main" val="16065718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Existing Tools</a:t>
            </a:r>
          </a:p>
        </p:txBody>
      </p:sp>
      <p:sp>
        <p:nvSpPr>
          <p:cNvPr id="23" name="Action Button: Go Home 22">
            <a:hlinkClick r:id="rId3" action="ppaction://hlinksldjump" highlightClick="1"/>
            <a:extLst>
              <a:ext uri="{FF2B5EF4-FFF2-40B4-BE49-F238E27FC236}">
                <a16:creationId xmlns:a16="http://schemas.microsoft.com/office/drawing/2014/main" id="{49B1BE6C-6FB9-46A9-80E5-8E506A0C27FA}"/>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753032" cy="5001491"/>
          </a:xfrm>
        </p:spPr>
        <p:txBody>
          <a:bodyPr/>
          <a:lstStyle/>
          <a:p>
            <a:r>
              <a:rPr lang="en-US"/>
              <a:t>Complexity of guidelines drives need for CDS</a:t>
            </a:r>
          </a:p>
          <a:p>
            <a:r>
              <a:rPr lang="en-US"/>
              <a:t>There are many examples of existing CDS tools across health systems and major vendors</a:t>
            </a:r>
          </a:p>
          <a:p>
            <a:r>
              <a:rPr lang="en-US"/>
              <a:t>Existing tools specific to cervical cancer screening (Mayo Clinic CDS) provide lessons to learn from</a:t>
            </a:r>
          </a:p>
          <a:p>
            <a:r>
              <a:rPr lang="en-US"/>
              <a:t>NLP is a core component of many existing CDS tools, but it brings unique challenges</a:t>
            </a:r>
          </a:p>
          <a:p>
            <a:endParaRPr lang="en-US"/>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116</a:t>
            </a:fld>
            <a:endParaRPr lang="uk-UA"/>
          </a:p>
        </p:txBody>
      </p:sp>
    </p:spTree>
    <p:extLst>
      <p:ext uri="{BB962C8B-B14F-4D97-AF65-F5344CB8AC3E}">
        <p14:creationId xmlns:p14="http://schemas.microsoft.com/office/powerpoint/2010/main" val="2653203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4F842D-B209-417B-A9D2-66436C372C3E}"/>
              </a:ext>
            </a:extLst>
          </p:cNvPr>
          <p:cNvSpPr>
            <a:spLocks noGrp="1"/>
          </p:cNvSpPr>
          <p:nvPr>
            <p:ph type="title"/>
          </p:nvPr>
        </p:nvSpPr>
        <p:spPr/>
        <p:txBody>
          <a:bodyPr/>
          <a:lstStyle/>
          <a:p>
            <a:r>
              <a:rPr lang="en-US"/>
              <a:t>Existing Tools: Key Takeaways</a:t>
            </a:r>
          </a:p>
        </p:txBody>
      </p:sp>
      <p:sp>
        <p:nvSpPr>
          <p:cNvPr id="4" name="Content Placeholder 3">
            <a:extLst>
              <a:ext uri="{FF2B5EF4-FFF2-40B4-BE49-F238E27FC236}">
                <a16:creationId xmlns:a16="http://schemas.microsoft.com/office/drawing/2014/main" id="{E068DFF8-344D-4CDE-B5C3-0EC89CFB65E4}"/>
              </a:ext>
            </a:extLst>
          </p:cNvPr>
          <p:cNvSpPr>
            <a:spLocks noGrp="1"/>
          </p:cNvSpPr>
          <p:nvPr>
            <p:ph sz="quarter" idx="12"/>
          </p:nvPr>
        </p:nvSpPr>
        <p:spPr>
          <a:xfrm>
            <a:off x="457200" y="1191491"/>
            <a:ext cx="11277600" cy="5270228"/>
          </a:xfrm>
        </p:spPr>
        <p:txBody>
          <a:bodyPr>
            <a:normAutofit fontScale="77500" lnSpcReduction="20000"/>
          </a:bodyPr>
          <a:lstStyle/>
          <a:p>
            <a:pPr marL="457200" indent="-457200">
              <a:buFont typeface="Wingdings" pitchFamily="2" charset="2"/>
              <a:buChar char="§"/>
            </a:pPr>
            <a:r>
              <a:rPr lang="en-US" sz="2600" b="0"/>
              <a:t>Most consistent feedback from providers is that complexity of information is increasing and CDS support is needed to access it faster, more efficiently, and in a more targeted manner [I-4]</a:t>
            </a:r>
          </a:p>
          <a:p>
            <a:pPr marL="457200" indent="-457200">
              <a:buFont typeface="Wingdings" pitchFamily="2" charset="2"/>
              <a:buChar char="§"/>
            </a:pPr>
            <a:r>
              <a:rPr lang="en-US" sz="2600" b="0"/>
              <a:t>CDS is not replacing the provider’s authority, but rather provides and classifies relevant information that allows the specialist to make better and more informed decisions</a:t>
            </a:r>
          </a:p>
          <a:p>
            <a:pPr marL="457200" indent="-457200">
              <a:buFont typeface="Wingdings" pitchFamily="2" charset="2"/>
              <a:buChar char="§"/>
            </a:pPr>
            <a:r>
              <a:rPr lang="en-US" sz="2600" b="0"/>
              <a:t>CDS tools can be deployed in several ways for patients’ care, from virus detection to personalized cancer therapies</a:t>
            </a:r>
          </a:p>
          <a:p>
            <a:pPr marL="457200" indent="-457200">
              <a:buFont typeface="Wingdings" pitchFamily="2" charset="2"/>
              <a:buChar char="§"/>
            </a:pPr>
            <a:r>
              <a:rPr lang="en-US" sz="2600" b="0"/>
              <a:t>A few existing CDS tools attempt to inform clinical decisions based upon EHR data</a:t>
            </a:r>
          </a:p>
          <a:p>
            <a:pPr marL="581025" lvl="2" indent="-342900"/>
            <a:r>
              <a:rPr lang="en-US" sz="2300"/>
              <a:t>HealthPartners Institute – Develops CDS integrated with EHR</a:t>
            </a:r>
          </a:p>
          <a:p>
            <a:pPr marL="581025" lvl="2" indent="-342900"/>
            <a:r>
              <a:rPr lang="en-US" sz="2300"/>
              <a:t>Cerner EHR - HealthDecision Suite of CDS Tools</a:t>
            </a:r>
          </a:p>
          <a:p>
            <a:pPr marL="581025" lvl="2" indent="-342900"/>
            <a:r>
              <a:rPr lang="en-US" sz="2300"/>
              <a:t>Mayo Clinic CDS for Cervical Cancer with NLP</a:t>
            </a:r>
          </a:p>
          <a:p>
            <a:pPr marL="457200" lvl="1" indent="-457200">
              <a:buFont typeface="Wingdings" pitchFamily="2" charset="2"/>
              <a:buChar char="§"/>
            </a:pPr>
            <a:r>
              <a:rPr lang="en-US" sz="2600"/>
              <a:t>NLP solutions for Pathology-Clinical Workflow</a:t>
            </a:r>
          </a:p>
          <a:p>
            <a:pPr marL="581025" lvl="2" indent="-342900"/>
            <a:r>
              <a:rPr lang="en-US" sz="2300"/>
              <a:t>Preferred modern NLP strategies are partially automated so they inform clinicians without bypassing their discretion [I-12]</a:t>
            </a:r>
          </a:p>
          <a:p>
            <a:pPr marL="581025" lvl="2" indent="-342900"/>
            <a:r>
              <a:rPr lang="en-US" sz="2300"/>
              <a:t>Yale University School of Medicine group had success developing an NLP algorithm for surveillance of cervical cancer and precancer</a:t>
            </a:r>
            <a:endParaRPr lang="en-US" sz="2300" b="0"/>
          </a:p>
        </p:txBody>
      </p:sp>
      <p:sp>
        <p:nvSpPr>
          <p:cNvPr id="2" name="Slide Number Placeholder 1">
            <a:extLst>
              <a:ext uri="{FF2B5EF4-FFF2-40B4-BE49-F238E27FC236}">
                <a16:creationId xmlns:a16="http://schemas.microsoft.com/office/drawing/2014/main" id="{583BC029-8794-4C6F-933C-12AD3F4B0845}"/>
              </a:ext>
            </a:extLst>
          </p:cNvPr>
          <p:cNvSpPr>
            <a:spLocks noGrp="1"/>
          </p:cNvSpPr>
          <p:nvPr>
            <p:ph type="sldNum" sz="quarter" idx="11"/>
          </p:nvPr>
        </p:nvSpPr>
        <p:spPr/>
        <p:txBody>
          <a:bodyPr/>
          <a:lstStyle/>
          <a:p>
            <a:fld id="{2F2F552B-1952-B44E-8CAB-5705F0ACD2E2}" type="slidenum">
              <a:rPr lang="uk-UA" smtClean="0"/>
              <a:pPr/>
              <a:t>117</a:t>
            </a:fld>
            <a:endParaRPr lang="uk-UA"/>
          </a:p>
        </p:txBody>
      </p:sp>
    </p:spTree>
    <p:extLst>
      <p:ext uri="{BB962C8B-B14F-4D97-AF65-F5344CB8AC3E}">
        <p14:creationId xmlns:p14="http://schemas.microsoft.com/office/powerpoint/2010/main" val="14067273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4F842D-B209-417B-A9D2-66436C372C3E}"/>
              </a:ext>
            </a:extLst>
          </p:cNvPr>
          <p:cNvSpPr>
            <a:spLocks noGrp="1"/>
          </p:cNvSpPr>
          <p:nvPr>
            <p:ph type="title"/>
          </p:nvPr>
        </p:nvSpPr>
        <p:spPr/>
        <p:txBody>
          <a:bodyPr/>
          <a:lstStyle/>
          <a:p>
            <a:r>
              <a:rPr lang="en-US"/>
              <a:t>Existing Tools: Need for CDS</a:t>
            </a:r>
          </a:p>
        </p:txBody>
      </p:sp>
      <p:sp>
        <p:nvSpPr>
          <p:cNvPr id="4" name="Content Placeholder 3">
            <a:extLst>
              <a:ext uri="{FF2B5EF4-FFF2-40B4-BE49-F238E27FC236}">
                <a16:creationId xmlns:a16="http://schemas.microsoft.com/office/drawing/2014/main" id="{E068DFF8-344D-4CDE-B5C3-0EC89CFB65E4}"/>
              </a:ext>
            </a:extLst>
          </p:cNvPr>
          <p:cNvSpPr>
            <a:spLocks noGrp="1"/>
          </p:cNvSpPr>
          <p:nvPr>
            <p:ph sz="quarter" idx="12"/>
          </p:nvPr>
        </p:nvSpPr>
        <p:spPr>
          <a:xfrm>
            <a:off x="306730" y="1191491"/>
            <a:ext cx="11277600" cy="5295789"/>
          </a:xfrm>
        </p:spPr>
        <p:txBody>
          <a:bodyPr>
            <a:normAutofit fontScale="92500" lnSpcReduction="10000"/>
          </a:bodyPr>
          <a:lstStyle/>
          <a:p>
            <a:pPr marL="581025" lvl="2" indent="-342900"/>
            <a:r>
              <a:rPr lang="en-US" sz="2000"/>
              <a:t>Clinical Decision Support provides clinicians, staff, and patients with knowledge and person-specific information, intelligently filtered or presented at appropriate times, to enhance health and health care</a:t>
            </a:r>
          </a:p>
          <a:p>
            <a:pPr marL="581025" lvl="2" indent="-342900"/>
            <a:r>
              <a:rPr lang="en-US" sz="2000"/>
              <a:t>Clinical decision support tools can help oncologists manage complexity: [1]		</a:t>
            </a:r>
          </a:p>
          <a:p>
            <a:pPr marL="1036638" lvl="3" indent="-342900"/>
            <a:r>
              <a:rPr lang="en-US" sz="2000"/>
              <a:t>Digital solutions like CDS can aid providers in managing guideline complexity. Based on algorithms and computing power, CDS tools can structure and filter clinical data to help providers make more informed treatment decisions faster</a:t>
            </a:r>
          </a:p>
          <a:p>
            <a:pPr marL="1036638" lvl="3" indent="-342900"/>
            <a:r>
              <a:rPr lang="en-US" sz="2000"/>
              <a:t>Recent study with 130 oncologists from U.S. and Europe, only one-fifth are routinely using CDS tools today</a:t>
            </a:r>
          </a:p>
          <a:p>
            <a:pPr marL="581025" lvl="2" indent="-342900"/>
            <a:r>
              <a:rPr lang="en-US" sz="2000"/>
              <a:t>CDS solutions are quickly becoming an ever-more efficient analytical tool for the healthcare industry: [11]	</a:t>
            </a:r>
          </a:p>
          <a:p>
            <a:pPr marL="1036638" lvl="3" indent="-342900"/>
            <a:r>
              <a:rPr lang="en-US" sz="2000"/>
              <a:t>Machine learning and artificial intelligence techniques enable these systems to store and analyze a massive volume of data to identify hidden patterns and deliver precise results for healthcare practitioners and patients</a:t>
            </a:r>
          </a:p>
          <a:p>
            <a:pPr marL="1036638" lvl="3" indent="-342900"/>
            <a:r>
              <a:rPr lang="en-US" sz="2000"/>
              <a:t>The complexity of the EHR workflow is reportedly taking its toll on providers, who are now spending more time finding and analyzing the patients’ information vs time spent with patients</a:t>
            </a:r>
          </a:p>
          <a:p>
            <a:pPr marL="1036638" lvl="3" indent="-342900"/>
            <a:endParaRPr lang="en-US" sz="2000"/>
          </a:p>
          <a:p>
            <a:pPr marL="1036638" lvl="3" indent="-342900"/>
            <a:endParaRPr lang="en-US" sz="2000"/>
          </a:p>
          <a:p>
            <a:pPr marL="1036638" lvl="3" indent="-342900"/>
            <a:endParaRPr lang="en-US" sz="2000"/>
          </a:p>
          <a:p>
            <a:pPr marL="581025" lvl="2" indent="-342900"/>
            <a:endParaRPr lang="en-US" sz="2000"/>
          </a:p>
          <a:p>
            <a:pPr marL="581025" lvl="2" indent="-342900"/>
            <a:endParaRPr lang="en-US" sz="2000"/>
          </a:p>
          <a:p>
            <a:pPr lvl="2" indent="0">
              <a:buNone/>
            </a:pPr>
            <a:endParaRPr lang="en-US" sz="2000"/>
          </a:p>
        </p:txBody>
      </p:sp>
      <p:sp>
        <p:nvSpPr>
          <p:cNvPr id="2" name="Slide Number Placeholder 1">
            <a:extLst>
              <a:ext uri="{FF2B5EF4-FFF2-40B4-BE49-F238E27FC236}">
                <a16:creationId xmlns:a16="http://schemas.microsoft.com/office/drawing/2014/main" id="{583BC029-8794-4C6F-933C-12AD3F4B0845}"/>
              </a:ext>
            </a:extLst>
          </p:cNvPr>
          <p:cNvSpPr>
            <a:spLocks noGrp="1"/>
          </p:cNvSpPr>
          <p:nvPr>
            <p:ph type="sldNum" sz="quarter" idx="11"/>
          </p:nvPr>
        </p:nvSpPr>
        <p:spPr/>
        <p:txBody>
          <a:bodyPr/>
          <a:lstStyle/>
          <a:p>
            <a:fld id="{2F2F552B-1952-B44E-8CAB-5705F0ACD2E2}" type="slidenum">
              <a:rPr lang="uk-UA" smtClean="0"/>
              <a:pPr/>
              <a:t>118</a:t>
            </a:fld>
            <a:endParaRPr lang="uk-UA"/>
          </a:p>
        </p:txBody>
      </p:sp>
    </p:spTree>
    <p:extLst>
      <p:ext uri="{BB962C8B-B14F-4D97-AF65-F5344CB8AC3E}">
        <p14:creationId xmlns:p14="http://schemas.microsoft.com/office/powerpoint/2010/main" val="8883845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78741-8028-451D-B233-7636B04444CF}"/>
              </a:ext>
            </a:extLst>
          </p:cNvPr>
          <p:cNvSpPr>
            <a:spLocks noGrp="1"/>
          </p:cNvSpPr>
          <p:nvPr>
            <p:ph type="title"/>
          </p:nvPr>
        </p:nvSpPr>
        <p:spPr/>
        <p:txBody>
          <a:bodyPr/>
          <a:lstStyle/>
          <a:p>
            <a:r>
              <a:rPr lang="en-US"/>
              <a:t>Existing Tools: Approach [1]</a:t>
            </a:r>
          </a:p>
        </p:txBody>
      </p:sp>
      <p:sp>
        <p:nvSpPr>
          <p:cNvPr id="4" name="Content Placeholder 3">
            <a:extLst>
              <a:ext uri="{FF2B5EF4-FFF2-40B4-BE49-F238E27FC236}">
                <a16:creationId xmlns:a16="http://schemas.microsoft.com/office/drawing/2014/main" id="{0559F545-A541-4B99-9989-762EE04961E1}"/>
              </a:ext>
            </a:extLst>
          </p:cNvPr>
          <p:cNvSpPr>
            <a:spLocks noGrp="1"/>
          </p:cNvSpPr>
          <p:nvPr>
            <p:ph sz="quarter" idx="12"/>
          </p:nvPr>
        </p:nvSpPr>
        <p:spPr>
          <a:xfrm>
            <a:off x="383628" y="1090242"/>
            <a:ext cx="11277600" cy="5260316"/>
          </a:xfrm>
        </p:spPr>
        <p:txBody>
          <a:bodyPr/>
          <a:lstStyle/>
          <a:p>
            <a:r>
              <a:rPr lang="en-US" sz="2000">
                <a:solidFill>
                  <a:schemeClr val="tx1"/>
                </a:solidFill>
              </a:rPr>
              <a:t>CDS tools implemented without regard to organizational context or patient context can add complexity rather than reducing it:</a:t>
            </a:r>
          </a:p>
          <a:p>
            <a:pPr marL="687387" lvl="1" indent="-342900">
              <a:spcBef>
                <a:spcPts val="0"/>
              </a:spcBef>
            </a:pPr>
            <a:r>
              <a:rPr lang="en-US" sz="2000">
                <a:solidFill>
                  <a:schemeClr val="tx1"/>
                </a:solidFill>
              </a:rPr>
              <a:t>CDS that is too general can ask too many questions of providers and can require providers to filter information themselves</a:t>
            </a:r>
          </a:p>
          <a:p>
            <a:pPr marL="687387" lvl="1" indent="-342900">
              <a:spcBef>
                <a:spcPts val="0"/>
              </a:spcBef>
            </a:pPr>
            <a:r>
              <a:rPr lang="en-US" sz="2000">
                <a:solidFill>
                  <a:schemeClr val="tx1"/>
                </a:solidFill>
              </a:rPr>
              <a:t>CDS should make decisions in the background, mitigating the role the physician must play in triggering the right information</a:t>
            </a:r>
          </a:p>
          <a:p>
            <a:r>
              <a:rPr lang="en-US" sz="2000"/>
              <a:t>Complaint heard from providers is that “too much useless data is thrown at them”</a:t>
            </a:r>
          </a:p>
          <a:p>
            <a:pPr lvl="1"/>
            <a:r>
              <a:rPr lang="en-US" sz="2000"/>
              <a:t>CDS tools need to be good at understanding the context in which the provider is making a decision</a:t>
            </a:r>
          </a:p>
          <a:p>
            <a:r>
              <a:rPr lang="en-US" sz="2000"/>
              <a:t>When it comes to deciding on the right treatment, CDS is not replacing the physician’s authority but rather provides and classifies relevant information that allows the specialist to make an even better and more informed decision</a:t>
            </a:r>
          </a:p>
          <a:p>
            <a:r>
              <a:rPr lang="en-US" sz="2000"/>
              <a:t>Improved algorithms and more real-world data can help CDS evolve to become more accurate in the future</a:t>
            </a:r>
          </a:p>
        </p:txBody>
      </p:sp>
      <p:sp>
        <p:nvSpPr>
          <p:cNvPr id="2" name="Slide Number Placeholder 1">
            <a:extLst>
              <a:ext uri="{FF2B5EF4-FFF2-40B4-BE49-F238E27FC236}">
                <a16:creationId xmlns:a16="http://schemas.microsoft.com/office/drawing/2014/main" id="{31976942-52CC-44D6-8D02-A8AC398378EC}"/>
              </a:ext>
            </a:extLst>
          </p:cNvPr>
          <p:cNvSpPr>
            <a:spLocks noGrp="1"/>
          </p:cNvSpPr>
          <p:nvPr>
            <p:ph type="sldNum" sz="quarter" idx="11"/>
          </p:nvPr>
        </p:nvSpPr>
        <p:spPr/>
        <p:txBody>
          <a:bodyPr/>
          <a:lstStyle/>
          <a:p>
            <a:fld id="{2F2F552B-1952-B44E-8CAB-5705F0ACD2E2}" type="slidenum">
              <a:rPr lang="uk-UA" smtClean="0"/>
              <a:pPr/>
              <a:t>119</a:t>
            </a:fld>
            <a:endParaRPr lang="uk-UA"/>
          </a:p>
        </p:txBody>
      </p:sp>
    </p:spTree>
    <p:extLst>
      <p:ext uri="{BB962C8B-B14F-4D97-AF65-F5344CB8AC3E}">
        <p14:creationId xmlns:p14="http://schemas.microsoft.com/office/powerpoint/2010/main" val="1187541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88979-3754-F543-A62D-3C364D1BB8E0}"/>
              </a:ext>
            </a:extLst>
          </p:cNvPr>
          <p:cNvSpPr>
            <a:spLocks noGrp="1"/>
          </p:cNvSpPr>
          <p:nvPr>
            <p:ph type="title"/>
          </p:nvPr>
        </p:nvSpPr>
        <p:spPr/>
        <p:txBody>
          <a:bodyPr/>
          <a:lstStyle/>
          <a:p>
            <a:r>
              <a:rPr lang="en-US"/>
              <a:t>Underlying Themes Extracted from Detailed Findings</a:t>
            </a:r>
          </a:p>
        </p:txBody>
      </p:sp>
      <p:grpSp>
        <p:nvGrpSpPr>
          <p:cNvPr id="7" name="Group 6">
            <a:extLst>
              <a:ext uri="{FF2B5EF4-FFF2-40B4-BE49-F238E27FC236}">
                <a16:creationId xmlns:a16="http://schemas.microsoft.com/office/drawing/2014/main" id="{6D2D2735-3647-FC44-8EEC-A8A30243EB43}"/>
              </a:ext>
              <a:ext uri="{C183D7F6-B498-43B3-948B-1728B52AA6E4}">
                <adec:decorative xmlns:adec="http://schemas.microsoft.com/office/drawing/2017/decorative" val="1"/>
              </a:ext>
            </a:extLst>
          </p:cNvPr>
          <p:cNvGrpSpPr/>
          <p:nvPr/>
        </p:nvGrpSpPr>
        <p:grpSpPr>
          <a:xfrm>
            <a:off x="460724" y="1680971"/>
            <a:ext cx="3436143" cy="1075591"/>
            <a:chOff x="3524" y="500701"/>
            <a:chExt cx="3436143" cy="1374457"/>
          </a:xfrm>
        </p:grpSpPr>
        <p:sp>
          <p:nvSpPr>
            <p:cNvPr id="23" name="Rectangle 22">
              <a:extLst>
                <a:ext uri="{FF2B5EF4-FFF2-40B4-BE49-F238E27FC236}">
                  <a16:creationId xmlns:a16="http://schemas.microsoft.com/office/drawing/2014/main" id="{D2C94665-82C1-8D42-89D4-D021A8BD8E5C}"/>
                </a:ext>
                <a:ext uri="{C183D7F6-B498-43B3-948B-1728B52AA6E4}">
                  <adec:decorative xmlns:adec="http://schemas.microsoft.com/office/drawing/2017/decorative" val="1"/>
                </a:ext>
              </a:extLst>
            </p:cNvPr>
            <p:cNvSpPr/>
            <p:nvPr/>
          </p:nvSpPr>
          <p:spPr>
            <a:xfrm>
              <a:off x="3524" y="500701"/>
              <a:ext cx="3436143" cy="1374457"/>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DD62FDDF-5FAF-6B4E-9677-501991A55969}"/>
                </a:ext>
              </a:extLst>
            </p:cNvPr>
            <p:cNvSpPr txBox="1"/>
            <p:nvPr/>
          </p:nvSpPr>
          <p:spPr>
            <a:xfrm>
              <a:off x="3524" y="500701"/>
              <a:ext cx="3436143" cy="13744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Data</a:t>
              </a:r>
            </a:p>
          </p:txBody>
        </p:sp>
      </p:grpSp>
      <p:grpSp>
        <p:nvGrpSpPr>
          <p:cNvPr id="8" name="Group 7">
            <a:extLst>
              <a:ext uri="{FF2B5EF4-FFF2-40B4-BE49-F238E27FC236}">
                <a16:creationId xmlns:a16="http://schemas.microsoft.com/office/drawing/2014/main" id="{099FA7BD-0427-6D4C-A6F1-D00AB1146BDC}"/>
              </a:ext>
              <a:ext uri="{C183D7F6-B498-43B3-948B-1728B52AA6E4}">
                <adec:decorative xmlns:adec="http://schemas.microsoft.com/office/drawing/2017/decorative" val="1"/>
              </a:ext>
            </a:extLst>
          </p:cNvPr>
          <p:cNvGrpSpPr/>
          <p:nvPr/>
        </p:nvGrpSpPr>
        <p:grpSpPr>
          <a:xfrm>
            <a:off x="460724" y="2756562"/>
            <a:ext cx="3436143" cy="1075591"/>
            <a:chOff x="3524" y="1875158"/>
            <a:chExt cx="3436143" cy="2854800"/>
          </a:xfrm>
        </p:grpSpPr>
        <p:sp>
          <p:nvSpPr>
            <p:cNvPr id="21" name="Rectangle 20">
              <a:extLst>
                <a:ext uri="{FF2B5EF4-FFF2-40B4-BE49-F238E27FC236}">
                  <a16:creationId xmlns:a16="http://schemas.microsoft.com/office/drawing/2014/main" id="{937F0482-AACF-BA40-93C3-7D18EB8EF82D}"/>
                </a:ext>
                <a:ext uri="{C183D7F6-B498-43B3-948B-1728B52AA6E4}">
                  <adec:decorative xmlns:adec="http://schemas.microsoft.com/office/drawing/2017/decorative" val="1"/>
                </a:ext>
              </a:extLst>
            </p:cNvPr>
            <p:cNvSpPr/>
            <p:nvPr/>
          </p:nvSpPr>
          <p:spPr>
            <a:xfrm>
              <a:off x="3524" y="1875158"/>
              <a:ext cx="3436143" cy="2854800"/>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820D5DC6-251C-1340-AB85-AEE7B8D7DBF6}"/>
                </a:ext>
              </a:extLst>
            </p:cNvPr>
            <p:cNvSpPr txBox="1"/>
            <p:nvPr/>
          </p:nvSpPr>
          <p:spPr>
            <a:xfrm>
              <a:off x="3524" y="1875158"/>
              <a:ext cx="3436143" cy="28548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1000"/>
                </a:spcAft>
                <a:buChar char="•"/>
              </a:pPr>
              <a:r>
                <a:rPr lang="en-US" sz="2000" b="1" kern="1200">
                  <a:solidFill>
                    <a:schemeClr val="tx1"/>
                  </a:solidFill>
                </a:rPr>
                <a:t>What data is needed to apply the guidelines?</a:t>
              </a:r>
            </a:p>
          </p:txBody>
        </p:sp>
      </p:grpSp>
      <p:grpSp>
        <p:nvGrpSpPr>
          <p:cNvPr id="9" name="Group 8">
            <a:extLst>
              <a:ext uri="{FF2B5EF4-FFF2-40B4-BE49-F238E27FC236}">
                <a16:creationId xmlns:a16="http://schemas.microsoft.com/office/drawing/2014/main" id="{95BC30E9-D117-8E40-9F17-3108D5E17230}"/>
              </a:ext>
              <a:ext uri="{C183D7F6-B498-43B3-948B-1728B52AA6E4}">
                <adec:decorative xmlns:adec="http://schemas.microsoft.com/office/drawing/2017/decorative" val="1"/>
              </a:ext>
            </a:extLst>
          </p:cNvPr>
          <p:cNvGrpSpPr/>
          <p:nvPr/>
        </p:nvGrpSpPr>
        <p:grpSpPr>
          <a:xfrm>
            <a:off x="4377928" y="1680970"/>
            <a:ext cx="3436143" cy="1075592"/>
            <a:chOff x="3920728" y="500701"/>
            <a:chExt cx="3436143" cy="1374457"/>
          </a:xfrm>
        </p:grpSpPr>
        <p:sp>
          <p:nvSpPr>
            <p:cNvPr id="19" name="Rectangle 18">
              <a:extLst>
                <a:ext uri="{FF2B5EF4-FFF2-40B4-BE49-F238E27FC236}">
                  <a16:creationId xmlns:a16="http://schemas.microsoft.com/office/drawing/2014/main" id="{4565B8AE-8A2C-7547-9B71-F03436147C73}"/>
                </a:ext>
                <a:ext uri="{C183D7F6-B498-43B3-948B-1728B52AA6E4}">
                  <adec:decorative xmlns:adec="http://schemas.microsoft.com/office/drawing/2017/decorative" val="1"/>
                </a:ext>
              </a:extLst>
            </p:cNvPr>
            <p:cNvSpPr/>
            <p:nvPr/>
          </p:nvSpPr>
          <p:spPr>
            <a:xfrm>
              <a:off x="3920728" y="500701"/>
              <a:ext cx="3436143" cy="1374457"/>
            </a:xfrm>
            <a:prstGeom prst="rect">
              <a:avLst/>
            </a:prstGeom>
          </p:spPr>
          <p:style>
            <a:lnRef idx="2">
              <a:schemeClr val="accent5">
                <a:hueOff val="981430"/>
                <a:satOff val="-11151"/>
                <a:lumOff val="-3626"/>
                <a:alphaOff val="0"/>
              </a:schemeClr>
            </a:lnRef>
            <a:fillRef idx="1">
              <a:schemeClr val="accent5">
                <a:hueOff val="981430"/>
                <a:satOff val="-11151"/>
                <a:lumOff val="-3626"/>
                <a:alphaOff val="0"/>
              </a:schemeClr>
            </a:fillRef>
            <a:effectRef idx="0">
              <a:schemeClr val="accent5">
                <a:hueOff val="981430"/>
                <a:satOff val="-11151"/>
                <a:lumOff val="-3626"/>
                <a:alphaOff val="0"/>
              </a:schemeClr>
            </a:effectRef>
            <a:fontRef idx="minor">
              <a:schemeClr val="lt1"/>
            </a:fontRef>
          </p:style>
        </p:sp>
        <p:sp>
          <p:nvSpPr>
            <p:cNvPr id="20" name="TextBox 19">
              <a:extLst>
                <a:ext uri="{FF2B5EF4-FFF2-40B4-BE49-F238E27FC236}">
                  <a16:creationId xmlns:a16="http://schemas.microsoft.com/office/drawing/2014/main" id="{B0A6100B-D8BC-CB40-9835-90724DF47EE0}"/>
                </a:ext>
              </a:extLst>
            </p:cNvPr>
            <p:cNvSpPr txBox="1"/>
            <p:nvPr/>
          </p:nvSpPr>
          <p:spPr>
            <a:xfrm>
              <a:off x="3920728" y="500701"/>
              <a:ext cx="3436143" cy="13744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Decisions</a:t>
              </a:r>
            </a:p>
          </p:txBody>
        </p:sp>
      </p:grpSp>
      <p:grpSp>
        <p:nvGrpSpPr>
          <p:cNvPr id="10" name="Group 9">
            <a:extLst>
              <a:ext uri="{FF2B5EF4-FFF2-40B4-BE49-F238E27FC236}">
                <a16:creationId xmlns:a16="http://schemas.microsoft.com/office/drawing/2014/main" id="{88FE583C-B935-FE4D-8C20-2FE2FCC12A83}"/>
              </a:ext>
              <a:ext uri="{C183D7F6-B498-43B3-948B-1728B52AA6E4}">
                <adec:decorative xmlns:adec="http://schemas.microsoft.com/office/drawing/2017/decorative" val="1"/>
              </a:ext>
            </a:extLst>
          </p:cNvPr>
          <p:cNvGrpSpPr/>
          <p:nvPr/>
        </p:nvGrpSpPr>
        <p:grpSpPr>
          <a:xfrm>
            <a:off x="4377928" y="2756561"/>
            <a:ext cx="3436143" cy="1075592"/>
            <a:chOff x="3920728" y="1875158"/>
            <a:chExt cx="3436143" cy="2854800"/>
          </a:xfrm>
        </p:grpSpPr>
        <p:sp>
          <p:nvSpPr>
            <p:cNvPr id="17" name="Rectangle 16">
              <a:extLst>
                <a:ext uri="{FF2B5EF4-FFF2-40B4-BE49-F238E27FC236}">
                  <a16:creationId xmlns:a16="http://schemas.microsoft.com/office/drawing/2014/main" id="{CBDBAF0B-B45B-E746-B13A-75AFA2B9944C}"/>
                </a:ext>
                <a:ext uri="{C183D7F6-B498-43B3-948B-1728B52AA6E4}">
                  <adec:decorative xmlns:adec="http://schemas.microsoft.com/office/drawing/2017/decorative" val="1"/>
                </a:ext>
              </a:extLst>
            </p:cNvPr>
            <p:cNvSpPr/>
            <p:nvPr/>
          </p:nvSpPr>
          <p:spPr>
            <a:xfrm>
              <a:off x="3920728" y="1875158"/>
              <a:ext cx="3436143" cy="2854800"/>
            </a:xfrm>
            <a:prstGeom prst="rect">
              <a:avLst/>
            </a:prstGeom>
          </p:spPr>
          <p:style>
            <a:lnRef idx="2">
              <a:schemeClr val="accent5">
                <a:tint val="40000"/>
                <a:alpha val="90000"/>
                <a:hueOff val="1440212"/>
                <a:satOff val="-20749"/>
                <a:lumOff val="-1465"/>
                <a:alphaOff val="0"/>
              </a:schemeClr>
            </a:lnRef>
            <a:fillRef idx="1">
              <a:schemeClr val="accent5">
                <a:tint val="40000"/>
                <a:alpha val="90000"/>
                <a:hueOff val="1440212"/>
                <a:satOff val="-20749"/>
                <a:lumOff val="-1465"/>
                <a:alphaOff val="0"/>
              </a:schemeClr>
            </a:fillRef>
            <a:effectRef idx="0">
              <a:schemeClr val="accent5">
                <a:tint val="40000"/>
                <a:alpha val="90000"/>
                <a:hueOff val="1440212"/>
                <a:satOff val="-20749"/>
                <a:lumOff val="-1465"/>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07022D2A-5A4D-E840-AF38-8DEBABF00E66}"/>
                </a:ext>
              </a:extLst>
            </p:cNvPr>
            <p:cNvSpPr txBox="1"/>
            <p:nvPr/>
          </p:nvSpPr>
          <p:spPr>
            <a:xfrm>
              <a:off x="3920728" y="1875158"/>
              <a:ext cx="3436143" cy="28548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1000"/>
                </a:spcAft>
                <a:buChar char="•"/>
              </a:pPr>
              <a:r>
                <a:rPr lang="en-US" sz="2000" b="1" kern="1200">
                  <a:solidFill>
                    <a:schemeClr val="tx1"/>
                  </a:solidFill>
                </a:rPr>
                <a:t>What decisions must be made and by whom?</a:t>
              </a:r>
            </a:p>
          </p:txBody>
        </p:sp>
      </p:grpSp>
      <p:grpSp>
        <p:nvGrpSpPr>
          <p:cNvPr id="11" name="Group 10">
            <a:extLst>
              <a:ext uri="{FF2B5EF4-FFF2-40B4-BE49-F238E27FC236}">
                <a16:creationId xmlns:a16="http://schemas.microsoft.com/office/drawing/2014/main" id="{0AA3D1CA-1426-0E40-88D3-5C26EB0A4188}"/>
              </a:ext>
              <a:ext uri="{C183D7F6-B498-43B3-948B-1728B52AA6E4}">
                <adec:decorative xmlns:adec="http://schemas.microsoft.com/office/drawing/2017/decorative" val="1"/>
              </a:ext>
            </a:extLst>
          </p:cNvPr>
          <p:cNvGrpSpPr/>
          <p:nvPr/>
        </p:nvGrpSpPr>
        <p:grpSpPr>
          <a:xfrm>
            <a:off x="8295132" y="1680970"/>
            <a:ext cx="3436143" cy="1075592"/>
            <a:chOff x="7837932" y="500701"/>
            <a:chExt cx="3436143" cy="1374457"/>
          </a:xfrm>
        </p:grpSpPr>
        <p:sp>
          <p:nvSpPr>
            <p:cNvPr id="15" name="Rectangle 14">
              <a:extLst>
                <a:ext uri="{FF2B5EF4-FFF2-40B4-BE49-F238E27FC236}">
                  <a16:creationId xmlns:a16="http://schemas.microsoft.com/office/drawing/2014/main" id="{35D6D00C-FD37-F64F-BB87-63C3160FDE3D}"/>
                </a:ext>
                <a:ext uri="{C183D7F6-B498-43B3-948B-1728B52AA6E4}">
                  <adec:decorative xmlns:adec="http://schemas.microsoft.com/office/drawing/2017/decorative" val="1"/>
                </a:ext>
              </a:extLst>
            </p:cNvPr>
            <p:cNvSpPr/>
            <p:nvPr/>
          </p:nvSpPr>
          <p:spPr>
            <a:xfrm>
              <a:off x="7837932" y="500701"/>
              <a:ext cx="3436143" cy="1374457"/>
            </a:xfrm>
            <a:prstGeom prst="rect">
              <a:avLst/>
            </a:prstGeom>
          </p:spPr>
          <p:style>
            <a:lnRef idx="2">
              <a:schemeClr val="accent5">
                <a:hueOff val="1962861"/>
                <a:satOff val="-22302"/>
                <a:lumOff val="-7253"/>
                <a:alphaOff val="0"/>
              </a:schemeClr>
            </a:lnRef>
            <a:fillRef idx="1">
              <a:schemeClr val="accent5">
                <a:hueOff val="1962861"/>
                <a:satOff val="-22302"/>
                <a:lumOff val="-7253"/>
                <a:alphaOff val="0"/>
              </a:schemeClr>
            </a:fillRef>
            <a:effectRef idx="0">
              <a:schemeClr val="accent5">
                <a:hueOff val="1962861"/>
                <a:satOff val="-22302"/>
                <a:lumOff val="-7253"/>
                <a:alphaOff val="0"/>
              </a:schemeClr>
            </a:effectRef>
            <a:fontRef idx="minor">
              <a:schemeClr val="lt1"/>
            </a:fontRef>
          </p:style>
        </p:sp>
        <p:sp>
          <p:nvSpPr>
            <p:cNvPr id="16" name="TextBox 15">
              <a:extLst>
                <a:ext uri="{FF2B5EF4-FFF2-40B4-BE49-F238E27FC236}">
                  <a16:creationId xmlns:a16="http://schemas.microsoft.com/office/drawing/2014/main" id="{723D37C2-C076-B048-B9DA-97CF029441AD}"/>
                </a:ext>
              </a:extLst>
            </p:cNvPr>
            <p:cNvSpPr txBox="1"/>
            <p:nvPr/>
          </p:nvSpPr>
          <p:spPr>
            <a:xfrm>
              <a:off x="7837932" y="500701"/>
              <a:ext cx="3436143" cy="13744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a:t>Directions</a:t>
              </a:r>
            </a:p>
          </p:txBody>
        </p:sp>
      </p:grpSp>
      <p:grpSp>
        <p:nvGrpSpPr>
          <p:cNvPr id="12" name="Group 11">
            <a:extLst>
              <a:ext uri="{FF2B5EF4-FFF2-40B4-BE49-F238E27FC236}">
                <a16:creationId xmlns:a16="http://schemas.microsoft.com/office/drawing/2014/main" id="{E7DF9CDA-7064-F646-A776-E7EE3BBEB443}"/>
              </a:ext>
              <a:ext uri="{C183D7F6-B498-43B3-948B-1728B52AA6E4}">
                <adec:decorative xmlns:adec="http://schemas.microsoft.com/office/drawing/2017/decorative" val="1"/>
              </a:ext>
            </a:extLst>
          </p:cNvPr>
          <p:cNvGrpSpPr/>
          <p:nvPr/>
        </p:nvGrpSpPr>
        <p:grpSpPr>
          <a:xfrm>
            <a:off x="8295132" y="2756562"/>
            <a:ext cx="3436143" cy="1075592"/>
            <a:chOff x="7837932" y="1875158"/>
            <a:chExt cx="3436143" cy="2854800"/>
          </a:xfrm>
        </p:grpSpPr>
        <p:sp>
          <p:nvSpPr>
            <p:cNvPr id="13" name="Rectangle 12">
              <a:extLst>
                <a:ext uri="{FF2B5EF4-FFF2-40B4-BE49-F238E27FC236}">
                  <a16:creationId xmlns:a16="http://schemas.microsoft.com/office/drawing/2014/main" id="{88ED4360-D2B1-654E-8B9C-3B7CF87ABDA6}"/>
                </a:ext>
                <a:ext uri="{C183D7F6-B498-43B3-948B-1728B52AA6E4}">
                  <adec:decorative xmlns:adec="http://schemas.microsoft.com/office/drawing/2017/decorative" val="1"/>
                </a:ext>
              </a:extLst>
            </p:cNvPr>
            <p:cNvSpPr/>
            <p:nvPr/>
          </p:nvSpPr>
          <p:spPr>
            <a:xfrm>
              <a:off x="7837932" y="1875158"/>
              <a:ext cx="3436143" cy="2854800"/>
            </a:xfrm>
            <a:prstGeom prst="rect">
              <a:avLst/>
            </a:prstGeom>
          </p:spPr>
          <p:style>
            <a:lnRef idx="2">
              <a:schemeClr val="accent5">
                <a:tint val="40000"/>
                <a:alpha val="90000"/>
                <a:hueOff val="2880425"/>
                <a:satOff val="-41498"/>
                <a:lumOff val="-2930"/>
                <a:alphaOff val="0"/>
              </a:schemeClr>
            </a:lnRef>
            <a:fillRef idx="1">
              <a:schemeClr val="accent5">
                <a:tint val="40000"/>
                <a:alpha val="90000"/>
                <a:hueOff val="2880425"/>
                <a:satOff val="-41498"/>
                <a:lumOff val="-2930"/>
                <a:alphaOff val="0"/>
              </a:schemeClr>
            </a:fillRef>
            <a:effectRef idx="0">
              <a:schemeClr val="accent5">
                <a:tint val="40000"/>
                <a:alpha val="90000"/>
                <a:hueOff val="2880425"/>
                <a:satOff val="-41498"/>
                <a:lumOff val="-293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1EF2FFCE-0C81-A341-BE01-0E1FA7620D1E}"/>
                </a:ext>
              </a:extLst>
            </p:cNvPr>
            <p:cNvSpPr txBox="1"/>
            <p:nvPr/>
          </p:nvSpPr>
          <p:spPr>
            <a:xfrm>
              <a:off x="7837932" y="1875158"/>
              <a:ext cx="3436143" cy="28548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defTabSz="889000">
                <a:lnSpc>
                  <a:spcPct val="90000"/>
                </a:lnSpc>
                <a:spcBef>
                  <a:spcPct val="0"/>
                </a:spcBef>
                <a:spcAft>
                  <a:spcPts val="1000"/>
                </a:spcAft>
                <a:buChar char="•"/>
              </a:pPr>
              <a:r>
                <a:rPr lang="en-US" sz="2000" b="1">
                  <a:solidFill>
                    <a:schemeClr val="tx1"/>
                  </a:solidFill>
                </a:rPr>
                <a:t>How can CDS facilitate application of the guidelines?</a:t>
              </a:r>
            </a:p>
          </p:txBody>
        </p:sp>
      </p:grpSp>
      <p:sp>
        <p:nvSpPr>
          <p:cNvPr id="26" name="Rounded Rectangle 25">
            <a:extLst>
              <a:ext uri="{FF2B5EF4-FFF2-40B4-BE49-F238E27FC236}">
                <a16:creationId xmlns:a16="http://schemas.microsoft.com/office/drawing/2014/main" id="{BF546053-946B-FC43-B393-2A9919DC5852}"/>
              </a:ext>
            </a:extLst>
          </p:cNvPr>
          <p:cNvSpPr/>
          <p:nvPr/>
        </p:nvSpPr>
        <p:spPr>
          <a:xfrm>
            <a:off x="1031703" y="4798754"/>
            <a:ext cx="10128594" cy="612934"/>
          </a:xfrm>
          <a:prstGeom prst="roundRect">
            <a:avLst/>
          </a:prstGeom>
          <a:solidFill>
            <a:schemeClr val="bg2">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pPr algn="ctr"/>
            <a:r>
              <a:rPr lang="en-US" sz="2400">
                <a:solidFill>
                  <a:schemeClr val="bg1"/>
                </a:solidFill>
              </a:rPr>
              <a:t>The next three slides depict these themes in the context of the lifecycle</a:t>
            </a:r>
          </a:p>
        </p:txBody>
      </p:sp>
      <p:sp>
        <p:nvSpPr>
          <p:cNvPr id="2" name="Slide Number Placeholder 1">
            <a:extLst>
              <a:ext uri="{FF2B5EF4-FFF2-40B4-BE49-F238E27FC236}">
                <a16:creationId xmlns:a16="http://schemas.microsoft.com/office/drawing/2014/main" id="{BEBF9F94-13B8-BF49-8D90-97C1EA801BF4}"/>
              </a:ext>
            </a:extLst>
          </p:cNvPr>
          <p:cNvSpPr>
            <a:spLocks noGrp="1"/>
          </p:cNvSpPr>
          <p:nvPr>
            <p:ph type="sldNum" sz="quarter" idx="11"/>
          </p:nvPr>
        </p:nvSpPr>
        <p:spPr/>
        <p:txBody>
          <a:bodyPr/>
          <a:lstStyle/>
          <a:p>
            <a:fld id="{2F2F552B-1952-B44E-8CAB-5705F0ACD2E2}" type="slidenum">
              <a:rPr lang="uk-UA" smtClean="0"/>
              <a:pPr/>
              <a:t>12</a:t>
            </a:fld>
            <a:endParaRPr lang="uk-UA"/>
          </a:p>
        </p:txBody>
      </p:sp>
    </p:spTree>
    <p:extLst>
      <p:ext uri="{BB962C8B-B14F-4D97-AF65-F5344CB8AC3E}">
        <p14:creationId xmlns:p14="http://schemas.microsoft.com/office/powerpoint/2010/main" val="7912942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ECD5C-0727-4407-880E-C8505691B1DA}"/>
              </a:ext>
            </a:extLst>
          </p:cNvPr>
          <p:cNvSpPr>
            <a:spLocks noGrp="1"/>
          </p:cNvSpPr>
          <p:nvPr>
            <p:ph type="title"/>
          </p:nvPr>
        </p:nvSpPr>
        <p:spPr/>
        <p:txBody>
          <a:bodyPr/>
          <a:lstStyle/>
          <a:p>
            <a:r>
              <a:rPr lang="en-US"/>
              <a:t>Existing Tools: Examples of CDS Tools in Use (1 of 3)</a:t>
            </a:r>
          </a:p>
        </p:txBody>
      </p:sp>
      <p:sp>
        <p:nvSpPr>
          <p:cNvPr id="4" name="Content Placeholder 3">
            <a:extLst>
              <a:ext uri="{FF2B5EF4-FFF2-40B4-BE49-F238E27FC236}">
                <a16:creationId xmlns:a16="http://schemas.microsoft.com/office/drawing/2014/main" id="{9A817400-3439-496A-B644-DD93423C54E0}"/>
              </a:ext>
            </a:extLst>
          </p:cNvPr>
          <p:cNvSpPr>
            <a:spLocks noGrp="1"/>
          </p:cNvSpPr>
          <p:nvPr>
            <p:ph sz="quarter" idx="12"/>
          </p:nvPr>
        </p:nvSpPr>
        <p:spPr>
          <a:xfrm>
            <a:off x="457200" y="1152386"/>
            <a:ext cx="11277600" cy="5001491"/>
          </a:xfrm>
        </p:spPr>
        <p:txBody>
          <a:bodyPr/>
          <a:lstStyle/>
          <a:p>
            <a:r>
              <a:rPr lang="en-US" sz="1800">
                <a:latin typeface="+mj-lt"/>
              </a:rPr>
              <a:t>CDS tools can be deployed in several ways for patient care from virus detection to personalized cancer therapies. Examples of CDS in use today: [11]</a:t>
            </a:r>
          </a:p>
          <a:p>
            <a:pPr lvl="1">
              <a:spcBef>
                <a:spcPts val="0"/>
              </a:spcBef>
            </a:pPr>
            <a:r>
              <a:rPr lang="en-US" sz="1800">
                <a:latin typeface="+mj-lt"/>
              </a:rPr>
              <a:t>A hospital in Alabama used a computerized surveillance algorithm to reduce sepsis mortality rate by 50%</a:t>
            </a:r>
          </a:p>
          <a:p>
            <a:pPr lvl="1">
              <a:spcBef>
                <a:spcPts val="0"/>
              </a:spcBef>
            </a:pPr>
            <a:r>
              <a:rPr lang="en-US" sz="1800">
                <a:latin typeface="+mj-lt"/>
              </a:rPr>
              <a:t>Mayo Clinic is implementing a CDS for nurses to support the patient phone screen process</a:t>
            </a:r>
          </a:p>
          <a:p>
            <a:pPr lvl="1">
              <a:spcBef>
                <a:spcPts val="0"/>
              </a:spcBef>
            </a:pPr>
            <a:r>
              <a:rPr lang="en-US" sz="1800">
                <a:latin typeface="+mj-lt"/>
              </a:rPr>
              <a:t>Unity Health Medical Center implemented a CDS using genetic testing data to reduce ED visits and readmissions</a:t>
            </a:r>
          </a:p>
          <a:p>
            <a:pPr lvl="1">
              <a:spcBef>
                <a:spcPts val="0"/>
              </a:spcBef>
            </a:pPr>
            <a:r>
              <a:rPr lang="en-US" sz="1800">
                <a:latin typeface="+mj-lt"/>
              </a:rPr>
              <a:t>Yale and Mayo Clinic developed a specialized CDS for patients with head injuries</a:t>
            </a:r>
          </a:p>
          <a:p>
            <a:pPr lvl="1">
              <a:spcBef>
                <a:spcPts val="0"/>
              </a:spcBef>
            </a:pPr>
            <a:r>
              <a:rPr lang="en-US" sz="1800" b="0" i="0" u="none" strike="noStrike">
                <a:solidFill>
                  <a:srgbClr val="000000"/>
                </a:solidFill>
                <a:effectLst/>
                <a:latin typeface="+mj-lt"/>
              </a:rPr>
              <a:t>AllScripts Infera CDS application covers conditions seen mostly by primary care providers, including preventive care. </a:t>
            </a:r>
            <a:r>
              <a:rPr lang="en-US" sz="1800" b="0" i="0">
                <a:solidFill>
                  <a:srgbClr val="2E2F33"/>
                </a:solidFill>
                <a:effectLst/>
                <a:latin typeface="+mj-lt"/>
              </a:rPr>
              <a:t> It reads structured and unstructured patient data from the EHR, then analyzes the unique details of the patient’s condition against its evidence-based clinical rules, delivering specific care recommendations in real time. Infera is integrated with Allscripts Professional and Touchworks EHRs and is certified by the Allscripts Developers Program</a:t>
            </a:r>
            <a:r>
              <a:rPr lang="en-US" sz="1800" b="0" i="0" u="none" strike="noStrike">
                <a:solidFill>
                  <a:srgbClr val="000000"/>
                </a:solidFill>
                <a:effectLst/>
                <a:latin typeface="+mj-lt"/>
              </a:rPr>
              <a:t> [14]</a:t>
            </a:r>
          </a:p>
          <a:p>
            <a:pPr lvl="1">
              <a:spcBef>
                <a:spcPts val="0"/>
              </a:spcBef>
            </a:pPr>
            <a:r>
              <a:rPr lang="en-US" sz="1800">
                <a:latin typeface="+mj-lt"/>
              </a:rPr>
              <a:t>EHRs like Mercy's Epic system are applying CDS tools to their large collection of patient information. CDS Initiatives include CDS for radiology imaging, CDS for identifying gaps in patient care, CDS for heart failure patients [21]</a:t>
            </a:r>
          </a:p>
        </p:txBody>
      </p:sp>
      <p:sp>
        <p:nvSpPr>
          <p:cNvPr id="2" name="Slide Number Placeholder 1">
            <a:extLst>
              <a:ext uri="{FF2B5EF4-FFF2-40B4-BE49-F238E27FC236}">
                <a16:creationId xmlns:a16="http://schemas.microsoft.com/office/drawing/2014/main" id="{6C3C3611-ECD8-407D-BB8A-E3AAD02DB710}"/>
              </a:ext>
            </a:extLst>
          </p:cNvPr>
          <p:cNvSpPr>
            <a:spLocks noGrp="1"/>
          </p:cNvSpPr>
          <p:nvPr>
            <p:ph type="sldNum" sz="quarter" idx="11"/>
          </p:nvPr>
        </p:nvSpPr>
        <p:spPr/>
        <p:txBody>
          <a:bodyPr/>
          <a:lstStyle/>
          <a:p>
            <a:fld id="{2F2F552B-1952-B44E-8CAB-5705F0ACD2E2}" type="slidenum">
              <a:rPr lang="uk-UA" smtClean="0"/>
              <a:pPr/>
              <a:t>120</a:t>
            </a:fld>
            <a:endParaRPr lang="uk-UA"/>
          </a:p>
        </p:txBody>
      </p:sp>
    </p:spTree>
    <p:extLst>
      <p:ext uri="{BB962C8B-B14F-4D97-AF65-F5344CB8AC3E}">
        <p14:creationId xmlns:p14="http://schemas.microsoft.com/office/powerpoint/2010/main" val="5464441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B11699-137C-4269-A517-F34B72BD4B06}"/>
              </a:ext>
            </a:extLst>
          </p:cNvPr>
          <p:cNvSpPr>
            <a:spLocks noGrp="1"/>
          </p:cNvSpPr>
          <p:nvPr>
            <p:ph type="title"/>
          </p:nvPr>
        </p:nvSpPr>
        <p:spPr/>
        <p:txBody>
          <a:bodyPr/>
          <a:lstStyle/>
          <a:p>
            <a:r>
              <a:rPr lang="en-US"/>
              <a:t>Existing Tools: Examples of CDS Tools in Use (2 of 3)</a:t>
            </a:r>
          </a:p>
        </p:txBody>
      </p:sp>
      <p:sp>
        <p:nvSpPr>
          <p:cNvPr id="4" name="Content Placeholder 3">
            <a:extLst>
              <a:ext uri="{FF2B5EF4-FFF2-40B4-BE49-F238E27FC236}">
                <a16:creationId xmlns:a16="http://schemas.microsoft.com/office/drawing/2014/main" id="{B5DD90B3-4A18-44CB-8E5B-EEAFC20A5FD1}"/>
              </a:ext>
            </a:extLst>
          </p:cNvPr>
          <p:cNvSpPr>
            <a:spLocks noGrp="1"/>
          </p:cNvSpPr>
          <p:nvPr>
            <p:ph sz="quarter" idx="12"/>
          </p:nvPr>
        </p:nvSpPr>
        <p:spPr/>
        <p:txBody>
          <a:bodyPr/>
          <a:lstStyle/>
          <a:p>
            <a:r>
              <a:rPr lang="en-US" sz="2000">
                <a:latin typeface="+mj-lt"/>
              </a:rPr>
              <a:t>HealthPartners Institute has pioneered development and implementation of CDS that is integrated with the EHR [12]</a:t>
            </a:r>
          </a:p>
          <a:p>
            <a:pPr lvl="1"/>
            <a:r>
              <a:rPr lang="en-US" sz="2000"/>
              <a:t>Clinical algorithms identify health risks and multiple medical conditions and give treatment suggestions and reminders for patients and clinicians to consider. Algorithms are maintained so they remain updated as new evidence emerges, and guidelines change.</a:t>
            </a:r>
          </a:p>
          <a:p>
            <a:pPr lvl="1"/>
            <a:r>
              <a:rPr lang="en-US" sz="2000"/>
              <a:t>Current projects: medication adherence, identification and management of chronic kidney disease, diagnosis and treatment of opioid use disorder, diabetes care, reduce risk of cardiovascular disease, cancer screening and prevention (breast, colon, lung, cervical cancer screening) in a rural health system</a:t>
            </a:r>
          </a:p>
        </p:txBody>
      </p:sp>
      <p:sp>
        <p:nvSpPr>
          <p:cNvPr id="2" name="Slide Number Placeholder 1">
            <a:extLst>
              <a:ext uri="{FF2B5EF4-FFF2-40B4-BE49-F238E27FC236}">
                <a16:creationId xmlns:a16="http://schemas.microsoft.com/office/drawing/2014/main" id="{2DC8960C-8193-4FDE-A868-0B813E493AA9}"/>
              </a:ext>
            </a:extLst>
          </p:cNvPr>
          <p:cNvSpPr>
            <a:spLocks noGrp="1"/>
          </p:cNvSpPr>
          <p:nvPr>
            <p:ph type="sldNum" sz="quarter" idx="11"/>
          </p:nvPr>
        </p:nvSpPr>
        <p:spPr/>
        <p:txBody>
          <a:bodyPr/>
          <a:lstStyle/>
          <a:p>
            <a:fld id="{2F2F552B-1952-B44E-8CAB-5705F0ACD2E2}" type="slidenum">
              <a:rPr lang="uk-UA" smtClean="0"/>
              <a:pPr/>
              <a:t>121</a:t>
            </a:fld>
            <a:endParaRPr lang="uk-UA"/>
          </a:p>
        </p:txBody>
      </p:sp>
    </p:spTree>
    <p:extLst>
      <p:ext uri="{BB962C8B-B14F-4D97-AF65-F5344CB8AC3E}">
        <p14:creationId xmlns:p14="http://schemas.microsoft.com/office/powerpoint/2010/main" val="26553122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A5B1F-7AFA-4863-B17E-B0600AB13D86}"/>
              </a:ext>
            </a:extLst>
          </p:cNvPr>
          <p:cNvSpPr>
            <a:spLocks noGrp="1"/>
          </p:cNvSpPr>
          <p:nvPr>
            <p:ph type="title"/>
          </p:nvPr>
        </p:nvSpPr>
        <p:spPr/>
        <p:txBody>
          <a:bodyPr/>
          <a:lstStyle/>
          <a:p>
            <a:r>
              <a:rPr lang="en-US"/>
              <a:t>Existing Tools: Examples of CDS Tools in Use (3 of 3)</a:t>
            </a:r>
          </a:p>
        </p:txBody>
      </p:sp>
      <p:sp>
        <p:nvSpPr>
          <p:cNvPr id="4" name="Content Placeholder 3">
            <a:extLst>
              <a:ext uri="{FF2B5EF4-FFF2-40B4-BE49-F238E27FC236}">
                <a16:creationId xmlns:a16="http://schemas.microsoft.com/office/drawing/2014/main" id="{E43AA13D-E349-42F4-869F-C06DEE9CCD02}"/>
              </a:ext>
            </a:extLst>
          </p:cNvPr>
          <p:cNvSpPr>
            <a:spLocks noGrp="1"/>
          </p:cNvSpPr>
          <p:nvPr>
            <p:ph sz="quarter" idx="12"/>
          </p:nvPr>
        </p:nvSpPr>
        <p:spPr/>
        <p:txBody>
          <a:bodyPr/>
          <a:lstStyle/>
          <a:p>
            <a:r>
              <a:rPr lang="en-US" sz="2000">
                <a:latin typeface="+mj-lt"/>
              </a:rPr>
              <a:t>The Cerner HealthDecision suite of CDS tools displays personalized guidelines and dynamically illustrates risk to support shared decision-making conversations at the point of care, all within the Cerner Millennium EHR workflow. It is integrated into the EHR using SMART and FHIR interoperability standards [4]</a:t>
            </a:r>
          </a:p>
          <a:p>
            <a:pPr lvl="1"/>
            <a:r>
              <a:rPr lang="en-US" sz="2000">
                <a:latin typeface="+mj-lt"/>
              </a:rPr>
              <a:t>HealtheIntent – Cerner cloud-based big data platform receives clinical and administrative data from a variety of EHRs and data sources. Includes a registries type product to support population health [I-7]</a:t>
            </a:r>
          </a:p>
          <a:p>
            <a:pPr lvl="1"/>
            <a:r>
              <a:rPr lang="en-US" sz="2000">
                <a:latin typeface="+mj-lt"/>
              </a:rPr>
              <a:t>Cerner Millenium is a local EHR that is not dependent on having HealtheIntent. Has a health maintenance module for preventive type services [I-7]</a:t>
            </a:r>
          </a:p>
          <a:p>
            <a:pPr lvl="1"/>
            <a:r>
              <a:rPr lang="en-US" sz="2000">
                <a:latin typeface="+mj-lt"/>
              </a:rPr>
              <a:t>Cerner Care Pathways platform is a new feature to accommodate CCSM; used to build out algorithms for local guidelines [I-7]</a:t>
            </a:r>
          </a:p>
          <a:p>
            <a:pPr lvl="1"/>
            <a:r>
              <a:rPr lang="en-US" sz="2000">
                <a:latin typeface="+mj-lt"/>
              </a:rPr>
              <a:t>Currently, Cerner has no functionality supporting cervical cancer management [I-7]</a:t>
            </a:r>
          </a:p>
          <a:p>
            <a:endParaRPr lang="en-US" sz="2000"/>
          </a:p>
        </p:txBody>
      </p:sp>
      <p:sp>
        <p:nvSpPr>
          <p:cNvPr id="2" name="Slide Number Placeholder 1">
            <a:extLst>
              <a:ext uri="{FF2B5EF4-FFF2-40B4-BE49-F238E27FC236}">
                <a16:creationId xmlns:a16="http://schemas.microsoft.com/office/drawing/2014/main" id="{A532C027-89C2-4BA9-8AA5-B0018741CA88}"/>
              </a:ext>
            </a:extLst>
          </p:cNvPr>
          <p:cNvSpPr>
            <a:spLocks noGrp="1"/>
          </p:cNvSpPr>
          <p:nvPr>
            <p:ph type="sldNum" sz="quarter" idx="11"/>
          </p:nvPr>
        </p:nvSpPr>
        <p:spPr/>
        <p:txBody>
          <a:bodyPr/>
          <a:lstStyle/>
          <a:p>
            <a:fld id="{2F2F552B-1952-B44E-8CAB-5705F0ACD2E2}" type="slidenum">
              <a:rPr lang="uk-UA" smtClean="0"/>
              <a:pPr/>
              <a:t>122</a:t>
            </a:fld>
            <a:endParaRPr lang="uk-UA"/>
          </a:p>
        </p:txBody>
      </p:sp>
    </p:spTree>
    <p:extLst>
      <p:ext uri="{BB962C8B-B14F-4D97-AF65-F5344CB8AC3E}">
        <p14:creationId xmlns:p14="http://schemas.microsoft.com/office/powerpoint/2010/main" val="5510068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871A-FA16-4A31-A09A-83BF2AE030E2}"/>
              </a:ext>
            </a:extLst>
          </p:cNvPr>
          <p:cNvSpPr>
            <a:spLocks noGrp="1"/>
          </p:cNvSpPr>
          <p:nvPr>
            <p:ph type="title"/>
          </p:nvPr>
        </p:nvSpPr>
        <p:spPr/>
        <p:txBody>
          <a:bodyPr/>
          <a:lstStyle/>
          <a:p>
            <a:r>
              <a:rPr lang="en-US" sz="3200"/>
              <a:t>Existing Tools: Mayo Clinic (1 of 4)</a:t>
            </a:r>
            <a:endParaRPr lang="en-US"/>
          </a:p>
        </p:txBody>
      </p:sp>
      <p:sp>
        <p:nvSpPr>
          <p:cNvPr id="5" name="Content Placeholder 4">
            <a:extLst>
              <a:ext uri="{FF2B5EF4-FFF2-40B4-BE49-F238E27FC236}">
                <a16:creationId xmlns:a16="http://schemas.microsoft.com/office/drawing/2014/main" id="{FAAB1C8C-C2D7-4464-A2D0-60ABF477A123}"/>
              </a:ext>
            </a:extLst>
          </p:cNvPr>
          <p:cNvSpPr>
            <a:spLocks noGrp="1"/>
          </p:cNvSpPr>
          <p:nvPr>
            <p:ph sz="quarter" idx="12"/>
          </p:nvPr>
        </p:nvSpPr>
        <p:spPr/>
        <p:txBody>
          <a:bodyPr/>
          <a:lstStyle/>
          <a:p>
            <a:r>
              <a:rPr lang="en-US"/>
              <a:t>Mayo Clinic’s initial cervical cancer CDS effort from 2012 [31] </a:t>
            </a:r>
            <a:r>
              <a:rPr lang="en-US" i="1"/>
              <a:t>(open-source code available on GitHub)</a:t>
            </a:r>
          </a:p>
          <a:p>
            <a:pPr lvl="1">
              <a:spcBef>
                <a:spcPts val="0"/>
              </a:spcBef>
            </a:pPr>
            <a:r>
              <a:rPr lang="en-US" sz="2000">
                <a:solidFill>
                  <a:srgbClr val="000000"/>
                </a:solidFill>
              </a:rPr>
              <a:t>Developed ce</a:t>
            </a:r>
            <a:r>
              <a:rPr lang="en-US" sz="2000" b="0" i="0">
                <a:solidFill>
                  <a:srgbClr val="000000"/>
                </a:solidFill>
                <a:effectLst/>
              </a:rPr>
              <a:t>rvical cancer screening that includes a free-text rule base for interpreting Pap reports using NLP and a guideline rule base [31]</a:t>
            </a:r>
          </a:p>
          <a:p>
            <a:pPr lvl="1">
              <a:spcBef>
                <a:spcPts val="0"/>
              </a:spcBef>
            </a:pPr>
            <a:r>
              <a:rPr lang="en-US" sz="2000">
                <a:solidFill>
                  <a:srgbClr val="000000"/>
                </a:solidFill>
              </a:rPr>
              <a:t>Two possible approaches are either a data-driven artificial intelligence NLP system, or an expert knowledge-based approach [I-1]</a:t>
            </a:r>
          </a:p>
          <a:p>
            <a:pPr lvl="2">
              <a:spcBef>
                <a:spcPts val="0"/>
              </a:spcBef>
            </a:pPr>
            <a:r>
              <a:rPr lang="en-US" sz="1800">
                <a:solidFill>
                  <a:srgbClr val="000000"/>
                </a:solidFill>
              </a:rPr>
              <a:t>They used an expert system, implementing if and else statements to defined rules based upon clinical expertise</a:t>
            </a:r>
          </a:p>
          <a:p>
            <a:pPr lvl="1">
              <a:spcBef>
                <a:spcPts val="0"/>
              </a:spcBef>
            </a:pPr>
            <a:r>
              <a:rPr lang="en-US" sz="2000">
                <a:solidFill>
                  <a:srgbClr val="000000"/>
                </a:solidFill>
              </a:rPr>
              <a:t>Used a data dictionary to map free-text cytology reports [I-1]</a:t>
            </a:r>
          </a:p>
          <a:p>
            <a:pPr lvl="1">
              <a:spcBef>
                <a:spcPts val="0"/>
              </a:spcBef>
            </a:pPr>
            <a:r>
              <a:rPr lang="en-US" sz="2000">
                <a:solidFill>
                  <a:srgbClr val="000000"/>
                </a:solidFill>
              </a:rPr>
              <a:t>Restricted free-text rule base to rules that were required to decide four parameter values. The evaluation of these four parameters involved recognition of the 11 concepts in the pap report [31]</a:t>
            </a:r>
          </a:p>
          <a:p>
            <a:pPr lvl="1">
              <a:spcBef>
                <a:spcPts val="0"/>
              </a:spcBef>
            </a:pPr>
            <a:r>
              <a:rPr lang="en-US" sz="2000">
                <a:solidFill>
                  <a:srgbClr val="000000"/>
                </a:solidFill>
              </a:rPr>
              <a:t>This work was put on pause with Mayo Clinic’s transition to Epic health IT system [I-1]</a:t>
            </a:r>
          </a:p>
        </p:txBody>
      </p:sp>
      <p:sp>
        <p:nvSpPr>
          <p:cNvPr id="6" name="Slide Number Placeholder 1">
            <a:extLst>
              <a:ext uri="{FF2B5EF4-FFF2-40B4-BE49-F238E27FC236}">
                <a16:creationId xmlns:a16="http://schemas.microsoft.com/office/drawing/2014/main" id="{F50B4A22-3AD0-954E-8471-EBE4EFF3F78D}"/>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123</a:t>
            </a:fld>
            <a:endParaRPr lang="uk-UA"/>
          </a:p>
        </p:txBody>
      </p:sp>
    </p:spTree>
    <p:extLst>
      <p:ext uri="{BB962C8B-B14F-4D97-AF65-F5344CB8AC3E}">
        <p14:creationId xmlns:p14="http://schemas.microsoft.com/office/powerpoint/2010/main" val="30854828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871A-FA16-4A31-A09A-83BF2AE030E2}"/>
              </a:ext>
            </a:extLst>
          </p:cNvPr>
          <p:cNvSpPr>
            <a:spLocks noGrp="1"/>
          </p:cNvSpPr>
          <p:nvPr>
            <p:ph type="title"/>
          </p:nvPr>
        </p:nvSpPr>
        <p:spPr/>
        <p:txBody>
          <a:bodyPr/>
          <a:lstStyle/>
          <a:p>
            <a:r>
              <a:rPr lang="en-US" sz="3200"/>
              <a:t>Existing Tools: Mayo Clinic (2 of 4)</a:t>
            </a:r>
            <a:endParaRPr lang="en-US"/>
          </a:p>
        </p:txBody>
      </p:sp>
      <p:sp>
        <p:nvSpPr>
          <p:cNvPr id="5" name="Content Placeholder 4">
            <a:extLst>
              <a:ext uri="{FF2B5EF4-FFF2-40B4-BE49-F238E27FC236}">
                <a16:creationId xmlns:a16="http://schemas.microsoft.com/office/drawing/2014/main" id="{FAAB1C8C-C2D7-4464-A2D0-60ABF477A123}"/>
              </a:ext>
            </a:extLst>
          </p:cNvPr>
          <p:cNvSpPr>
            <a:spLocks noGrp="1"/>
          </p:cNvSpPr>
          <p:nvPr>
            <p:ph sz="quarter" idx="12"/>
          </p:nvPr>
        </p:nvSpPr>
        <p:spPr/>
        <p:txBody>
          <a:bodyPr/>
          <a:lstStyle/>
          <a:p>
            <a:r>
              <a:rPr lang="en-US" sz="1800"/>
              <a:t>Lessons Learned from Mayo Clinic’s 2012 cervical cancer CDS work:</a:t>
            </a:r>
          </a:p>
          <a:p>
            <a:pPr lvl="1">
              <a:spcBef>
                <a:spcPts val="0"/>
              </a:spcBef>
            </a:pPr>
            <a:r>
              <a:rPr lang="en-US" sz="1600"/>
              <a:t>HPV testing is sometimes performed separately from the pap test and reported in a different lab system. These results were initially missed [31] </a:t>
            </a:r>
          </a:p>
          <a:p>
            <a:pPr lvl="1">
              <a:spcBef>
                <a:spcPts val="0"/>
              </a:spcBef>
            </a:pPr>
            <a:r>
              <a:rPr lang="en-US" sz="1600"/>
              <a:t>A SME physician provided guidance on the CDS rule base (including how to interpret pathology reports) and evaluated the CDS recommendations [31]</a:t>
            </a:r>
          </a:p>
          <a:p>
            <a:pPr lvl="1">
              <a:spcBef>
                <a:spcPts val="0"/>
              </a:spcBef>
            </a:pPr>
            <a:r>
              <a:rPr lang="en-US" sz="1600"/>
              <a:t>Pathology reports populated in a template aided in reasoning over the results [31]</a:t>
            </a:r>
          </a:p>
          <a:p>
            <a:pPr lvl="1">
              <a:spcBef>
                <a:spcPts val="0"/>
              </a:spcBef>
            </a:pPr>
            <a:r>
              <a:rPr lang="en-US" sz="1600"/>
              <a:t>CDS provided decision explanations to the physicians, along with links to the evidence [31], [32]</a:t>
            </a:r>
          </a:p>
          <a:p>
            <a:pPr lvl="1">
              <a:spcBef>
                <a:spcPts val="0"/>
              </a:spcBef>
            </a:pPr>
            <a:r>
              <a:rPr lang="en-US" sz="1600"/>
              <a:t>Patient-reported responses (e.g., Have your menstrual periods changed in anyway or become abnormal to you?) were used to obtain some data required by the CDS [31]</a:t>
            </a:r>
          </a:p>
          <a:p>
            <a:pPr lvl="1">
              <a:spcBef>
                <a:spcPts val="0"/>
              </a:spcBef>
            </a:pPr>
            <a:r>
              <a:rPr lang="en-US" sz="1600"/>
              <a:t>Utilize more than 1 SME when building out rules. Inclusion of peer review and diverse perspectives can mitigate errors. In addition, have SMEs proof check the CDS recommendations [33]</a:t>
            </a:r>
          </a:p>
          <a:p>
            <a:pPr lvl="1">
              <a:spcBef>
                <a:spcPts val="0"/>
              </a:spcBef>
            </a:pPr>
            <a:r>
              <a:rPr lang="en-US" sz="1600"/>
              <a:t>History of hysterectomy can be missed due to lack of discrete documentation on problem list or patient-provided information [33]. Consider gathering this information from a patient survey or using NLP to evaluate clinical notes</a:t>
            </a:r>
          </a:p>
          <a:p>
            <a:pPr lvl="1">
              <a:spcBef>
                <a:spcPts val="0"/>
              </a:spcBef>
            </a:pPr>
            <a:r>
              <a:rPr lang="en-US" sz="1600"/>
              <a:t>Doing a formative evaluation of the CDS prior to deployment is important. An error analysis was used to improve Mayo’s CDS [33]</a:t>
            </a:r>
          </a:p>
          <a:p>
            <a:pPr lvl="1">
              <a:spcBef>
                <a:spcPts val="0"/>
              </a:spcBef>
            </a:pPr>
            <a:r>
              <a:rPr lang="en-US" sz="1600"/>
              <a:t>Critical to generate trust in the system [I-1]</a:t>
            </a:r>
          </a:p>
        </p:txBody>
      </p:sp>
      <p:sp>
        <p:nvSpPr>
          <p:cNvPr id="6" name="Slide Number Placeholder 1">
            <a:extLst>
              <a:ext uri="{FF2B5EF4-FFF2-40B4-BE49-F238E27FC236}">
                <a16:creationId xmlns:a16="http://schemas.microsoft.com/office/drawing/2014/main" id="{0E73D53A-328E-8341-8296-07EA55680B42}"/>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124</a:t>
            </a:fld>
            <a:endParaRPr lang="uk-UA"/>
          </a:p>
        </p:txBody>
      </p:sp>
    </p:spTree>
    <p:extLst>
      <p:ext uri="{BB962C8B-B14F-4D97-AF65-F5344CB8AC3E}">
        <p14:creationId xmlns:p14="http://schemas.microsoft.com/office/powerpoint/2010/main" val="19797826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49697-6A2E-4A23-AF38-31F832DBF1E4}"/>
              </a:ext>
            </a:extLst>
          </p:cNvPr>
          <p:cNvSpPr>
            <a:spLocks noGrp="1"/>
          </p:cNvSpPr>
          <p:nvPr>
            <p:ph type="title"/>
          </p:nvPr>
        </p:nvSpPr>
        <p:spPr/>
        <p:txBody>
          <a:bodyPr/>
          <a:lstStyle/>
          <a:p>
            <a:r>
              <a:rPr lang="en-US" sz="3200"/>
              <a:t>Existing Tools: Mayo Clinic (3 of 4)</a:t>
            </a:r>
            <a:endParaRPr lang="en-US"/>
          </a:p>
        </p:txBody>
      </p:sp>
      <p:sp>
        <p:nvSpPr>
          <p:cNvPr id="4" name="Content Placeholder 3">
            <a:extLst>
              <a:ext uri="{FF2B5EF4-FFF2-40B4-BE49-F238E27FC236}">
                <a16:creationId xmlns:a16="http://schemas.microsoft.com/office/drawing/2014/main" id="{96B2EF41-DB93-4A99-B86B-A4487B67D355}"/>
              </a:ext>
            </a:extLst>
          </p:cNvPr>
          <p:cNvSpPr>
            <a:spLocks noGrp="1"/>
          </p:cNvSpPr>
          <p:nvPr>
            <p:ph sz="quarter" idx="12"/>
          </p:nvPr>
        </p:nvSpPr>
        <p:spPr>
          <a:xfrm>
            <a:off x="319875" y="1090242"/>
            <a:ext cx="11558181" cy="5397037"/>
          </a:xfrm>
        </p:spPr>
        <p:txBody>
          <a:bodyPr/>
          <a:lstStyle/>
          <a:p>
            <a:r>
              <a:rPr lang="en-US" sz="1800"/>
              <a:t>Lessons Learned from 2014 efforts:</a:t>
            </a:r>
          </a:p>
          <a:p>
            <a:pPr marL="515937" lvl="1" indent="-171450">
              <a:spcBef>
                <a:spcPts val="0"/>
              </a:spcBef>
            </a:pPr>
            <a:r>
              <a:rPr lang="en-US" sz="1600">
                <a:latin typeface="Arial" panose="020B0604020202020204" pitchFamily="34" charset="0"/>
                <a:cs typeface="Arial" panose="020B0604020202020204" pitchFamily="34" charset="0"/>
              </a:rPr>
              <a:t>To ensure accuracy of data extraction, reconciliation is performed across multiple sources (e.g., history of hysterectomy is searched for in surgical reports, problem lists, clinical notes, survey responses) to inform if the patient should have cervical, vaginal or no cytology testing, etc. [32]</a:t>
            </a:r>
          </a:p>
          <a:p>
            <a:pPr marL="515937" lvl="1" indent="-171450">
              <a:spcBef>
                <a:spcPts val="0"/>
              </a:spcBef>
            </a:pPr>
            <a:r>
              <a:rPr lang="en-US" sz="1600" b="0" i="0">
                <a:solidFill>
                  <a:srgbClr val="333333"/>
                </a:solidFill>
                <a:effectLst/>
                <a:latin typeface="Arial" panose="020B0604020202020204" pitchFamily="34" charset="0"/>
                <a:cs typeface="Arial" panose="020B0604020202020204" pitchFamily="34" charset="0"/>
              </a:rPr>
              <a:t>NLP and data reconciliation techniques have a critical role in data extraction (4 of the 10 required data elements for the CDS were obtained via these approaches) [32]</a:t>
            </a:r>
          </a:p>
          <a:p>
            <a:pPr marL="515937" lvl="1" indent="-171450">
              <a:spcBef>
                <a:spcPts val="0"/>
              </a:spcBef>
            </a:pPr>
            <a:r>
              <a:rPr lang="en-US" sz="1600">
                <a:solidFill>
                  <a:srgbClr val="333333"/>
                </a:solidFill>
                <a:latin typeface="Arial" panose="020B0604020202020204" pitchFamily="34" charset="0"/>
                <a:cs typeface="Arial" panose="020B0604020202020204" pitchFamily="34" charset="0"/>
              </a:rPr>
              <a:t>Consider multi-pronged approach: combining patient reminders (via email or letter) with presenting a list of high-risk patients for clinician review [20]</a:t>
            </a:r>
          </a:p>
          <a:p>
            <a:pPr marL="515937" lvl="1" indent="-171450">
              <a:spcBef>
                <a:spcPts val="0"/>
              </a:spcBef>
            </a:pPr>
            <a:r>
              <a:rPr lang="en-US" sz="1600">
                <a:latin typeface="Arial" panose="020B0604020202020204" pitchFamily="34" charset="0"/>
                <a:cs typeface="Arial" panose="020B0604020202020204" pitchFamily="34" charset="0"/>
              </a:rPr>
              <a:t>Cytology and pathology reports are not standardized [I-1]</a:t>
            </a:r>
          </a:p>
          <a:p>
            <a:pPr marL="515937" lvl="1" indent="-171450">
              <a:spcBef>
                <a:spcPts val="0"/>
              </a:spcBef>
            </a:pPr>
            <a:r>
              <a:rPr lang="en-US" sz="1600">
                <a:latin typeface="Arial" panose="020B0604020202020204" pitchFamily="34" charset="0"/>
                <a:cs typeface="Arial" panose="020B0604020202020204" pitchFamily="34" charset="0"/>
              </a:rPr>
              <a:t>Change in data sources can create issues [I-1]</a:t>
            </a:r>
          </a:p>
          <a:p>
            <a:pPr marL="515937" lvl="1" indent="-171450">
              <a:spcBef>
                <a:spcPts val="0"/>
              </a:spcBef>
            </a:pPr>
            <a:r>
              <a:rPr lang="en-US" sz="1600">
                <a:latin typeface="Arial" panose="020B0604020202020204" pitchFamily="34" charset="0"/>
                <a:cs typeface="Arial" panose="020B0604020202020204" pitchFamily="34" charset="0"/>
              </a:rPr>
              <a:t>It is important to consider how to handle missing data – you can have logic stop, or implement a way to bypass decision point and continue forward [I-1]</a:t>
            </a:r>
          </a:p>
          <a:p>
            <a:pPr marL="515937" lvl="1" indent="-171450">
              <a:spcBef>
                <a:spcPts val="0"/>
              </a:spcBef>
            </a:pPr>
            <a:r>
              <a:rPr lang="en-US" sz="1600">
                <a:latin typeface="Arial" panose="020B0604020202020204" pitchFamily="34" charset="0"/>
                <a:cs typeface="Arial" panose="020B0604020202020204" pitchFamily="34" charset="0"/>
              </a:rPr>
              <a:t>Physicians appreciate time savings of seeing both the recommendation and the supporting detail of why the recommendation was made. [I-1]</a:t>
            </a:r>
          </a:p>
          <a:p>
            <a:pPr marL="515937" lvl="1" indent="-171450">
              <a:spcBef>
                <a:spcPts val="0"/>
              </a:spcBef>
            </a:pPr>
            <a:r>
              <a:rPr lang="en-US" sz="1600" b="0" i="0">
                <a:solidFill>
                  <a:srgbClr val="000000"/>
                </a:solidFill>
                <a:effectLst/>
                <a:latin typeface="Arial" panose="020B0604020202020204" pitchFamily="34" charset="0"/>
                <a:cs typeface="Arial" panose="020B0604020202020204" pitchFamily="34" charset="0"/>
              </a:rPr>
              <a:t>A preferred enhancement might be some kind of "push" to the clinician and even to the patient [I-1]</a:t>
            </a:r>
          </a:p>
          <a:p>
            <a:pPr marL="515937" lvl="1" indent="-171450">
              <a:spcBef>
                <a:spcPts val="0"/>
              </a:spcBef>
            </a:pPr>
            <a:r>
              <a:rPr lang="en-US" sz="1600" b="0" i="0">
                <a:solidFill>
                  <a:srgbClr val="000000"/>
                </a:solidFill>
                <a:effectLst/>
                <a:latin typeface="Arial" panose="020B0604020202020204" pitchFamily="34" charset="0"/>
                <a:cs typeface="Arial" panose="020B0604020202020204" pitchFamily="34" charset="0"/>
              </a:rPr>
              <a:t>Nice feature: "i" information icon to hover over which explains what to do next (test type, interval) [I-1] </a:t>
            </a:r>
          </a:p>
          <a:p>
            <a:pPr marL="515937" lvl="1" indent="-171450">
              <a:spcBef>
                <a:spcPts val="0"/>
              </a:spcBef>
            </a:pPr>
            <a:r>
              <a:rPr lang="en-US" sz="1600">
                <a:solidFill>
                  <a:srgbClr val="000000"/>
                </a:solidFill>
                <a:latin typeface="Arial" panose="020B0604020202020204" pitchFamily="34" charset="0"/>
                <a:cs typeface="Arial" panose="020B0604020202020204" pitchFamily="34" charset="0"/>
              </a:rPr>
              <a:t>I</a:t>
            </a:r>
            <a:r>
              <a:rPr lang="en-US" sz="1600" b="0" i="0">
                <a:solidFill>
                  <a:srgbClr val="000000"/>
                </a:solidFill>
                <a:effectLst/>
                <a:latin typeface="Arial" panose="020B0604020202020204" pitchFamily="34" charset="0"/>
                <a:cs typeface="Arial" panose="020B0604020202020204" pitchFamily="34" charset="0"/>
              </a:rPr>
              <a:t>deal to have CDS recommendation on the actual biopsy report results [I-1]</a:t>
            </a:r>
            <a:endParaRPr lang="en-US" sz="1600">
              <a:latin typeface="Arial" panose="020B0604020202020204" pitchFamily="34" charset="0"/>
              <a:cs typeface="Arial" panose="020B0604020202020204" pitchFamily="34" charset="0"/>
            </a:endParaRPr>
          </a:p>
          <a:p>
            <a:pPr marL="344487" lvl="1" indent="0">
              <a:buNone/>
            </a:pPr>
            <a:endParaRPr lang="en-US" sz="1200"/>
          </a:p>
          <a:p>
            <a:pPr lvl="3"/>
            <a:endParaRPr lang="en-US" sz="700"/>
          </a:p>
          <a:p>
            <a:endParaRPr lang="en-US"/>
          </a:p>
        </p:txBody>
      </p:sp>
      <p:sp>
        <p:nvSpPr>
          <p:cNvPr id="2" name="Slide Number Placeholder 1">
            <a:extLst>
              <a:ext uri="{FF2B5EF4-FFF2-40B4-BE49-F238E27FC236}">
                <a16:creationId xmlns:a16="http://schemas.microsoft.com/office/drawing/2014/main" id="{355527FF-1C78-4C44-BA63-FF8DE7FA6E38}"/>
              </a:ext>
            </a:extLst>
          </p:cNvPr>
          <p:cNvSpPr>
            <a:spLocks noGrp="1"/>
          </p:cNvSpPr>
          <p:nvPr>
            <p:ph type="sldNum" sz="quarter" idx="11"/>
          </p:nvPr>
        </p:nvSpPr>
        <p:spPr/>
        <p:txBody>
          <a:bodyPr/>
          <a:lstStyle/>
          <a:p>
            <a:fld id="{2F2F552B-1952-B44E-8CAB-5705F0ACD2E2}" type="slidenum">
              <a:rPr lang="uk-UA" smtClean="0"/>
              <a:pPr/>
              <a:t>125</a:t>
            </a:fld>
            <a:endParaRPr lang="uk-UA"/>
          </a:p>
        </p:txBody>
      </p:sp>
    </p:spTree>
    <p:extLst>
      <p:ext uri="{BB962C8B-B14F-4D97-AF65-F5344CB8AC3E}">
        <p14:creationId xmlns:p14="http://schemas.microsoft.com/office/powerpoint/2010/main" val="3469623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49697-6A2E-4A23-AF38-31F832DBF1E4}"/>
              </a:ext>
            </a:extLst>
          </p:cNvPr>
          <p:cNvSpPr>
            <a:spLocks noGrp="1"/>
          </p:cNvSpPr>
          <p:nvPr>
            <p:ph type="title"/>
          </p:nvPr>
        </p:nvSpPr>
        <p:spPr/>
        <p:txBody>
          <a:bodyPr/>
          <a:lstStyle/>
          <a:p>
            <a:r>
              <a:rPr lang="en-US" sz="3200"/>
              <a:t>Existing Tools: Mayo Clinic (4 of 4)</a:t>
            </a:r>
            <a:endParaRPr lang="en-US"/>
          </a:p>
        </p:txBody>
      </p:sp>
      <p:sp>
        <p:nvSpPr>
          <p:cNvPr id="9" name="Rectangle 8">
            <a:extLst>
              <a:ext uri="{FF2B5EF4-FFF2-40B4-BE49-F238E27FC236}">
                <a16:creationId xmlns:a16="http://schemas.microsoft.com/office/drawing/2014/main" id="{E562E05D-220C-426B-9710-DBE92C8C9B60}"/>
              </a:ext>
            </a:extLst>
          </p:cNvPr>
          <p:cNvSpPr/>
          <p:nvPr/>
        </p:nvSpPr>
        <p:spPr>
          <a:xfrm>
            <a:off x="3154902" y="1507436"/>
            <a:ext cx="5560109" cy="452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Sample Explanations Generated by the CDS</a:t>
            </a:r>
          </a:p>
        </p:txBody>
      </p:sp>
      <p:pic>
        <p:nvPicPr>
          <p:cNvPr id="7" name="Picture 6" descr="Example text from Mayo Clinic CDS">
            <a:extLst>
              <a:ext uri="{FF2B5EF4-FFF2-40B4-BE49-F238E27FC236}">
                <a16:creationId xmlns:a16="http://schemas.microsoft.com/office/drawing/2014/main" id="{51645A7B-CB1A-474F-9171-7DBDEFC35A06}"/>
              </a:ext>
            </a:extLst>
          </p:cNvPr>
          <p:cNvPicPr>
            <a:picLocks noChangeAspect="1"/>
          </p:cNvPicPr>
          <p:nvPr/>
        </p:nvPicPr>
        <p:blipFill>
          <a:blip r:embed="rId3"/>
          <a:stretch>
            <a:fillRect/>
          </a:stretch>
        </p:blipFill>
        <p:spPr>
          <a:xfrm>
            <a:off x="3103021" y="2152070"/>
            <a:ext cx="5788160" cy="3087019"/>
          </a:xfrm>
          <a:prstGeom prst="rect">
            <a:avLst/>
          </a:prstGeom>
        </p:spPr>
      </p:pic>
      <p:sp>
        <p:nvSpPr>
          <p:cNvPr id="10" name="TextBox 9">
            <a:extLst>
              <a:ext uri="{FF2B5EF4-FFF2-40B4-BE49-F238E27FC236}">
                <a16:creationId xmlns:a16="http://schemas.microsoft.com/office/drawing/2014/main" id="{058AF3FA-126F-4350-AB10-44D286EECE1A}"/>
              </a:ext>
            </a:extLst>
          </p:cNvPr>
          <p:cNvSpPr txBox="1"/>
          <p:nvPr/>
        </p:nvSpPr>
        <p:spPr>
          <a:xfrm>
            <a:off x="3520409" y="5239089"/>
            <a:ext cx="4916078" cy="830997"/>
          </a:xfrm>
          <a:prstGeom prst="rect">
            <a:avLst/>
          </a:prstGeom>
          <a:ln>
            <a:noFill/>
          </a:ln>
        </p:spPr>
        <p:txBody>
          <a:bodyPr vert="horz" wrap="square" lIns="91440" tIns="45720" rIns="91440" bIns="45720" rtlCol="0">
            <a:spAutoFit/>
          </a:bodyPr>
          <a:lstStyle/>
          <a:p>
            <a:pPr algn="l"/>
            <a:r>
              <a:rPr lang="en-US" sz="1200" b="0" i="1">
                <a:solidFill>
                  <a:srgbClr val="333333"/>
                </a:solidFill>
                <a:effectLst/>
                <a:latin typeface="arial" panose="020B0604020202020204" pitchFamily="34" charset="0"/>
              </a:rPr>
              <a:t>Wagholikar KB, Maclaughlin KL, Casey PM, et al. Automated Recommendation for Cervical Cancer Screening and Surveillance. Cancer Informatics. January 2014. doi:</a:t>
            </a:r>
            <a:r>
              <a:rPr lang="en-US" sz="1200" b="0" i="1">
                <a:solidFill>
                  <a:srgbClr val="006ACC"/>
                </a:solidFill>
                <a:effectLst/>
                <a:latin typeface="arial" panose="020B0604020202020204" pitchFamily="34" charset="0"/>
                <a:hlinkClick r:id="rId4"/>
              </a:rPr>
              <a:t>10.4137/CIN.S14035</a:t>
            </a:r>
            <a:endParaRPr lang="en-US" sz="1200" i="1"/>
          </a:p>
        </p:txBody>
      </p:sp>
      <p:sp>
        <p:nvSpPr>
          <p:cNvPr id="2" name="Slide Number Placeholder 1">
            <a:extLst>
              <a:ext uri="{FF2B5EF4-FFF2-40B4-BE49-F238E27FC236}">
                <a16:creationId xmlns:a16="http://schemas.microsoft.com/office/drawing/2014/main" id="{355527FF-1C78-4C44-BA63-FF8DE7FA6E38}"/>
              </a:ext>
            </a:extLst>
          </p:cNvPr>
          <p:cNvSpPr>
            <a:spLocks noGrp="1"/>
          </p:cNvSpPr>
          <p:nvPr>
            <p:ph type="sldNum" sz="quarter" idx="11"/>
          </p:nvPr>
        </p:nvSpPr>
        <p:spPr/>
        <p:txBody>
          <a:bodyPr/>
          <a:lstStyle/>
          <a:p>
            <a:fld id="{2F2F552B-1952-B44E-8CAB-5705F0ACD2E2}" type="slidenum">
              <a:rPr lang="uk-UA" smtClean="0"/>
              <a:pPr/>
              <a:t>126</a:t>
            </a:fld>
            <a:endParaRPr lang="uk-UA"/>
          </a:p>
        </p:txBody>
      </p:sp>
    </p:spTree>
    <p:extLst>
      <p:ext uri="{BB962C8B-B14F-4D97-AF65-F5344CB8AC3E}">
        <p14:creationId xmlns:p14="http://schemas.microsoft.com/office/powerpoint/2010/main" val="25780812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8F3DF5-A6B4-FB42-90CD-1556737778DF}"/>
              </a:ext>
            </a:extLst>
          </p:cNvPr>
          <p:cNvSpPr>
            <a:spLocks noGrp="1"/>
          </p:cNvSpPr>
          <p:nvPr>
            <p:ph type="title"/>
          </p:nvPr>
        </p:nvSpPr>
        <p:spPr/>
        <p:txBody>
          <a:bodyPr/>
          <a:lstStyle/>
          <a:p>
            <a:r>
              <a:rPr lang="en-US"/>
              <a:t>Existing Tools: Natural Language Processing (1 of 4)</a:t>
            </a:r>
          </a:p>
        </p:txBody>
      </p:sp>
      <p:sp>
        <p:nvSpPr>
          <p:cNvPr id="4" name="Content Placeholder 3">
            <a:extLst>
              <a:ext uri="{FF2B5EF4-FFF2-40B4-BE49-F238E27FC236}">
                <a16:creationId xmlns:a16="http://schemas.microsoft.com/office/drawing/2014/main" id="{6A68F446-0579-B846-B9AD-441E3D69269A}"/>
              </a:ext>
            </a:extLst>
          </p:cNvPr>
          <p:cNvSpPr>
            <a:spLocks noGrp="1"/>
          </p:cNvSpPr>
          <p:nvPr>
            <p:ph sz="quarter" idx="12"/>
          </p:nvPr>
        </p:nvSpPr>
        <p:spPr>
          <a:xfrm>
            <a:off x="457200" y="1090242"/>
            <a:ext cx="11277600" cy="5001491"/>
          </a:xfrm>
        </p:spPr>
        <p:txBody>
          <a:bodyPr/>
          <a:lstStyle/>
          <a:p>
            <a:r>
              <a:rPr lang="en-US" sz="2000"/>
              <a:t>Role of NLP in Pathology-Clinical Workflow [I-12]</a:t>
            </a:r>
          </a:p>
          <a:p>
            <a:pPr lvl="1"/>
            <a:r>
              <a:rPr lang="en-US" sz="2000"/>
              <a:t>New ASCCP app: It doesn't take much to hit point where app defers to clinician judgement:</a:t>
            </a:r>
          </a:p>
          <a:p>
            <a:pPr lvl="2"/>
            <a:r>
              <a:rPr lang="en-US" sz="2000"/>
              <a:t>Clinician must manually review and interpret patient data and enter it into ASCCP app</a:t>
            </a:r>
          </a:p>
          <a:p>
            <a:pPr lvl="2"/>
            <a:r>
              <a:rPr lang="en-US" sz="2000"/>
              <a:t>Demonstrates need for NLP to extract data elements that may be buried within free-text pathology reports</a:t>
            </a:r>
          </a:p>
          <a:p>
            <a:pPr lvl="1"/>
            <a:r>
              <a:rPr lang="en-US" sz="2000"/>
              <a:t>According to a Yale clinical NLP group, preferred modern NLP strategies are partially automated, so that they can inform clinicians without bypassing their discretion altogether (see next slide)</a:t>
            </a:r>
          </a:p>
          <a:p>
            <a:pPr lvl="1"/>
            <a:r>
              <a:rPr lang="en-US" sz="2000"/>
              <a:t>Automation allows computer to learn as you go and avoids laborious process of constantly updating lexical dictionary</a:t>
            </a:r>
          </a:p>
          <a:p>
            <a:pPr lvl="1"/>
            <a:r>
              <a:rPr lang="en-US" sz="2000"/>
              <a:t>Ideal integration point would be in pathology lab, after results are generated</a:t>
            </a:r>
          </a:p>
          <a:p>
            <a:pPr lvl="1"/>
            <a:r>
              <a:rPr lang="en-US" sz="2000"/>
              <a:t>Ideal output would involve a discrete result alongside a narrative report to be referenced as context for clinical decision</a:t>
            </a:r>
          </a:p>
          <a:p>
            <a:pPr lvl="1"/>
            <a:endParaRPr lang="en-US"/>
          </a:p>
          <a:p>
            <a:endParaRPr lang="en-US"/>
          </a:p>
        </p:txBody>
      </p:sp>
      <p:sp>
        <p:nvSpPr>
          <p:cNvPr id="2" name="Slide Number Placeholder 1">
            <a:extLst>
              <a:ext uri="{FF2B5EF4-FFF2-40B4-BE49-F238E27FC236}">
                <a16:creationId xmlns:a16="http://schemas.microsoft.com/office/drawing/2014/main" id="{F4669878-22E3-2B4F-A0E3-388B6EAECFDE}"/>
              </a:ext>
            </a:extLst>
          </p:cNvPr>
          <p:cNvSpPr>
            <a:spLocks noGrp="1"/>
          </p:cNvSpPr>
          <p:nvPr>
            <p:ph type="sldNum" sz="quarter" idx="11"/>
          </p:nvPr>
        </p:nvSpPr>
        <p:spPr/>
        <p:txBody>
          <a:bodyPr/>
          <a:lstStyle/>
          <a:p>
            <a:fld id="{2F2F552B-1952-B44E-8CAB-5705F0ACD2E2}" type="slidenum">
              <a:rPr lang="uk-UA" smtClean="0"/>
              <a:pPr/>
              <a:t>127</a:t>
            </a:fld>
            <a:endParaRPr lang="uk-UA"/>
          </a:p>
        </p:txBody>
      </p:sp>
    </p:spTree>
    <p:extLst>
      <p:ext uri="{BB962C8B-B14F-4D97-AF65-F5344CB8AC3E}">
        <p14:creationId xmlns:p14="http://schemas.microsoft.com/office/powerpoint/2010/main" val="1912986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F05383-07D1-1043-B37C-750F545F259F}"/>
              </a:ext>
            </a:extLst>
          </p:cNvPr>
          <p:cNvSpPr>
            <a:spLocks noGrp="1"/>
          </p:cNvSpPr>
          <p:nvPr>
            <p:ph type="title"/>
          </p:nvPr>
        </p:nvSpPr>
        <p:spPr/>
        <p:txBody>
          <a:bodyPr/>
          <a:lstStyle/>
          <a:p>
            <a:r>
              <a:rPr lang="en-US"/>
              <a:t>Existing Tools: Natural Language Processing (2 of 4)</a:t>
            </a:r>
          </a:p>
        </p:txBody>
      </p:sp>
      <p:sp>
        <p:nvSpPr>
          <p:cNvPr id="12" name="Oval 11">
            <a:extLst>
              <a:ext uri="{FF2B5EF4-FFF2-40B4-BE49-F238E27FC236}">
                <a16:creationId xmlns:a16="http://schemas.microsoft.com/office/drawing/2014/main" id="{666E5768-3C52-3340-92CA-1FEDAABABB07}"/>
              </a:ext>
              <a:ext uri="{C183D7F6-B498-43B3-948B-1728B52AA6E4}">
                <adec:decorative xmlns:adec="http://schemas.microsoft.com/office/drawing/2017/decorative" val="1"/>
              </a:ext>
            </a:extLst>
          </p:cNvPr>
          <p:cNvSpPr/>
          <p:nvPr/>
        </p:nvSpPr>
        <p:spPr>
          <a:xfrm>
            <a:off x="3981690" y="1869938"/>
            <a:ext cx="7916841" cy="4537061"/>
          </a:xfrm>
          <a:prstGeom prst="ellipse">
            <a:avLst/>
          </a:prstGeom>
          <a:solidFill>
            <a:schemeClr val="accent1">
              <a:alpha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2D19906-C7AD-D742-9454-ADDECEB65435}"/>
              </a:ext>
              <a:ext uri="{C183D7F6-B498-43B3-948B-1728B52AA6E4}">
                <adec:decorative xmlns:adec="http://schemas.microsoft.com/office/drawing/2017/decorative" val="1"/>
              </a:ext>
            </a:extLst>
          </p:cNvPr>
          <p:cNvSpPr/>
          <p:nvPr/>
        </p:nvSpPr>
        <p:spPr>
          <a:xfrm>
            <a:off x="293469" y="1869938"/>
            <a:ext cx="7916841" cy="4506662"/>
          </a:xfrm>
          <a:prstGeom prst="ellipse">
            <a:avLst/>
          </a:prstGeom>
          <a:solidFill>
            <a:schemeClr val="accent1">
              <a:alpha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901FE4B-D772-5347-9D0D-DBD042BFAC82}"/>
              </a:ext>
            </a:extLst>
          </p:cNvPr>
          <p:cNvSpPr/>
          <p:nvPr/>
        </p:nvSpPr>
        <p:spPr>
          <a:xfrm>
            <a:off x="4252297" y="1040137"/>
            <a:ext cx="3390672" cy="369332"/>
          </a:xfrm>
          <a:prstGeom prst="rect">
            <a:avLst/>
          </a:prstGeom>
        </p:spPr>
        <p:txBody>
          <a:bodyPr wrap="none">
            <a:spAutoFit/>
          </a:bodyPr>
          <a:lstStyle/>
          <a:p>
            <a:r>
              <a:rPr lang="en-US"/>
              <a:t>Rule-Based vs. Statistical [I-12]</a:t>
            </a:r>
          </a:p>
        </p:txBody>
      </p:sp>
      <p:sp>
        <p:nvSpPr>
          <p:cNvPr id="7" name="TextBox 6">
            <a:extLst>
              <a:ext uri="{FF2B5EF4-FFF2-40B4-BE49-F238E27FC236}">
                <a16:creationId xmlns:a16="http://schemas.microsoft.com/office/drawing/2014/main" id="{8B88186A-CC3A-3C40-803A-BC3F8119C171}"/>
              </a:ext>
            </a:extLst>
          </p:cNvPr>
          <p:cNvSpPr txBox="1"/>
          <p:nvPr/>
        </p:nvSpPr>
        <p:spPr>
          <a:xfrm>
            <a:off x="916116" y="1685272"/>
            <a:ext cx="1890261" cy="369332"/>
          </a:xfrm>
          <a:prstGeom prst="rect">
            <a:avLst/>
          </a:prstGeom>
          <a:ln>
            <a:noFill/>
          </a:ln>
        </p:spPr>
        <p:txBody>
          <a:bodyPr vert="horz" wrap="none" lIns="91440" tIns="45720" rIns="91440" bIns="45720" rtlCol="0">
            <a:spAutoFit/>
          </a:bodyPr>
          <a:lstStyle/>
          <a:p>
            <a:pPr algn="l"/>
            <a:r>
              <a:rPr lang="en-US"/>
              <a:t>Rule-Based NLP</a:t>
            </a:r>
          </a:p>
        </p:txBody>
      </p:sp>
      <p:sp>
        <p:nvSpPr>
          <p:cNvPr id="18" name="TextBox 17">
            <a:extLst>
              <a:ext uri="{FF2B5EF4-FFF2-40B4-BE49-F238E27FC236}">
                <a16:creationId xmlns:a16="http://schemas.microsoft.com/office/drawing/2014/main" id="{34C1958C-6DDD-3143-BEE9-8DE64478CE80}"/>
              </a:ext>
            </a:extLst>
          </p:cNvPr>
          <p:cNvSpPr txBox="1"/>
          <p:nvPr/>
        </p:nvSpPr>
        <p:spPr>
          <a:xfrm>
            <a:off x="916116" y="2784441"/>
            <a:ext cx="3503904" cy="2862322"/>
          </a:xfrm>
          <a:prstGeom prst="rect">
            <a:avLst/>
          </a:prstGeom>
          <a:ln>
            <a:noFill/>
          </a:ln>
        </p:spPr>
        <p:txBody>
          <a:bodyPr vert="horz" wrap="square" lIns="91440" tIns="45720" rIns="91440" bIns="45720" rtlCol="0">
            <a:spAutoFit/>
          </a:bodyPr>
          <a:lstStyle/>
          <a:p>
            <a:pPr marL="285750" lvl="0" indent="-285750">
              <a:buFont typeface="Arial" panose="020B0604020202020204" pitchFamily="34" charset="0"/>
              <a:buChar char="•"/>
            </a:pPr>
            <a:r>
              <a:rPr lang="en-US"/>
              <a:t>Lexical dictionaries define keywords to be extracted</a:t>
            </a:r>
          </a:p>
          <a:p>
            <a:pPr marL="285750" lvl="0" indent="-285750">
              <a:buFont typeface="Arial" panose="020B0604020202020204" pitchFamily="34" charset="0"/>
              <a:buChar char="•"/>
            </a:pPr>
            <a:r>
              <a:rPr lang="en-US"/>
              <a:t>Context dictionaries to  interpret presence or    negation of data element</a:t>
            </a:r>
          </a:p>
          <a:p>
            <a:pPr marL="285750" lvl="0" indent="-285750">
              <a:buFont typeface="Arial" panose="020B0604020202020204" pitchFamily="34" charset="0"/>
              <a:buChar char="•"/>
            </a:pPr>
            <a:r>
              <a:rPr lang="en-US"/>
              <a:t>Easier to see why certain clinical decision is made</a:t>
            </a:r>
          </a:p>
          <a:p>
            <a:pPr marL="285750" lvl="0" indent="-285750">
              <a:buFont typeface="Arial" panose="020B0604020202020204" pitchFamily="34" charset="0"/>
              <a:buChar char="•"/>
            </a:pPr>
            <a:r>
              <a:rPr lang="en-US"/>
              <a:t>Become stale as guidelines and pathology methods evolve</a:t>
            </a:r>
          </a:p>
        </p:txBody>
      </p:sp>
      <p:sp>
        <p:nvSpPr>
          <p:cNvPr id="8" name="TextBox 7">
            <a:extLst>
              <a:ext uri="{FF2B5EF4-FFF2-40B4-BE49-F238E27FC236}">
                <a16:creationId xmlns:a16="http://schemas.microsoft.com/office/drawing/2014/main" id="{80F12240-830F-8A4D-BCE8-F66421266CF3}"/>
              </a:ext>
            </a:extLst>
          </p:cNvPr>
          <p:cNvSpPr txBox="1"/>
          <p:nvPr/>
        </p:nvSpPr>
        <p:spPr>
          <a:xfrm>
            <a:off x="5150837" y="1553872"/>
            <a:ext cx="1890326" cy="369332"/>
          </a:xfrm>
          <a:prstGeom prst="rect">
            <a:avLst/>
          </a:prstGeom>
          <a:ln>
            <a:noFill/>
          </a:ln>
        </p:spPr>
        <p:txBody>
          <a:bodyPr vert="horz" wrap="none" lIns="91440" tIns="45720" rIns="91440" bIns="45720" rtlCol="0">
            <a:spAutoFit/>
          </a:bodyPr>
          <a:lstStyle/>
          <a:p>
            <a:pPr algn="l"/>
            <a:r>
              <a:rPr lang="en-US"/>
              <a:t>Hybrid Approach</a:t>
            </a:r>
          </a:p>
        </p:txBody>
      </p:sp>
      <p:sp>
        <p:nvSpPr>
          <p:cNvPr id="16" name="TextBox 15">
            <a:extLst>
              <a:ext uri="{FF2B5EF4-FFF2-40B4-BE49-F238E27FC236}">
                <a16:creationId xmlns:a16="http://schemas.microsoft.com/office/drawing/2014/main" id="{2701FEEC-00D9-674D-9266-5E7B97517262}"/>
              </a:ext>
            </a:extLst>
          </p:cNvPr>
          <p:cNvSpPr txBox="1"/>
          <p:nvPr/>
        </p:nvSpPr>
        <p:spPr>
          <a:xfrm>
            <a:off x="4766284" y="2857240"/>
            <a:ext cx="2719310" cy="2308324"/>
          </a:xfrm>
          <a:prstGeom prst="rect">
            <a:avLst/>
          </a:prstGeom>
          <a:ln>
            <a:noFill/>
          </a:ln>
        </p:spPr>
        <p:txBody>
          <a:bodyPr vert="horz" wrap="square" lIns="91440" tIns="45720" rIns="91440" bIns="45720" rtlCol="0">
            <a:spAutoFit/>
          </a:bodyPr>
          <a:lstStyle/>
          <a:p>
            <a:pPr marL="285750" indent="-285750">
              <a:buFont typeface="Arial" panose="020B0604020202020204" pitchFamily="34" charset="0"/>
              <a:buChar char="•"/>
            </a:pPr>
            <a:r>
              <a:rPr lang="en-US">
                <a:solidFill>
                  <a:schemeClr val="bg1"/>
                </a:solidFill>
              </a:rPr>
              <a:t>Mixed dictionary and machine learning approach for different steps of pipeline</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r>
              <a:rPr lang="en-US">
                <a:solidFill>
                  <a:schemeClr val="bg1"/>
                </a:solidFill>
              </a:rPr>
              <a:t>Statistical results come back with an associated probability</a:t>
            </a:r>
          </a:p>
        </p:txBody>
      </p:sp>
      <p:sp>
        <p:nvSpPr>
          <p:cNvPr id="6" name="TextBox 5">
            <a:extLst>
              <a:ext uri="{FF2B5EF4-FFF2-40B4-BE49-F238E27FC236}">
                <a16:creationId xmlns:a16="http://schemas.microsoft.com/office/drawing/2014/main" id="{5CD653F3-5529-F146-9A2C-738261A4A59B}"/>
              </a:ext>
            </a:extLst>
          </p:cNvPr>
          <p:cNvSpPr txBox="1"/>
          <p:nvPr/>
        </p:nvSpPr>
        <p:spPr>
          <a:xfrm>
            <a:off x="9044307" y="1561344"/>
            <a:ext cx="1685077" cy="369332"/>
          </a:xfrm>
          <a:prstGeom prst="rect">
            <a:avLst/>
          </a:prstGeom>
          <a:ln>
            <a:noFill/>
          </a:ln>
        </p:spPr>
        <p:txBody>
          <a:bodyPr vert="horz" wrap="none" lIns="91440" tIns="45720" rIns="91440" bIns="45720" rtlCol="0">
            <a:spAutoFit/>
          </a:bodyPr>
          <a:lstStyle/>
          <a:p>
            <a:pPr algn="l"/>
            <a:r>
              <a:rPr lang="en-US"/>
              <a:t>Statistical NLP</a:t>
            </a:r>
          </a:p>
        </p:txBody>
      </p:sp>
      <p:sp>
        <p:nvSpPr>
          <p:cNvPr id="17" name="TextBox 16">
            <a:extLst>
              <a:ext uri="{FF2B5EF4-FFF2-40B4-BE49-F238E27FC236}">
                <a16:creationId xmlns:a16="http://schemas.microsoft.com/office/drawing/2014/main" id="{FE4BC51D-8802-2C40-8CF4-040B305B5AB7}"/>
              </a:ext>
            </a:extLst>
          </p:cNvPr>
          <p:cNvSpPr txBox="1"/>
          <p:nvPr/>
        </p:nvSpPr>
        <p:spPr>
          <a:xfrm>
            <a:off x="8221423" y="2599177"/>
            <a:ext cx="3330844" cy="3139321"/>
          </a:xfrm>
          <a:prstGeom prst="rect">
            <a:avLst/>
          </a:prstGeom>
          <a:ln>
            <a:noFill/>
          </a:ln>
        </p:spPr>
        <p:txBody>
          <a:bodyPr vert="horz" wrap="square" lIns="91440" tIns="45720" rIns="91440" bIns="45720" rtlCol="0">
            <a:spAutoFit/>
          </a:bodyPr>
          <a:lstStyle/>
          <a:p>
            <a:pPr marL="285750" lvl="0" indent="-285750">
              <a:buFont typeface="Arial" panose="020B0604020202020204" pitchFamily="34" charset="0"/>
              <a:buChar char="•"/>
            </a:pPr>
            <a:r>
              <a:rPr lang="en-US"/>
              <a:t>Use deep learning techniques</a:t>
            </a:r>
          </a:p>
          <a:p>
            <a:pPr marL="285750" lvl="0" indent="-285750">
              <a:buFont typeface="Arial" panose="020B0604020202020204" pitchFamily="34" charset="0"/>
              <a:buChar char="•"/>
            </a:pPr>
            <a:r>
              <a:rPr lang="en-US"/>
              <a:t>Easier to build: less hard-coding</a:t>
            </a:r>
          </a:p>
          <a:p>
            <a:pPr marL="285750" lvl="0" indent="-285750">
              <a:buFont typeface="Arial" panose="020B0604020202020204" pitchFamily="34" charset="0"/>
              <a:buChar char="•"/>
            </a:pPr>
            <a:r>
              <a:rPr lang="en-US"/>
              <a:t>Easier to implement: no need to constantly update lexical dictionaries</a:t>
            </a:r>
          </a:p>
          <a:p>
            <a:pPr marL="285750" lvl="0" indent="-285750">
              <a:buFont typeface="Arial" panose="020B0604020202020204" pitchFamily="34" charset="0"/>
              <a:buChar char="•"/>
            </a:pPr>
            <a:r>
              <a:rPr lang="en-US"/>
              <a:t>Becoming more prevalent with advancement of machine learning technology</a:t>
            </a:r>
          </a:p>
        </p:txBody>
      </p:sp>
      <p:sp>
        <p:nvSpPr>
          <p:cNvPr id="2" name="Slide Number Placeholder 1">
            <a:extLst>
              <a:ext uri="{FF2B5EF4-FFF2-40B4-BE49-F238E27FC236}">
                <a16:creationId xmlns:a16="http://schemas.microsoft.com/office/drawing/2014/main" id="{C23E6594-227C-F643-A915-3DE438E8DCD3}"/>
              </a:ext>
            </a:extLst>
          </p:cNvPr>
          <p:cNvSpPr>
            <a:spLocks noGrp="1"/>
          </p:cNvSpPr>
          <p:nvPr>
            <p:ph type="sldNum" sz="quarter" idx="11"/>
          </p:nvPr>
        </p:nvSpPr>
        <p:spPr/>
        <p:txBody>
          <a:bodyPr/>
          <a:lstStyle/>
          <a:p>
            <a:fld id="{2F2F552B-1952-B44E-8CAB-5705F0ACD2E2}" type="slidenum">
              <a:rPr lang="uk-UA" smtClean="0"/>
              <a:pPr/>
              <a:t>128</a:t>
            </a:fld>
            <a:endParaRPr lang="uk-UA"/>
          </a:p>
        </p:txBody>
      </p:sp>
    </p:spTree>
    <p:extLst>
      <p:ext uri="{BB962C8B-B14F-4D97-AF65-F5344CB8AC3E}">
        <p14:creationId xmlns:p14="http://schemas.microsoft.com/office/powerpoint/2010/main" val="17444698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A849FB-2AD5-D345-A447-17C671365F54}"/>
              </a:ext>
            </a:extLst>
          </p:cNvPr>
          <p:cNvSpPr>
            <a:spLocks noGrp="1"/>
          </p:cNvSpPr>
          <p:nvPr>
            <p:ph type="title"/>
          </p:nvPr>
        </p:nvSpPr>
        <p:spPr/>
        <p:txBody>
          <a:bodyPr/>
          <a:lstStyle/>
          <a:p>
            <a:r>
              <a:rPr lang="en-US"/>
              <a:t>Existing Tools: Natural Language Processing (3 of 4)</a:t>
            </a:r>
          </a:p>
        </p:txBody>
      </p:sp>
      <p:sp>
        <p:nvSpPr>
          <p:cNvPr id="4" name="Content Placeholder 3">
            <a:extLst>
              <a:ext uri="{FF2B5EF4-FFF2-40B4-BE49-F238E27FC236}">
                <a16:creationId xmlns:a16="http://schemas.microsoft.com/office/drawing/2014/main" id="{E20F1DBC-A4CC-9942-B2FC-F753FA5DC769}"/>
              </a:ext>
            </a:extLst>
          </p:cNvPr>
          <p:cNvSpPr>
            <a:spLocks noGrp="1"/>
          </p:cNvSpPr>
          <p:nvPr>
            <p:ph sz="quarter" idx="12"/>
          </p:nvPr>
        </p:nvSpPr>
        <p:spPr>
          <a:xfrm>
            <a:off x="246580" y="1090242"/>
            <a:ext cx="11698840" cy="5001491"/>
          </a:xfrm>
        </p:spPr>
        <p:txBody>
          <a:bodyPr/>
          <a:lstStyle/>
          <a:p>
            <a:r>
              <a:rPr lang="en-US" sz="2000"/>
              <a:t>Current Medical Applications of NLP</a:t>
            </a:r>
          </a:p>
          <a:p>
            <a:pPr lvl="1"/>
            <a:r>
              <a:rPr lang="en-US" sz="1800" b="1"/>
              <a:t>Mayo Clinic Cervical Cancer CDS </a:t>
            </a:r>
            <a:r>
              <a:rPr lang="en-US" sz="1800"/>
              <a:t>[24]: Mayo integrated NLP into their 2018 cervical cancer CDS system</a:t>
            </a:r>
          </a:p>
          <a:p>
            <a:pPr lvl="2"/>
            <a:r>
              <a:rPr lang="en-US" sz="1800"/>
              <a:t>Uses large dictionary built with Java Drools to map key words from unstructured pathology reports</a:t>
            </a:r>
          </a:p>
          <a:p>
            <a:pPr lvl="1"/>
            <a:r>
              <a:rPr lang="en-US" sz="1800" b="1"/>
              <a:t>MedTagger</a:t>
            </a:r>
            <a:r>
              <a:rPr lang="en-US" sz="1800"/>
              <a:t> [23, 34, 35]: An actively maintained, open-source framework developed by Mayo Clinic for indexing, information extraction, and machine learning</a:t>
            </a:r>
          </a:p>
          <a:p>
            <a:pPr lvl="2"/>
            <a:r>
              <a:rPr lang="en-US" sz="1800"/>
              <a:t>Uses dictionaries to extract relevant information about specific diseases</a:t>
            </a:r>
          </a:p>
          <a:p>
            <a:pPr lvl="1"/>
            <a:r>
              <a:rPr lang="en-US" sz="1800" b="1"/>
              <a:t>Apache cTAKES </a:t>
            </a:r>
            <a:r>
              <a:rPr lang="en-US" sz="1800"/>
              <a:t>[10, I-6]: A widely used NLP system for extraction of information from clinical free-text reports within an EHR</a:t>
            </a:r>
          </a:p>
          <a:p>
            <a:pPr lvl="2"/>
            <a:r>
              <a:rPr lang="en-US" sz="1800"/>
              <a:t>Used to find named entities from progress notes and clinical notes</a:t>
            </a:r>
          </a:p>
          <a:p>
            <a:pPr lvl="2"/>
            <a:r>
              <a:rPr lang="en-US" sz="1800"/>
              <a:t>A full-system rule-based NLP pipeline developed by Mayo Clinic, using their MedTagger tool for information extraction.</a:t>
            </a:r>
          </a:p>
          <a:p>
            <a:pPr lvl="1"/>
            <a:r>
              <a:rPr lang="en-US" sz="1800" b="1"/>
              <a:t>CLAMP</a:t>
            </a:r>
            <a:r>
              <a:rPr lang="en-US" sz="1800"/>
              <a:t> [58, I-6]: A UT Health NLP tool available free for non-profit use</a:t>
            </a:r>
          </a:p>
        </p:txBody>
      </p:sp>
      <p:sp>
        <p:nvSpPr>
          <p:cNvPr id="2" name="Slide Number Placeholder 1">
            <a:extLst>
              <a:ext uri="{FF2B5EF4-FFF2-40B4-BE49-F238E27FC236}">
                <a16:creationId xmlns:a16="http://schemas.microsoft.com/office/drawing/2014/main" id="{52890DB4-2DE2-6042-AA9A-0DC83CDFE804}"/>
              </a:ext>
            </a:extLst>
          </p:cNvPr>
          <p:cNvSpPr>
            <a:spLocks noGrp="1"/>
          </p:cNvSpPr>
          <p:nvPr>
            <p:ph type="sldNum" sz="quarter" idx="11"/>
          </p:nvPr>
        </p:nvSpPr>
        <p:spPr/>
        <p:txBody>
          <a:bodyPr/>
          <a:lstStyle/>
          <a:p>
            <a:fld id="{2F2F552B-1952-B44E-8CAB-5705F0ACD2E2}" type="slidenum">
              <a:rPr lang="uk-UA" smtClean="0"/>
              <a:pPr/>
              <a:t>129</a:t>
            </a:fld>
            <a:endParaRPr lang="uk-UA"/>
          </a:p>
        </p:txBody>
      </p:sp>
    </p:spTree>
    <p:extLst>
      <p:ext uri="{BB962C8B-B14F-4D97-AF65-F5344CB8AC3E}">
        <p14:creationId xmlns:p14="http://schemas.microsoft.com/office/powerpoint/2010/main" val="1769712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39740-AF97-FE4C-81C5-9170089267CF}"/>
              </a:ext>
              <a:ext uri="{C183D7F6-B498-43B3-948B-1728B52AA6E4}">
                <adec:decorative xmlns:adec="http://schemas.microsoft.com/office/drawing/2017/decorative" val="1"/>
              </a:ext>
            </a:extLst>
          </p:cNvPr>
          <p:cNvSpPr>
            <a:spLocks noGrp="1"/>
          </p:cNvSpPr>
          <p:nvPr>
            <p:ph type="title"/>
          </p:nvPr>
        </p:nvSpPr>
        <p:spPr>
          <a:xfrm>
            <a:off x="294360" y="73413"/>
            <a:ext cx="11627564" cy="693337"/>
          </a:xfrm>
        </p:spPr>
        <p:txBody>
          <a:bodyPr/>
          <a:lstStyle/>
          <a:p>
            <a:r>
              <a:rPr lang="en-US"/>
              <a:t>Data: </a:t>
            </a:r>
            <a:r>
              <a:rPr lang="en-US" sz="2800" b="0">
                <a:solidFill>
                  <a:schemeClr val="tx1"/>
                </a:solidFill>
              </a:rPr>
              <a:t>What data are needed to apply the guidelines?</a:t>
            </a:r>
            <a:endParaRPr lang="en-US" b="0"/>
          </a:p>
        </p:txBody>
      </p:sp>
      <p:pic>
        <p:nvPicPr>
          <p:cNvPr id="6" name="Content Placeholder 5">
            <a:extLst>
              <a:ext uri="{FF2B5EF4-FFF2-40B4-BE49-F238E27FC236}">
                <a16:creationId xmlns:a16="http://schemas.microsoft.com/office/drawing/2014/main" id="{0C49EBC8-DC2E-7547-9745-D4286A971D1C}"/>
              </a:ext>
              <a:ext uri="{C183D7F6-B498-43B3-948B-1728B52AA6E4}">
                <adec:decorative xmlns:adec="http://schemas.microsoft.com/office/drawing/2017/decorative" val="1"/>
              </a:ext>
            </a:extLst>
          </p:cNvPr>
          <p:cNvPicPr>
            <a:picLocks noGrp="1" noChangeAspect="1"/>
          </p:cNvPicPr>
          <p:nvPr>
            <p:ph sz="quarter" idx="12"/>
          </p:nvPr>
        </p:nvPicPr>
        <p:blipFill>
          <a:blip r:embed="rId2"/>
          <a:srcRect/>
          <a:stretch/>
        </p:blipFill>
        <p:spPr>
          <a:xfrm>
            <a:off x="2962385" y="1806981"/>
            <a:ext cx="4971382" cy="3244037"/>
          </a:xfrm>
        </p:spPr>
      </p:pic>
      <p:sp>
        <p:nvSpPr>
          <p:cNvPr id="42" name="Rounded Rectangular Callout 41">
            <a:extLst>
              <a:ext uri="{FF2B5EF4-FFF2-40B4-BE49-F238E27FC236}">
                <a16:creationId xmlns:a16="http://schemas.microsoft.com/office/drawing/2014/main" id="{76B91B5D-7360-5D4A-8605-9B453281AA79}"/>
              </a:ext>
              <a:ext uri="{C183D7F6-B498-43B3-948B-1728B52AA6E4}">
                <adec:decorative xmlns:adec="http://schemas.microsoft.com/office/drawing/2017/decorative" val="1"/>
              </a:ext>
            </a:extLst>
          </p:cNvPr>
          <p:cNvSpPr/>
          <p:nvPr/>
        </p:nvSpPr>
        <p:spPr>
          <a:xfrm>
            <a:off x="349958" y="806456"/>
            <a:ext cx="2799642" cy="2622544"/>
          </a:xfrm>
          <a:prstGeom prst="wedgeRoundRectCallout">
            <a:avLst>
              <a:gd name="adj1" fmla="val 67975"/>
              <a:gd name="adj2" fmla="val 32461"/>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D4FAA2A-437A-DB4D-9884-507A1508FDDE}"/>
              </a:ext>
              <a:ext uri="{C183D7F6-B498-43B3-948B-1728B52AA6E4}">
                <adec:decorative xmlns:adec="http://schemas.microsoft.com/office/drawing/2017/decorative" val="1"/>
              </a:ext>
            </a:extLst>
          </p:cNvPr>
          <p:cNvSpPr txBox="1"/>
          <p:nvPr/>
        </p:nvSpPr>
        <p:spPr>
          <a:xfrm>
            <a:off x="457200" y="948694"/>
            <a:ext cx="2691763" cy="1815882"/>
          </a:xfrm>
          <a:prstGeom prst="rect">
            <a:avLst/>
          </a:prstGeom>
          <a:ln>
            <a:noFill/>
          </a:ln>
        </p:spPr>
        <p:txBody>
          <a:bodyPr vert="horz" wrap="none" lIns="91440" tIns="45720" rIns="91440" bIns="45720" rtlCol="0">
            <a:spAutoFit/>
          </a:bodyPr>
          <a:lstStyle/>
          <a:p>
            <a:pPr algn="l"/>
            <a:r>
              <a:rPr lang="en-US" b="1"/>
              <a:t>MEDICAL HISTORY</a:t>
            </a:r>
          </a:p>
          <a:p>
            <a:pPr algn="l"/>
            <a:endParaRPr lang="en-US" sz="400"/>
          </a:p>
          <a:p>
            <a:pPr marL="285750" indent="-285750" algn="l">
              <a:buFont typeface="Arial" panose="020B0604020202020204" pitchFamily="34" charset="0"/>
              <a:buChar char="•"/>
            </a:pPr>
            <a:r>
              <a:rPr lang="en-US"/>
              <a:t>Age, sex</a:t>
            </a:r>
          </a:p>
          <a:p>
            <a:pPr marL="285750" indent="-285750" algn="l">
              <a:buFont typeface="Arial" panose="020B0604020202020204" pitchFamily="34" charset="0"/>
              <a:buChar char="•"/>
            </a:pPr>
            <a:r>
              <a:rPr lang="en-US"/>
              <a:t>Demographics</a:t>
            </a:r>
          </a:p>
          <a:p>
            <a:pPr marL="285750" indent="-285750" algn="l">
              <a:buFont typeface="Arial" panose="020B0604020202020204" pitchFamily="34" charset="0"/>
              <a:buChar char="•"/>
            </a:pPr>
            <a:r>
              <a:rPr lang="en-US"/>
              <a:t>Immunocompromised</a:t>
            </a:r>
          </a:p>
          <a:p>
            <a:pPr marL="285750" indent="-285750" algn="l">
              <a:buFont typeface="Arial" panose="020B0604020202020204" pitchFamily="34" charset="0"/>
              <a:buChar char="•"/>
            </a:pPr>
            <a:r>
              <a:rPr lang="en-US"/>
              <a:t>HPV vaccination</a:t>
            </a:r>
          </a:p>
          <a:p>
            <a:pPr marL="285750" indent="-285750" algn="l">
              <a:buFont typeface="Arial" panose="020B0604020202020204" pitchFamily="34" charset="0"/>
              <a:buChar char="•"/>
            </a:pPr>
            <a:endParaRPr lang="en-US"/>
          </a:p>
        </p:txBody>
      </p:sp>
      <p:sp>
        <p:nvSpPr>
          <p:cNvPr id="73" name="TextBox 72">
            <a:extLst>
              <a:ext uri="{FF2B5EF4-FFF2-40B4-BE49-F238E27FC236}">
                <a16:creationId xmlns:a16="http://schemas.microsoft.com/office/drawing/2014/main" id="{8FADB097-8E09-9D44-86B5-C3846FD2B166}"/>
              </a:ext>
              <a:ext uri="{C183D7F6-B498-43B3-948B-1728B52AA6E4}">
                <adec:decorative xmlns:adec="http://schemas.microsoft.com/office/drawing/2017/decorative" val="1"/>
              </a:ext>
            </a:extLst>
          </p:cNvPr>
          <p:cNvSpPr txBox="1"/>
          <p:nvPr/>
        </p:nvSpPr>
        <p:spPr>
          <a:xfrm>
            <a:off x="1350608" y="2571373"/>
            <a:ext cx="1294615" cy="646331"/>
          </a:xfrm>
          <a:prstGeom prst="rect">
            <a:avLst/>
          </a:prstGeom>
          <a:ln>
            <a:noFill/>
          </a:ln>
        </p:spPr>
        <p:txBody>
          <a:bodyPr vert="horz" wrap="square" lIns="91440" tIns="45720" rIns="91440" bIns="45720" rtlCol="0">
            <a:spAutoFit/>
          </a:bodyPr>
          <a:lstStyle/>
          <a:p>
            <a:pPr algn="l"/>
            <a:r>
              <a:rPr lang="en-US" i="1"/>
              <a:t>Likely structured</a:t>
            </a:r>
          </a:p>
        </p:txBody>
      </p:sp>
      <p:pic>
        <p:nvPicPr>
          <p:cNvPr id="72" name="Picture 71">
            <a:extLst>
              <a:ext uri="{FF2B5EF4-FFF2-40B4-BE49-F238E27FC236}">
                <a16:creationId xmlns:a16="http://schemas.microsoft.com/office/drawing/2014/main" id="{DDC32A63-5B99-9644-AAB6-FB698A798E2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771119" y="2632212"/>
            <a:ext cx="524654" cy="524654"/>
          </a:xfrm>
          <a:prstGeom prst="rect">
            <a:avLst/>
          </a:prstGeom>
        </p:spPr>
      </p:pic>
      <p:grpSp>
        <p:nvGrpSpPr>
          <p:cNvPr id="4" name="Group 3">
            <a:extLst>
              <a:ext uri="{FF2B5EF4-FFF2-40B4-BE49-F238E27FC236}">
                <a16:creationId xmlns:a16="http://schemas.microsoft.com/office/drawing/2014/main" id="{D6DC77A3-4AD2-864E-ACEC-4D9B580F7AB5}"/>
              </a:ext>
              <a:ext uri="{C183D7F6-B498-43B3-948B-1728B52AA6E4}">
                <adec:decorative xmlns:adec="http://schemas.microsoft.com/office/drawing/2017/decorative" val="1"/>
              </a:ext>
            </a:extLst>
          </p:cNvPr>
          <p:cNvGrpSpPr/>
          <p:nvPr/>
        </p:nvGrpSpPr>
        <p:grpSpPr>
          <a:xfrm>
            <a:off x="4876800" y="844411"/>
            <a:ext cx="6816593" cy="1427301"/>
            <a:chOff x="4876800" y="844411"/>
            <a:chExt cx="6816593" cy="1427301"/>
          </a:xfrm>
        </p:grpSpPr>
        <p:sp>
          <p:nvSpPr>
            <p:cNvPr id="37" name="Rounded Rectangular Callout 36">
              <a:extLst>
                <a:ext uri="{FF2B5EF4-FFF2-40B4-BE49-F238E27FC236}">
                  <a16:creationId xmlns:a16="http://schemas.microsoft.com/office/drawing/2014/main" id="{EEBC51AA-EC2A-8F41-868A-5B8555356F7D}"/>
                </a:ext>
                <a:ext uri="{C183D7F6-B498-43B3-948B-1728B52AA6E4}">
                  <adec:decorative xmlns:adec="http://schemas.microsoft.com/office/drawing/2017/decorative" val="1"/>
                </a:ext>
              </a:extLst>
            </p:cNvPr>
            <p:cNvSpPr/>
            <p:nvPr/>
          </p:nvSpPr>
          <p:spPr>
            <a:xfrm>
              <a:off x="4876800" y="844411"/>
              <a:ext cx="6816593" cy="1427301"/>
            </a:xfrm>
            <a:prstGeom prst="wedgeRoundRectCallout">
              <a:avLst>
                <a:gd name="adj1" fmla="val -41897"/>
                <a:gd name="adj2" fmla="val 84682"/>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4FAE9872-46A8-CC42-AFEA-C1BE4F70F2C2}"/>
                </a:ext>
              </a:extLst>
            </p:cNvPr>
            <p:cNvSpPr txBox="1"/>
            <p:nvPr/>
          </p:nvSpPr>
          <p:spPr>
            <a:xfrm>
              <a:off x="5108161" y="903855"/>
              <a:ext cx="6152565" cy="369332"/>
            </a:xfrm>
            <a:prstGeom prst="rect">
              <a:avLst/>
            </a:prstGeom>
            <a:ln>
              <a:noFill/>
            </a:ln>
          </p:spPr>
          <p:txBody>
            <a:bodyPr vert="horz" wrap="square" lIns="91440" tIns="45720" rIns="91440" bIns="45720" rtlCol="0">
              <a:spAutoFit/>
            </a:bodyPr>
            <a:lstStyle/>
            <a:p>
              <a:pPr algn="l"/>
              <a:r>
                <a:rPr lang="en-US" b="1"/>
                <a:t>CYTOLOGY, HPV TESTING, or COTESTING</a:t>
              </a:r>
            </a:p>
          </p:txBody>
        </p:sp>
        <p:pic>
          <p:nvPicPr>
            <p:cNvPr id="30" name="Picture 29">
              <a:extLst>
                <a:ext uri="{FF2B5EF4-FFF2-40B4-BE49-F238E27FC236}">
                  <a16:creationId xmlns:a16="http://schemas.microsoft.com/office/drawing/2014/main" id="{F7C605C5-C3FE-CC43-A120-53475F471FCE}"/>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108161" y="1406788"/>
              <a:ext cx="640248" cy="576223"/>
            </a:xfrm>
            <a:prstGeom prst="rect">
              <a:avLst/>
            </a:prstGeom>
          </p:spPr>
        </p:pic>
        <p:sp>
          <p:nvSpPr>
            <p:cNvPr id="74" name="TextBox 73">
              <a:extLst>
                <a:ext uri="{FF2B5EF4-FFF2-40B4-BE49-F238E27FC236}">
                  <a16:creationId xmlns:a16="http://schemas.microsoft.com/office/drawing/2014/main" id="{D2A75FA4-1E4A-CA4E-9286-33BD14D3825E}"/>
                </a:ext>
              </a:extLst>
            </p:cNvPr>
            <p:cNvSpPr txBox="1"/>
            <p:nvPr/>
          </p:nvSpPr>
          <p:spPr>
            <a:xfrm>
              <a:off x="5748409" y="1394549"/>
              <a:ext cx="1681508" cy="646331"/>
            </a:xfrm>
            <a:prstGeom prst="rect">
              <a:avLst/>
            </a:prstGeom>
            <a:ln>
              <a:noFill/>
            </a:ln>
          </p:spPr>
          <p:txBody>
            <a:bodyPr vert="horz" wrap="square" lIns="91440" tIns="45720" rIns="91440" bIns="45720" rtlCol="0">
              <a:spAutoFit/>
            </a:bodyPr>
            <a:lstStyle/>
            <a:p>
              <a:pPr algn="l"/>
              <a:r>
                <a:rPr lang="en-US" i="1"/>
                <a:t>Likely unstructured</a:t>
              </a:r>
            </a:p>
          </p:txBody>
        </p:sp>
        <p:sp>
          <p:nvSpPr>
            <p:cNvPr id="83" name="TextBox 82">
              <a:extLst>
                <a:ext uri="{FF2B5EF4-FFF2-40B4-BE49-F238E27FC236}">
                  <a16:creationId xmlns:a16="http://schemas.microsoft.com/office/drawing/2014/main" id="{E9C2D8C3-8F8B-8649-82D5-2766A3ACF898}"/>
                </a:ext>
              </a:extLst>
            </p:cNvPr>
            <p:cNvSpPr txBox="1"/>
            <p:nvPr/>
          </p:nvSpPr>
          <p:spPr>
            <a:xfrm>
              <a:off x="7333535" y="1260455"/>
              <a:ext cx="4359858" cy="984885"/>
            </a:xfrm>
            <a:prstGeom prst="rect">
              <a:avLst/>
            </a:prstGeom>
            <a:ln>
              <a:noFill/>
            </a:ln>
          </p:spPr>
          <p:txBody>
            <a:bodyPr vert="horz" wrap="square" lIns="91440" tIns="45720" rIns="91440" bIns="45720" rtlCol="0">
              <a:spAutoFit/>
            </a:bodyPr>
            <a:lstStyle/>
            <a:p>
              <a:pPr marL="285750" indent="-285750" algn="l">
                <a:buFont typeface="Arial" panose="020B0604020202020204" pitchFamily="34" charset="0"/>
                <a:buChar char="•"/>
              </a:pPr>
              <a:r>
                <a:rPr lang="en-US"/>
                <a:t>No widespread data standards</a:t>
              </a:r>
            </a:p>
            <a:p>
              <a:pPr marL="285750" indent="-285750" algn="l">
                <a:buFont typeface="Arial" panose="020B0604020202020204" pitchFamily="34" charset="0"/>
                <a:buChar char="•"/>
              </a:pPr>
              <a:endParaRPr lang="en-US" sz="200"/>
            </a:p>
            <a:p>
              <a:pPr marL="285750" indent="-285750" algn="l">
                <a:buFont typeface="Arial" panose="020B0604020202020204" pitchFamily="34" charset="0"/>
                <a:buChar char="•"/>
              </a:pPr>
              <a:r>
                <a:rPr lang="en-US"/>
                <a:t>Do people conducting these tests have awareness of the guidelines?</a:t>
              </a:r>
            </a:p>
          </p:txBody>
        </p:sp>
      </p:grpSp>
      <p:grpSp>
        <p:nvGrpSpPr>
          <p:cNvPr id="9" name="Group 8">
            <a:extLst>
              <a:ext uri="{FF2B5EF4-FFF2-40B4-BE49-F238E27FC236}">
                <a16:creationId xmlns:a16="http://schemas.microsoft.com/office/drawing/2014/main" id="{82E78D80-54BA-494E-8F5F-C5B88FFCBB8E}"/>
              </a:ext>
              <a:ext uri="{C183D7F6-B498-43B3-948B-1728B52AA6E4}">
                <adec:decorative xmlns:adec="http://schemas.microsoft.com/office/drawing/2017/decorative" val="1"/>
              </a:ext>
            </a:extLst>
          </p:cNvPr>
          <p:cNvGrpSpPr/>
          <p:nvPr/>
        </p:nvGrpSpPr>
        <p:grpSpPr>
          <a:xfrm>
            <a:off x="8184444" y="2550955"/>
            <a:ext cx="3550356" cy="3910140"/>
            <a:chOff x="8184444" y="2550955"/>
            <a:chExt cx="3550356" cy="3910140"/>
          </a:xfrm>
        </p:grpSpPr>
        <p:sp>
          <p:nvSpPr>
            <p:cNvPr id="39" name="Rounded Rectangular Callout 38">
              <a:extLst>
                <a:ext uri="{FF2B5EF4-FFF2-40B4-BE49-F238E27FC236}">
                  <a16:creationId xmlns:a16="http://schemas.microsoft.com/office/drawing/2014/main" id="{EF80C18A-899C-7D4C-B638-D95208A640F9}"/>
                </a:ext>
                <a:ext uri="{C183D7F6-B498-43B3-948B-1728B52AA6E4}">
                  <adec:decorative xmlns:adec="http://schemas.microsoft.com/office/drawing/2017/decorative" val="1"/>
                </a:ext>
              </a:extLst>
            </p:cNvPr>
            <p:cNvSpPr/>
            <p:nvPr/>
          </p:nvSpPr>
          <p:spPr>
            <a:xfrm>
              <a:off x="8184444" y="2550955"/>
              <a:ext cx="3550356" cy="3910140"/>
            </a:xfrm>
            <a:prstGeom prst="wedgeRoundRectCallout">
              <a:avLst>
                <a:gd name="adj1" fmla="val -97748"/>
                <a:gd name="adj2" fmla="val 11499"/>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D4A79AB-A500-9347-8E94-668FCCFEA927}"/>
                </a:ext>
              </a:extLst>
            </p:cNvPr>
            <p:cNvSpPr txBox="1"/>
            <p:nvPr/>
          </p:nvSpPr>
          <p:spPr>
            <a:xfrm>
              <a:off x="8445291" y="2709872"/>
              <a:ext cx="2976136" cy="369332"/>
            </a:xfrm>
            <a:prstGeom prst="rect">
              <a:avLst/>
            </a:prstGeom>
            <a:ln>
              <a:noFill/>
            </a:ln>
          </p:spPr>
          <p:txBody>
            <a:bodyPr vert="horz" wrap="none" lIns="91440" tIns="45720" rIns="91440" bIns="45720" rtlCol="0">
              <a:spAutoFit/>
            </a:bodyPr>
            <a:lstStyle/>
            <a:p>
              <a:pPr algn="l"/>
              <a:r>
                <a:rPr lang="en-US" b="1"/>
                <a:t>COLPOSCOPY &amp; BIOPSY</a:t>
              </a:r>
            </a:p>
          </p:txBody>
        </p:sp>
        <p:pic>
          <p:nvPicPr>
            <p:cNvPr id="43" name="Picture 42">
              <a:extLst>
                <a:ext uri="{FF2B5EF4-FFF2-40B4-BE49-F238E27FC236}">
                  <a16:creationId xmlns:a16="http://schemas.microsoft.com/office/drawing/2014/main" id="{939549F3-2DC3-B142-B7C3-C82612196A5C}"/>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934703" y="3195946"/>
              <a:ext cx="640248" cy="576223"/>
            </a:xfrm>
            <a:prstGeom prst="rect">
              <a:avLst/>
            </a:prstGeom>
          </p:spPr>
        </p:pic>
        <p:sp>
          <p:nvSpPr>
            <p:cNvPr id="90" name="TextBox 89">
              <a:extLst>
                <a:ext uri="{FF2B5EF4-FFF2-40B4-BE49-F238E27FC236}">
                  <a16:creationId xmlns:a16="http://schemas.microsoft.com/office/drawing/2014/main" id="{EBEE36CC-00F0-2B45-A056-63E38B6D4532}"/>
                </a:ext>
              </a:extLst>
            </p:cNvPr>
            <p:cNvSpPr txBox="1"/>
            <p:nvPr/>
          </p:nvSpPr>
          <p:spPr>
            <a:xfrm>
              <a:off x="9628300" y="3156866"/>
              <a:ext cx="1588942" cy="646331"/>
            </a:xfrm>
            <a:prstGeom prst="rect">
              <a:avLst/>
            </a:prstGeom>
            <a:ln>
              <a:noFill/>
            </a:ln>
          </p:spPr>
          <p:txBody>
            <a:bodyPr vert="horz" wrap="square" lIns="91440" tIns="45720" rIns="91440" bIns="45720" rtlCol="0">
              <a:spAutoFit/>
            </a:bodyPr>
            <a:lstStyle/>
            <a:p>
              <a:pPr algn="l"/>
              <a:r>
                <a:rPr lang="en-US" i="1"/>
                <a:t>Likely unstructured</a:t>
              </a:r>
            </a:p>
          </p:txBody>
        </p:sp>
        <p:sp>
          <p:nvSpPr>
            <p:cNvPr id="91" name="TextBox 90">
              <a:extLst>
                <a:ext uri="{FF2B5EF4-FFF2-40B4-BE49-F238E27FC236}">
                  <a16:creationId xmlns:a16="http://schemas.microsoft.com/office/drawing/2014/main" id="{F4718FA2-DF1F-0C48-95BF-E7D0E717E7D3}"/>
                </a:ext>
              </a:extLst>
            </p:cNvPr>
            <p:cNvSpPr txBox="1"/>
            <p:nvPr/>
          </p:nvSpPr>
          <p:spPr>
            <a:xfrm>
              <a:off x="8356540" y="3981320"/>
              <a:ext cx="3215420" cy="2400657"/>
            </a:xfrm>
            <a:prstGeom prst="rect">
              <a:avLst/>
            </a:prstGeom>
            <a:ln>
              <a:noFill/>
            </a:ln>
          </p:spPr>
          <p:txBody>
            <a:bodyPr vert="horz" wrap="square" lIns="91440" tIns="45720" rIns="91440" bIns="45720" rtlCol="0">
              <a:spAutoFit/>
            </a:bodyPr>
            <a:lstStyle/>
            <a:p>
              <a:pPr marL="285750" indent="-285750" algn="l">
                <a:buFont typeface="Arial" panose="020B0604020202020204" pitchFamily="34" charset="0"/>
                <a:buChar char="•"/>
              </a:pPr>
              <a:r>
                <a:rPr lang="en-US"/>
                <a:t>Checklists exist but you still may just get a pdf</a:t>
              </a:r>
            </a:p>
            <a:p>
              <a:pPr algn="l"/>
              <a:endParaRPr lang="en-US" sz="1000"/>
            </a:p>
            <a:p>
              <a:pPr marL="285750" indent="-285750" algn="l">
                <a:buFont typeface="Arial" panose="020B0604020202020204" pitchFamily="34" charset="0"/>
                <a:buChar char="•"/>
              </a:pPr>
              <a:r>
                <a:rPr lang="en-US"/>
                <a:t>Data standards are actively evolving (watch this space)</a:t>
              </a:r>
            </a:p>
            <a:p>
              <a:pPr marL="171450" indent="-171450" algn="l">
                <a:buFont typeface="Arial" panose="020B0604020202020204" pitchFamily="34" charset="0"/>
                <a:buChar char="•"/>
              </a:pPr>
              <a:endParaRPr lang="en-US" sz="1000"/>
            </a:p>
            <a:p>
              <a:pPr marL="285750" indent="-285750" algn="l">
                <a:buFont typeface="Arial" panose="020B0604020202020204" pitchFamily="34" charset="0"/>
                <a:buChar char="•"/>
              </a:pPr>
              <a:r>
                <a:rPr lang="en-US"/>
                <a:t>How to frame results in context of guidelines?</a:t>
              </a:r>
            </a:p>
          </p:txBody>
        </p:sp>
      </p:grpSp>
      <p:grpSp>
        <p:nvGrpSpPr>
          <p:cNvPr id="10" name="Group 9">
            <a:extLst>
              <a:ext uri="{FF2B5EF4-FFF2-40B4-BE49-F238E27FC236}">
                <a16:creationId xmlns:a16="http://schemas.microsoft.com/office/drawing/2014/main" id="{CC0F1792-11CD-274E-BAF3-9A29BC6E1DDC}"/>
              </a:ext>
              <a:ext uri="{C183D7F6-B498-43B3-948B-1728B52AA6E4}">
                <adec:decorative xmlns:adec="http://schemas.microsoft.com/office/drawing/2017/decorative" val="1"/>
              </a:ext>
            </a:extLst>
          </p:cNvPr>
          <p:cNvGrpSpPr/>
          <p:nvPr/>
        </p:nvGrpSpPr>
        <p:grpSpPr>
          <a:xfrm>
            <a:off x="349957" y="5235685"/>
            <a:ext cx="5746043" cy="1224220"/>
            <a:chOff x="349957" y="5235685"/>
            <a:chExt cx="5746043" cy="1224220"/>
          </a:xfrm>
        </p:grpSpPr>
        <p:sp>
          <p:nvSpPr>
            <p:cNvPr id="40" name="Rounded Rectangular Callout 39">
              <a:extLst>
                <a:ext uri="{FF2B5EF4-FFF2-40B4-BE49-F238E27FC236}">
                  <a16:creationId xmlns:a16="http://schemas.microsoft.com/office/drawing/2014/main" id="{63DEDF6D-96B4-E148-9FA0-E9A932D9C2E8}"/>
                </a:ext>
                <a:ext uri="{C183D7F6-B498-43B3-948B-1728B52AA6E4}">
                  <adec:decorative xmlns:adec="http://schemas.microsoft.com/office/drawing/2017/decorative" val="1"/>
                </a:ext>
              </a:extLst>
            </p:cNvPr>
            <p:cNvSpPr/>
            <p:nvPr/>
          </p:nvSpPr>
          <p:spPr>
            <a:xfrm>
              <a:off x="349957" y="5235685"/>
              <a:ext cx="5746043" cy="1224220"/>
            </a:xfrm>
            <a:prstGeom prst="wedgeRoundRectCallout">
              <a:avLst>
                <a:gd name="adj1" fmla="val 39653"/>
                <a:gd name="adj2" fmla="val -78575"/>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8AA91B5-A787-0649-927C-818A061D4652}"/>
                </a:ext>
              </a:extLst>
            </p:cNvPr>
            <p:cNvSpPr txBox="1"/>
            <p:nvPr/>
          </p:nvSpPr>
          <p:spPr>
            <a:xfrm>
              <a:off x="500244" y="5361037"/>
              <a:ext cx="3170483" cy="984885"/>
            </a:xfrm>
            <a:prstGeom prst="rect">
              <a:avLst/>
            </a:prstGeom>
            <a:ln>
              <a:noFill/>
            </a:ln>
          </p:spPr>
          <p:txBody>
            <a:bodyPr vert="horz" wrap="none" lIns="91440" tIns="45720" rIns="91440" bIns="45720" rtlCol="0">
              <a:spAutoFit/>
            </a:bodyPr>
            <a:lstStyle/>
            <a:p>
              <a:pPr algn="l"/>
              <a:r>
                <a:rPr lang="en-US" b="1"/>
                <a:t>OTHER PROCEDURES</a:t>
              </a:r>
            </a:p>
            <a:p>
              <a:pPr algn="l"/>
              <a:endParaRPr lang="en-US" sz="400"/>
            </a:p>
            <a:p>
              <a:pPr marL="285750" indent="-285750" algn="l">
                <a:buFont typeface="Arial" panose="020B0604020202020204" pitchFamily="34" charset="0"/>
                <a:buChar char="•"/>
              </a:pPr>
              <a:r>
                <a:rPr lang="en-US"/>
                <a:t>Hysterectomy</a:t>
              </a:r>
            </a:p>
            <a:p>
              <a:pPr marL="285750" indent="-285750" algn="l">
                <a:buFont typeface="Arial" panose="020B0604020202020204" pitchFamily="34" charset="0"/>
                <a:buChar char="•"/>
              </a:pPr>
              <a:r>
                <a:rPr lang="en-US"/>
                <a:t>Treatments (e.g., ablation)</a:t>
              </a:r>
            </a:p>
          </p:txBody>
        </p:sp>
        <p:pic>
          <p:nvPicPr>
            <p:cNvPr id="75" name="Picture 74">
              <a:extLst>
                <a:ext uri="{FF2B5EF4-FFF2-40B4-BE49-F238E27FC236}">
                  <a16:creationId xmlns:a16="http://schemas.microsoft.com/office/drawing/2014/main" id="{8B70BBCB-36AA-004E-9176-FA5F5C73E3C4}"/>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4063471" y="5740674"/>
              <a:ext cx="524654" cy="524654"/>
            </a:xfrm>
            <a:prstGeom prst="rect">
              <a:avLst/>
            </a:prstGeom>
          </p:spPr>
        </p:pic>
        <p:sp>
          <p:nvSpPr>
            <p:cNvPr id="76" name="TextBox 75">
              <a:extLst>
                <a:ext uri="{FF2B5EF4-FFF2-40B4-BE49-F238E27FC236}">
                  <a16:creationId xmlns:a16="http://schemas.microsoft.com/office/drawing/2014/main" id="{D577F215-DA89-504E-8663-142AC8FC33C9}"/>
                </a:ext>
              </a:extLst>
            </p:cNvPr>
            <p:cNvSpPr txBox="1"/>
            <p:nvPr/>
          </p:nvSpPr>
          <p:spPr>
            <a:xfrm>
              <a:off x="4642392" y="5499266"/>
              <a:ext cx="1294615" cy="646331"/>
            </a:xfrm>
            <a:prstGeom prst="rect">
              <a:avLst/>
            </a:prstGeom>
            <a:ln>
              <a:noFill/>
            </a:ln>
          </p:spPr>
          <p:txBody>
            <a:bodyPr vert="horz" wrap="square" lIns="91440" tIns="45720" rIns="91440" bIns="45720" rtlCol="0">
              <a:spAutoFit/>
            </a:bodyPr>
            <a:lstStyle/>
            <a:p>
              <a:pPr algn="l"/>
              <a:r>
                <a:rPr lang="en-US" i="1"/>
                <a:t>Possibly structured</a:t>
              </a:r>
            </a:p>
          </p:txBody>
        </p:sp>
        <p:pic>
          <p:nvPicPr>
            <p:cNvPr id="79" name="Picture 78">
              <a:extLst>
                <a:ext uri="{FF2B5EF4-FFF2-40B4-BE49-F238E27FC236}">
                  <a16:creationId xmlns:a16="http://schemas.microsoft.com/office/drawing/2014/main" id="{3C276CE2-4375-A042-AFE1-83526961CAA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070064" y="5264509"/>
              <a:ext cx="558800" cy="647700"/>
            </a:xfrm>
            <a:prstGeom prst="rect">
              <a:avLst/>
            </a:prstGeom>
          </p:spPr>
        </p:pic>
      </p:grpSp>
      <p:grpSp>
        <p:nvGrpSpPr>
          <p:cNvPr id="11" name="Group 10">
            <a:extLst>
              <a:ext uri="{FF2B5EF4-FFF2-40B4-BE49-F238E27FC236}">
                <a16:creationId xmlns:a16="http://schemas.microsoft.com/office/drawing/2014/main" id="{115339E3-CF29-7241-AA45-44E2C306C073}"/>
              </a:ext>
              <a:ext uri="{C183D7F6-B498-43B3-948B-1728B52AA6E4}">
                <adec:decorative xmlns:adec="http://schemas.microsoft.com/office/drawing/2017/decorative" val="1"/>
              </a:ext>
            </a:extLst>
          </p:cNvPr>
          <p:cNvGrpSpPr/>
          <p:nvPr/>
        </p:nvGrpSpPr>
        <p:grpSpPr>
          <a:xfrm>
            <a:off x="371301" y="3722170"/>
            <a:ext cx="3071987" cy="1224220"/>
            <a:chOff x="371301" y="3722170"/>
            <a:chExt cx="3071987" cy="1224220"/>
          </a:xfrm>
        </p:grpSpPr>
        <p:sp>
          <p:nvSpPr>
            <p:cNvPr id="41" name="Rounded Rectangular Callout 40">
              <a:extLst>
                <a:ext uri="{FF2B5EF4-FFF2-40B4-BE49-F238E27FC236}">
                  <a16:creationId xmlns:a16="http://schemas.microsoft.com/office/drawing/2014/main" id="{599A0072-5CCA-224F-BDB2-64FC7DFA85A6}"/>
                </a:ext>
                <a:ext uri="{C183D7F6-B498-43B3-948B-1728B52AA6E4}">
                  <adec:decorative xmlns:adec="http://schemas.microsoft.com/office/drawing/2017/decorative" val="1"/>
                </a:ext>
              </a:extLst>
            </p:cNvPr>
            <p:cNvSpPr/>
            <p:nvPr/>
          </p:nvSpPr>
          <p:spPr>
            <a:xfrm>
              <a:off x="371301" y="3722170"/>
              <a:ext cx="3071987" cy="1224220"/>
            </a:xfrm>
            <a:prstGeom prst="wedgeRoundRectCallout">
              <a:avLst>
                <a:gd name="adj1" fmla="val 67929"/>
                <a:gd name="adj2" fmla="val -33059"/>
                <a:gd name="adj3" fmla="val 16667"/>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7D689F4-1E97-D543-98B6-A68D3FE5B595}"/>
                </a:ext>
              </a:extLst>
            </p:cNvPr>
            <p:cNvSpPr txBox="1"/>
            <p:nvPr/>
          </p:nvSpPr>
          <p:spPr>
            <a:xfrm>
              <a:off x="473381" y="3794729"/>
              <a:ext cx="2933239" cy="369332"/>
            </a:xfrm>
            <a:prstGeom prst="rect">
              <a:avLst/>
            </a:prstGeom>
            <a:ln>
              <a:noFill/>
            </a:ln>
          </p:spPr>
          <p:txBody>
            <a:bodyPr vert="horz" wrap="none" lIns="91440" tIns="45720" rIns="91440" bIns="45720" rtlCol="0">
              <a:spAutoFit/>
            </a:bodyPr>
            <a:lstStyle/>
            <a:p>
              <a:pPr algn="l"/>
              <a:r>
                <a:rPr lang="en-US" b="1"/>
                <a:t>PATIENT PREFERENCES</a:t>
              </a:r>
            </a:p>
          </p:txBody>
        </p:sp>
        <p:grpSp>
          <p:nvGrpSpPr>
            <p:cNvPr id="70" name="Group 69">
              <a:extLst>
                <a:ext uri="{FF2B5EF4-FFF2-40B4-BE49-F238E27FC236}">
                  <a16:creationId xmlns:a16="http://schemas.microsoft.com/office/drawing/2014/main" id="{F2F57A1E-A975-F74F-B7E4-285BCD7F84B5}"/>
                </a:ext>
              </a:extLst>
            </p:cNvPr>
            <p:cNvGrpSpPr/>
            <p:nvPr/>
          </p:nvGrpSpPr>
          <p:grpSpPr>
            <a:xfrm>
              <a:off x="1193560" y="4194909"/>
              <a:ext cx="1427448" cy="545032"/>
              <a:chOff x="9258656" y="4202235"/>
              <a:chExt cx="2146417" cy="783783"/>
            </a:xfrm>
          </p:grpSpPr>
          <p:pic>
            <p:nvPicPr>
              <p:cNvPr id="60" name="Picture 59">
                <a:extLst>
                  <a:ext uri="{FF2B5EF4-FFF2-40B4-BE49-F238E27FC236}">
                    <a16:creationId xmlns:a16="http://schemas.microsoft.com/office/drawing/2014/main" id="{AA1F1B16-0719-0F40-AAB6-9D26F82E5063}"/>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9258656" y="4316842"/>
                <a:ext cx="471871" cy="666383"/>
              </a:xfrm>
              <a:prstGeom prst="rect">
                <a:avLst/>
              </a:prstGeom>
              <a:effectLst/>
            </p:spPr>
          </p:pic>
          <p:pic>
            <p:nvPicPr>
              <p:cNvPr id="61" name="Picture 60">
                <a:extLst>
                  <a:ext uri="{FF2B5EF4-FFF2-40B4-BE49-F238E27FC236}">
                    <a16:creationId xmlns:a16="http://schemas.microsoft.com/office/drawing/2014/main" id="{F90C62DE-A852-644E-ADD9-78A59EE0FA8E}"/>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0933202" y="4319635"/>
                <a:ext cx="471871" cy="666383"/>
              </a:xfrm>
              <a:prstGeom prst="rect">
                <a:avLst/>
              </a:prstGeom>
            </p:spPr>
          </p:pic>
          <p:sp>
            <p:nvSpPr>
              <p:cNvPr id="62" name="Speech Bubble: Oval 49">
                <a:extLst>
                  <a:ext uri="{FF2B5EF4-FFF2-40B4-BE49-F238E27FC236}">
                    <a16:creationId xmlns:a16="http://schemas.microsoft.com/office/drawing/2014/main" id="{F341DD82-5D8C-4C45-ABDD-7C2DB0862DF6}"/>
                  </a:ext>
                  <a:ext uri="{C183D7F6-B498-43B3-948B-1728B52AA6E4}">
                    <adec:decorative xmlns:adec="http://schemas.microsoft.com/office/drawing/2017/decorative" val="1"/>
                  </a:ext>
                </a:extLst>
              </p:cNvPr>
              <p:cNvSpPr/>
              <p:nvPr/>
            </p:nvSpPr>
            <p:spPr>
              <a:xfrm>
                <a:off x="9923846" y="4202235"/>
                <a:ext cx="914400" cy="307777"/>
              </a:xfrm>
              <a:prstGeom prst="wedgeEllipseCallout">
                <a:avLst>
                  <a:gd name="adj1" fmla="val -70230"/>
                  <a:gd name="adj2" fmla="val 622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peech Bubble: Oval 50">
                <a:extLst>
                  <a:ext uri="{FF2B5EF4-FFF2-40B4-BE49-F238E27FC236}">
                    <a16:creationId xmlns:a16="http://schemas.microsoft.com/office/drawing/2014/main" id="{FBA06EA9-5523-7B48-A72D-A550A645A12E}"/>
                  </a:ext>
                  <a:ext uri="{C183D7F6-B498-43B3-948B-1728B52AA6E4}">
                    <adec:decorative xmlns:adec="http://schemas.microsoft.com/office/drawing/2017/decorative" val="1"/>
                  </a:ext>
                </a:extLst>
              </p:cNvPr>
              <p:cNvSpPr/>
              <p:nvPr/>
            </p:nvSpPr>
            <p:spPr>
              <a:xfrm>
                <a:off x="9872103" y="4617763"/>
                <a:ext cx="914400" cy="307777"/>
              </a:xfrm>
              <a:prstGeom prst="wedgeEllipseCallout">
                <a:avLst>
                  <a:gd name="adj1" fmla="val 63505"/>
                  <a:gd name="adj2" fmla="val -6661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BC0CA4A-B6CF-9F4A-9AA6-9BACE4D19CAB}"/>
                  </a:ext>
                  <a:ext uri="{C183D7F6-B498-43B3-948B-1728B52AA6E4}">
                    <adec:decorative xmlns:adec="http://schemas.microsoft.com/office/drawing/2017/decorative" val="1"/>
                  </a:ext>
                </a:extLst>
              </p:cNvPr>
              <p:cNvSpPr/>
              <p:nvPr/>
            </p:nvSpPr>
            <p:spPr>
              <a:xfrm>
                <a:off x="10186029"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43F7E52-7598-B54C-80A5-06D70C3CDDC8}"/>
                  </a:ext>
                  <a:ext uri="{C183D7F6-B498-43B3-948B-1728B52AA6E4}">
                    <adec:decorative xmlns:adec="http://schemas.microsoft.com/office/drawing/2017/decorative" val="1"/>
                  </a:ext>
                </a:extLst>
              </p:cNvPr>
              <p:cNvSpPr/>
              <p:nvPr/>
            </p:nvSpPr>
            <p:spPr>
              <a:xfrm>
                <a:off x="10331337"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2E54A7C-4A07-4F4D-AEE4-D686A7468C2E}"/>
                  </a:ext>
                  <a:ext uri="{C183D7F6-B498-43B3-948B-1728B52AA6E4}">
                    <adec:decorative xmlns:adec="http://schemas.microsoft.com/office/drawing/2017/decorative" val="1"/>
                  </a:ext>
                </a:extLst>
              </p:cNvPr>
              <p:cNvSpPr/>
              <p:nvPr/>
            </p:nvSpPr>
            <p:spPr>
              <a:xfrm>
                <a:off x="10476645"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D7079EF-EF9A-B248-A13B-9FC0F399F413}"/>
                  </a:ext>
                  <a:ext uri="{C183D7F6-B498-43B3-948B-1728B52AA6E4}">
                    <adec:decorative xmlns:adec="http://schemas.microsoft.com/office/drawing/2017/decorative" val="1"/>
                  </a:ext>
                </a:extLst>
              </p:cNvPr>
              <p:cNvSpPr/>
              <p:nvPr/>
            </p:nvSpPr>
            <p:spPr>
              <a:xfrm>
                <a:off x="10186029"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3C512EC-4DB3-AC43-B753-4D1C3372085B}"/>
                  </a:ext>
                  <a:ext uri="{C183D7F6-B498-43B3-948B-1728B52AA6E4}">
                    <adec:decorative xmlns:adec="http://schemas.microsoft.com/office/drawing/2017/decorative" val="1"/>
                  </a:ext>
                </a:extLst>
              </p:cNvPr>
              <p:cNvSpPr/>
              <p:nvPr/>
            </p:nvSpPr>
            <p:spPr>
              <a:xfrm>
                <a:off x="10331337"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87BF96-EEF2-9C43-BCA2-7D659B277DC8}"/>
                  </a:ext>
                  <a:ext uri="{C183D7F6-B498-43B3-948B-1728B52AA6E4}">
                    <adec:decorative xmlns:adec="http://schemas.microsoft.com/office/drawing/2017/decorative" val="1"/>
                  </a:ext>
                </a:extLst>
              </p:cNvPr>
              <p:cNvSpPr/>
              <p:nvPr/>
            </p:nvSpPr>
            <p:spPr>
              <a:xfrm>
                <a:off x="10476645"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Slide Number Placeholder 1">
            <a:extLst>
              <a:ext uri="{FF2B5EF4-FFF2-40B4-BE49-F238E27FC236}">
                <a16:creationId xmlns:a16="http://schemas.microsoft.com/office/drawing/2014/main" id="{BFBB0AB0-847C-D94C-A535-495A138EB6F7}"/>
              </a:ext>
              <a:ext uri="{C183D7F6-B498-43B3-948B-1728B52AA6E4}">
                <adec:decorative xmlns:adec="http://schemas.microsoft.com/office/drawing/2017/decorative" val="1"/>
              </a:ext>
            </a:extLst>
          </p:cNvPr>
          <p:cNvSpPr>
            <a:spLocks noGrp="1"/>
          </p:cNvSpPr>
          <p:nvPr>
            <p:ph type="sldNum" sz="quarter" idx="11"/>
          </p:nvPr>
        </p:nvSpPr>
        <p:spPr/>
        <p:txBody>
          <a:bodyPr/>
          <a:lstStyle/>
          <a:p>
            <a:fld id="{2F2F552B-1952-B44E-8CAB-5705F0ACD2E2}" type="slidenum">
              <a:rPr lang="uk-UA" smtClean="0"/>
              <a:pPr/>
              <a:t>13</a:t>
            </a:fld>
            <a:endParaRPr lang="uk-UA"/>
          </a:p>
        </p:txBody>
      </p:sp>
    </p:spTree>
    <p:extLst>
      <p:ext uri="{BB962C8B-B14F-4D97-AF65-F5344CB8AC3E}">
        <p14:creationId xmlns:p14="http://schemas.microsoft.com/office/powerpoint/2010/main" val="17578928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8F3DF5-A6B4-FB42-90CD-1556737778DF}"/>
              </a:ext>
            </a:extLst>
          </p:cNvPr>
          <p:cNvSpPr>
            <a:spLocks noGrp="1"/>
          </p:cNvSpPr>
          <p:nvPr>
            <p:ph type="title"/>
          </p:nvPr>
        </p:nvSpPr>
        <p:spPr/>
        <p:txBody>
          <a:bodyPr/>
          <a:lstStyle/>
          <a:p>
            <a:r>
              <a:rPr lang="en-US"/>
              <a:t>Existing Tools: Natural Language Processing (4 of 4)</a:t>
            </a:r>
          </a:p>
        </p:txBody>
      </p:sp>
      <p:sp>
        <p:nvSpPr>
          <p:cNvPr id="4" name="Content Placeholder 3">
            <a:extLst>
              <a:ext uri="{FF2B5EF4-FFF2-40B4-BE49-F238E27FC236}">
                <a16:creationId xmlns:a16="http://schemas.microsoft.com/office/drawing/2014/main" id="{6A68F446-0579-B846-B9AD-441E3D69269A}"/>
              </a:ext>
            </a:extLst>
          </p:cNvPr>
          <p:cNvSpPr>
            <a:spLocks noGrp="1"/>
          </p:cNvSpPr>
          <p:nvPr>
            <p:ph sz="quarter" idx="12"/>
          </p:nvPr>
        </p:nvSpPr>
        <p:spPr>
          <a:xfrm>
            <a:off x="352097" y="1090242"/>
            <a:ext cx="11277600" cy="4680925"/>
          </a:xfrm>
        </p:spPr>
        <p:txBody>
          <a:bodyPr/>
          <a:lstStyle/>
          <a:p>
            <a:r>
              <a:rPr lang="en-US" sz="2000"/>
              <a:t>Yale University School of Medicine group developed an NLP algorithm for surveillance of cervical cancer and precancer [I-12, 58]</a:t>
            </a:r>
          </a:p>
          <a:p>
            <a:pPr lvl="1"/>
            <a:r>
              <a:rPr lang="en-US" sz="1800" b="1"/>
              <a:t>NLP Pipeline:</a:t>
            </a:r>
          </a:p>
          <a:p>
            <a:pPr lvl="2"/>
            <a:r>
              <a:rPr lang="en-US" sz="1800"/>
              <a:t>Initially used Apache cTAKES</a:t>
            </a:r>
          </a:p>
          <a:p>
            <a:pPr lvl="4"/>
            <a:r>
              <a:rPr lang="en-US"/>
              <a:t>Easily implemented as it was already integrated into Health IT system</a:t>
            </a:r>
          </a:p>
          <a:p>
            <a:pPr lvl="4"/>
            <a:r>
              <a:rPr lang="en-US"/>
              <a:t>Difficult to modify pipeline for different uses</a:t>
            </a:r>
          </a:p>
          <a:p>
            <a:pPr lvl="2"/>
            <a:r>
              <a:rPr lang="en-US" sz="1800"/>
              <a:t>Switched to CLAMP</a:t>
            </a:r>
          </a:p>
          <a:p>
            <a:pPr lvl="4"/>
            <a:r>
              <a:rPr lang="en-US"/>
              <a:t>Contains pretrained algorithms that can compute relatively quickly at runtime</a:t>
            </a:r>
          </a:p>
          <a:p>
            <a:pPr lvl="1"/>
            <a:r>
              <a:rPr lang="en-US" sz="1800" b="1"/>
              <a:t>Outcomes:</a:t>
            </a:r>
          </a:p>
          <a:p>
            <a:pPr lvl="2"/>
            <a:r>
              <a:rPr lang="en-US" sz="1800"/>
              <a:t>Computation Time: able to process 10,000 pap tests in a few minutes</a:t>
            </a:r>
          </a:p>
          <a:p>
            <a:pPr lvl="2"/>
            <a:r>
              <a:rPr lang="en-US" sz="1800"/>
              <a:t>Easy to process results, difficult and time-consuming to load results back to EHR</a:t>
            </a:r>
          </a:p>
          <a:p>
            <a:pPr lvl="1"/>
            <a:endParaRPr lang="en-US"/>
          </a:p>
          <a:p>
            <a:pPr lvl="2"/>
            <a:endParaRPr lang="en-US"/>
          </a:p>
          <a:p>
            <a:pPr lvl="1"/>
            <a:endParaRPr lang="en-US"/>
          </a:p>
          <a:p>
            <a:endParaRPr lang="en-US"/>
          </a:p>
          <a:p>
            <a:endParaRPr lang="en-US"/>
          </a:p>
        </p:txBody>
      </p:sp>
      <p:sp>
        <p:nvSpPr>
          <p:cNvPr id="2" name="Slide Number Placeholder 1">
            <a:extLst>
              <a:ext uri="{FF2B5EF4-FFF2-40B4-BE49-F238E27FC236}">
                <a16:creationId xmlns:a16="http://schemas.microsoft.com/office/drawing/2014/main" id="{F4669878-22E3-2B4F-A0E3-388B6EAECFDE}"/>
              </a:ext>
            </a:extLst>
          </p:cNvPr>
          <p:cNvSpPr>
            <a:spLocks noGrp="1"/>
          </p:cNvSpPr>
          <p:nvPr>
            <p:ph type="sldNum" sz="quarter" idx="11"/>
          </p:nvPr>
        </p:nvSpPr>
        <p:spPr/>
        <p:txBody>
          <a:bodyPr/>
          <a:lstStyle/>
          <a:p>
            <a:fld id="{2F2F552B-1952-B44E-8CAB-5705F0ACD2E2}" type="slidenum">
              <a:rPr lang="uk-UA" smtClean="0"/>
              <a:pPr/>
              <a:t>130</a:t>
            </a:fld>
            <a:endParaRPr lang="uk-UA"/>
          </a:p>
        </p:txBody>
      </p:sp>
    </p:spTree>
    <p:extLst>
      <p:ext uri="{BB962C8B-B14F-4D97-AF65-F5344CB8AC3E}">
        <p14:creationId xmlns:p14="http://schemas.microsoft.com/office/powerpoint/2010/main" val="3168344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8F208-052F-4DFE-BF4F-B15F12389558}"/>
              </a:ext>
            </a:extLst>
          </p:cNvPr>
          <p:cNvSpPr>
            <a:spLocks noGrp="1"/>
          </p:cNvSpPr>
          <p:nvPr>
            <p:ph type="title"/>
          </p:nvPr>
        </p:nvSpPr>
        <p:spPr/>
        <p:txBody>
          <a:bodyPr/>
          <a:lstStyle/>
          <a:p>
            <a:r>
              <a:rPr lang="en-US"/>
              <a:t>Existing Tools: Challenges</a:t>
            </a:r>
            <a:endParaRPr lang="en-US">
              <a:solidFill>
                <a:schemeClr val="accent5">
                  <a:lumMod val="75000"/>
                </a:schemeClr>
              </a:solidFill>
            </a:endParaRPr>
          </a:p>
        </p:txBody>
      </p:sp>
      <p:sp>
        <p:nvSpPr>
          <p:cNvPr id="4" name="Content Placeholder 3">
            <a:extLst>
              <a:ext uri="{FF2B5EF4-FFF2-40B4-BE49-F238E27FC236}">
                <a16:creationId xmlns:a16="http://schemas.microsoft.com/office/drawing/2014/main" id="{E9452574-60B9-4FAB-90F9-80099FB0FDA8}"/>
              </a:ext>
            </a:extLst>
          </p:cNvPr>
          <p:cNvSpPr>
            <a:spLocks noGrp="1"/>
          </p:cNvSpPr>
          <p:nvPr>
            <p:ph sz="quarter" idx="12"/>
          </p:nvPr>
        </p:nvSpPr>
        <p:spPr/>
        <p:txBody>
          <a:bodyPr/>
          <a:lstStyle/>
          <a:p>
            <a:r>
              <a:rPr lang="en-US" b="0" i="0">
                <a:solidFill>
                  <a:srgbClr val="000000"/>
                </a:solidFill>
                <a:effectLst/>
              </a:rPr>
              <a:t>CDS and NLP dictionaries need to accommodate data elements that may change over time [I-3]</a:t>
            </a:r>
          </a:p>
          <a:p>
            <a:r>
              <a:rPr lang="en-US">
                <a:solidFill>
                  <a:srgbClr val="000000"/>
                </a:solidFill>
              </a:rPr>
              <a:t>U</a:t>
            </a:r>
            <a:r>
              <a:rPr lang="en-US" b="0" i="0">
                <a:solidFill>
                  <a:srgbClr val="000000"/>
                </a:solidFill>
                <a:effectLst/>
              </a:rPr>
              <a:t>nstructured pathology report data will likely cause a breakdown of the CDS. Need to think about how to handle missing data [I-3]</a:t>
            </a:r>
          </a:p>
          <a:p>
            <a:r>
              <a:rPr lang="en-US" b="0" i="0">
                <a:solidFill>
                  <a:srgbClr val="000000"/>
                </a:solidFill>
                <a:effectLst/>
              </a:rPr>
              <a:t>Use of NLP will be a challenge if receiving data from different sources [I-3, 1-12]</a:t>
            </a:r>
          </a:p>
          <a:p>
            <a:r>
              <a:rPr lang="en-US" b="0" i="0">
                <a:solidFill>
                  <a:srgbClr val="000000"/>
                </a:solidFill>
                <a:effectLst/>
              </a:rPr>
              <a:t>We want to avoid another standalone app. Fully integrating CDS into an EHR that may be formatted differently within different health IT systems will be difficult [I-3]</a:t>
            </a:r>
            <a:endParaRPr lang="en-US"/>
          </a:p>
        </p:txBody>
      </p:sp>
      <p:sp>
        <p:nvSpPr>
          <p:cNvPr id="2" name="Slide Number Placeholder 1">
            <a:extLst>
              <a:ext uri="{FF2B5EF4-FFF2-40B4-BE49-F238E27FC236}">
                <a16:creationId xmlns:a16="http://schemas.microsoft.com/office/drawing/2014/main" id="{313C955D-A21D-4576-9BF3-4B10929044CD}"/>
              </a:ext>
            </a:extLst>
          </p:cNvPr>
          <p:cNvSpPr>
            <a:spLocks noGrp="1"/>
          </p:cNvSpPr>
          <p:nvPr>
            <p:ph type="sldNum" sz="quarter" idx="11"/>
          </p:nvPr>
        </p:nvSpPr>
        <p:spPr/>
        <p:txBody>
          <a:bodyPr/>
          <a:lstStyle/>
          <a:p>
            <a:fld id="{2F2F552B-1952-B44E-8CAB-5705F0ACD2E2}" type="slidenum">
              <a:rPr lang="uk-UA" smtClean="0"/>
              <a:pPr/>
              <a:t>131</a:t>
            </a:fld>
            <a:endParaRPr lang="uk-UA"/>
          </a:p>
        </p:txBody>
      </p:sp>
    </p:spTree>
    <p:extLst>
      <p:ext uri="{BB962C8B-B14F-4D97-AF65-F5344CB8AC3E}">
        <p14:creationId xmlns:p14="http://schemas.microsoft.com/office/powerpoint/2010/main" val="6416983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47E9E-AD3F-774D-9307-FEAA1B65E567}"/>
              </a:ext>
            </a:extLst>
          </p:cNvPr>
          <p:cNvSpPr>
            <a:spLocks noGrp="1"/>
          </p:cNvSpPr>
          <p:nvPr>
            <p:ph type="title"/>
          </p:nvPr>
        </p:nvSpPr>
        <p:spPr/>
        <p:txBody>
          <a:bodyPr/>
          <a:lstStyle/>
          <a:p>
            <a:r>
              <a:rPr lang="en-US"/>
              <a:t>Next Steps</a:t>
            </a:r>
          </a:p>
        </p:txBody>
      </p:sp>
      <p:graphicFrame>
        <p:nvGraphicFramePr>
          <p:cNvPr id="5" name="Content Placeholder 4" descr="This graphic depicts the big picture overview of this project, from Year 1 to Year 3.">
            <a:extLst>
              <a:ext uri="{FF2B5EF4-FFF2-40B4-BE49-F238E27FC236}">
                <a16:creationId xmlns:a16="http://schemas.microsoft.com/office/drawing/2014/main" id="{107FDFCD-F12A-2D4D-BBF4-54C14BDD000E}"/>
              </a:ext>
            </a:extLst>
          </p:cNvPr>
          <p:cNvGraphicFramePr>
            <a:graphicFrameLocks noGrp="1"/>
          </p:cNvGraphicFramePr>
          <p:nvPr>
            <p:ph sz="quarter" idx="12"/>
            <p:extLst>
              <p:ext uri="{D42A27DB-BD31-4B8C-83A1-F6EECF244321}">
                <p14:modId xmlns:p14="http://schemas.microsoft.com/office/powerpoint/2010/main" val="1027151926"/>
              </p:ext>
            </p:extLst>
          </p:nvPr>
        </p:nvGraphicFramePr>
        <p:xfrm>
          <a:off x="629337" y="1479516"/>
          <a:ext cx="11277600" cy="4559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descr="Encourage adoption of CDS and eCQMs">
            <a:extLst>
              <a:ext uri="{FF2B5EF4-FFF2-40B4-BE49-F238E27FC236}">
                <a16:creationId xmlns:a16="http://schemas.microsoft.com/office/drawing/2014/main" id="{7BE93D00-9356-3344-952B-4A279AD942BF}"/>
              </a:ext>
            </a:extLst>
          </p:cNvPr>
          <p:cNvGrpSpPr/>
          <p:nvPr/>
        </p:nvGrpSpPr>
        <p:grpSpPr>
          <a:xfrm>
            <a:off x="9074322" y="2730396"/>
            <a:ext cx="2212953" cy="2348209"/>
            <a:chOff x="5526278" y="1223874"/>
            <a:chExt cx="2212953" cy="2348209"/>
          </a:xfrm>
        </p:grpSpPr>
        <p:sp>
          <p:nvSpPr>
            <p:cNvPr id="10" name="Rectangle 9">
              <a:extLst>
                <a:ext uri="{FF2B5EF4-FFF2-40B4-BE49-F238E27FC236}">
                  <a16:creationId xmlns:a16="http://schemas.microsoft.com/office/drawing/2014/main" id="{C7FCE8D0-7F07-9949-BC02-B78019AA7F00}"/>
                </a:ext>
              </a:extLst>
            </p:cNvPr>
            <p:cNvSpPr/>
            <p:nvPr/>
          </p:nvSpPr>
          <p:spPr>
            <a:xfrm>
              <a:off x="5526278" y="1223874"/>
              <a:ext cx="2127765" cy="19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9970EC73-E05A-864B-B57C-9018B6608A42}"/>
                </a:ext>
              </a:extLst>
            </p:cNvPr>
            <p:cNvSpPr txBox="1"/>
            <p:nvPr/>
          </p:nvSpPr>
          <p:spPr>
            <a:xfrm>
              <a:off x="5611466" y="1592083"/>
              <a:ext cx="2127765" cy="19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algn="l" defTabSz="889000">
                <a:lnSpc>
                  <a:spcPct val="90000"/>
                </a:lnSpc>
                <a:spcBef>
                  <a:spcPct val="0"/>
                </a:spcBef>
                <a:spcAft>
                  <a:spcPts val="600"/>
                </a:spcAft>
                <a:buChar char="•"/>
              </a:pPr>
              <a:r>
                <a:rPr lang="en-US"/>
                <a:t>Encourage adoption of CDS and </a:t>
              </a:r>
              <a:r>
                <a:rPr lang="en-US" err="1"/>
                <a:t>eCQMs</a:t>
              </a:r>
              <a:endParaRPr lang="en-US" kern="1200"/>
            </a:p>
          </p:txBody>
        </p:sp>
      </p:grpSp>
      <p:sp>
        <p:nvSpPr>
          <p:cNvPr id="2" name="Slide Number Placeholder 1">
            <a:extLst>
              <a:ext uri="{FF2B5EF4-FFF2-40B4-BE49-F238E27FC236}">
                <a16:creationId xmlns:a16="http://schemas.microsoft.com/office/drawing/2014/main" id="{CA852628-93B6-454D-9B3E-FAB68D171D04}"/>
              </a:ext>
            </a:extLst>
          </p:cNvPr>
          <p:cNvSpPr>
            <a:spLocks noGrp="1"/>
          </p:cNvSpPr>
          <p:nvPr>
            <p:ph type="sldNum" sz="quarter" idx="11"/>
          </p:nvPr>
        </p:nvSpPr>
        <p:spPr/>
        <p:txBody>
          <a:bodyPr/>
          <a:lstStyle/>
          <a:p>
            <a:fld id="{2F2F552B-1952-B44E-8CAB-5705F0ACD2E2}" type="slidenum">
              <a:rPr lang="uk-UA" smtClean="0"/>
              <a:pPr/>
              <a:t>132</a:t>
            </a:fld>
            <a:endParaRPr lang="uk-UA"/>
          </a:p>
        </p:txBody>
      </p:sp>
    </p:spTree>
    <p:extLst>
      <p:ext uri="{BB962C8B-B14F-4D97-AF65-F5344CB8AC3E}">
        <p14:creationId xmlns:p14="http://schemas.microsoft.com/office/powerpoint/2010/main" val="30712354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ACEF8-E046-E247-A744-67ED742DA508}"/>
              </a:ext>
            </a:extLst>
          </p:cNvPr>
          <p:cNvSpPr>
            <a:spLocks noGrp="1"/>
          </p:cNvSpPr>
          <p:nvPr>
            <p:ph type="title"/>
          </p:nvPr>
        </p:nvSpPr>
        <p:spPr>
          <a:xfrm>
            <a:off x="1428750" y="2603237"/>
            <a:ext cx="9334500" cy="1382576"/>
          </a:xfrm>
        </p:spPr>
        <p:txBody>
          <a:bodyPr/>
          <a:lstStyle/>
          <a:p>
            <a:pPr algn="ctr"/>
            <a:r>
              <a:rPr lang="en-US"/>
              <a:t>References</a:t>
            </a:r>
          </a:p>
        </p:txBody>
      </p:sp>
      <p:sp>
        <p:nvSpPr>
          <p:cNvPr id="2" name="Slide Number Placeholder 1">
            <a:extLst>
              <a:ext uri="{FF2B5EF4-FFF2-40B4-BE49-F238E27FC236}">
                <a16:creationId xmlns:a16="http://schemas.microsoft.com/office/drawing/2014/main" id="{81A8AEC7-B17B-FF4E-83C6-E58D0C4666DB}"/>
              </a:ext>
            </a:extLst>
          </p:cNvPr>
          <p:cNvSpPr>
            <a:spLocks noGrp="1"/>
          </p:cNvSpPr>
          <p:nvPr>
            <p:ph type="sldNum" sz="quarter" idx="11"/>
          </p:nvPr>
        </p:nvSpPr>
        <p:spPr/>
        <p:txBody>
          <a:bodyPr/>
          <a:lstStyle/>
          <a:p>
            <a:fld id="{2F2F552B-1952-B44E-8CAB-5705F0ACD2E2}" type="slidenum">
              <a:rPr lang="uk-UA" smtClean="0"/>
              <a:pPr/>
              <a:t>133</a:t>
            </a:fld>
            <a:endParaRPr lang="uk-UA"/>
          </a:p>
        </p:txBody>
      </p:sp>
    </p:spTree>
    <p:extLst>
      <p:ext uri="{BB962C8B-B14F-4D97-AF65-F5344CB8AC3E}">
        <p14:creationId xmlns:p14="http://schemas.microsoft.com/office/powerpoint/2010/main" val="42780594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D0DDE5-94A9-4E25-A4DA-8F4CAC7C6F67}"/>
              </a:ext>
            </a:extLst>
          </p:cNvPr>
          <p:cNvSpPr>
            <a:spLocks noGrp="1"/>
          </p:cNvSpPr>
          <p:nvPr>
            <p:ph type="title"/>
          </p:nvPr>
        </p:nvSpPr>
        <p:spPr/>
        <p:txBody>
          <a:bodyPr/>
          <a:lstStyle/>
          <a:p>
            <a:r>
              <a:rPr lang="en-US"/>
              <a:t>References (1 of 9)</a:t>
            </a:r>
          </a:p>
        </p:txBody>
      </p:sp>
      <p:sp>
        <p:nvSpPr>
          <p:cNvPr id="4" name="Content Placeholder 3">
            <a:extLst>
              <a:ext uri="{FF2B5EF4-FFF2-40B4-BE49-F238E27FC236}">
                <a16:creationId xmlns:a16="http://schemas.microsoft.com/office/drawing/2014/main" id="{790D142D-BF61-459F-96E4-DD2953092E6E}"/>
              </a:ext>
            </a:extLst>
          </p:cNvPr>
          <p:cNvSpPr>
            <a:spLocks noGrp="1"/>
          </p:cNvSpPr>
          <p:nvPr>
            <p:ph sz="quarter" idx="12"/>
          </p:nvPr>
        </p:nvSpPr>
        <p:spPr/>
        <p:txBody>
          <a:bodyPr/>
          <a:lstStyle/>
          <a:p>
            <a:pPr marL="0" marR="0" indent="0">
              <a:spcBef>
                <a:spcPts val="0"/>
              </a:spcBef>
              <a:spcAft>
                <a:spcPts val="600"/>
              </a:spcAft>
              <a:buNone/>
            </a:pPr>
            <a:r>
              <a:rPr lang="en-US" sz="1400">
                <a:effectLst/>
                <a:latin typeface="+mj-lt"/>
                <a:ea typeface="Times New Roman" panose="02020603050405020304" pitchFamily="18" charset="0"/>
                <a:cs typeface="Times New Roman" panose="02020603050405020304" pitchFamily="18" charset="0"/>
              </a:rPr>
              <a:t>[1]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Future of Oncology 2020 | Helping oncologists manage complexity. https://deep-dive.pharmaphorum.com/magazine/future-of-oncology-2020/clinical-decision-support-tools-will-help-oncologists-manage-complexity/ (accessed Nov. 07, 2020).</a:t>
            </a:r>
            <a:r>
              <a:rPr lang="en-US" sz="1400">
                <a:solidFill>
                  <a:srgbClr val="454545"/>
                </a:solidFill>
                <a:effectLst/>
                <a:latin typeface="Times New Roman" panose="02020603050405020304" pitchFamily="18" charset="0"/>
                <a:ea typeface="Times New Roman" panose="02020603050405020304" pitchFamily="18" charset="0"/>
                <a:cs typeface="Times New Roman" panose="02020603050405020304" pitchFamily="18" charset="0"/>
              </a:rPr>
              <a:t> Available: </a:t>
            </a:r>
            <a:endParaRPr lang="en-US" sz="1400">
              <a:solidFill>
                <a:srgbClr val="454545"/>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600"/>
              </a:spcAft>
              <a:buNone/>
            </a:pPr>
            <a:r>
              <a:rPr lang="en-US" sz="1400" b="0" i="0">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https://deep-dive.pharmaphorum.com/magazine/future-of-oncology-2020/clinical-decision-support-tools-will-help-oncologists-manage-complexity/</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spcBef>
                <a:spcPts val="0"/>
              </a:spcBef>
              <a:spcAft>
                <a:spcPts val="600"/>
              </a:spcAft>
              <a:buNone/>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PDF: </a:t>
            </a:r>
            <a:r>
              <a:rPr lang="en-US" sz="1400" b="0" i="0">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https://www.accenture.com/_acnmedia/PDF-125/Accenture-Life-Sciences-Precision-Oncology-Digital.pdf#zoom=50</a:t>
            </a:r>
            <a:r>
              <a:rPr lang="en-US" sz="1400" b="0" i="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spcBef>
                <a:spcPts val="0"/>
              </a:spcBef>
              <a:spcAft>
                <a:spcPts val="600"/>
              </a:spcAft>
              <a:buNone/>
            </a:pPr>
            <a:r>
              <a:rPr lang="en-US" sz="1400">
                <a:effectLst/>
                <a:latin typeface="+mj-lt"/>
                <a:ea typeface="Times New Roman" panose="02020603050405020304" pitchFamily="18" charset="0"/>
              </a:rPr>
              <a:t>[2] </a:t>
            </a:r>
            <a:r>
              <a:rPr lang="en-US" sz="1400" err="1">
                <a:effectLst/>
                <a:latin typeface="Times New Roman" panose="02020603050405020304" pitchFamily="18" charset="0"/>
                <a:ea typeface="Times New Roman" panose="02020603050405020304" pitchFamily="18" charset="0"/>
              </a:rPr>
              <a:t>Borfitz</a:t>
            </a:r>
            <a:r>
              <a:rPr lang="en-US" sz="1400">
                <a:effectLst/>
                <a:latin typeface="Times New Roman" panose="02020603050405020304" pitchFamily="18" charset="0"/>
                <a:ea typeface="Times New Roman" panose="02020603050405020304" pitchFamily="18" charset="0"/>
              </a:rPr>
              <a:t> D. Digital Era Creates Communication Glitches For Pathologists. Diagnostics World [Internet]. 2019; Available from: </a:t>
            </a:r>
            <a:r>
              <a:rPr lang="en-US" sz="1400" b="0" i="0">
                <a:effectLst/>
                <a:latin typeface="Times New Roman" panose="02020603050405020304" pitchFamily="18" charset="0"/>
                <a:ea typeface="Times New Roman" panose="02020603050405020304" pitchFamily="18" charset="0"/>
                <a:hlinkClick r:id="rId4"/>
              </a:rPr>
              <a:t>https://www.diagnosticsworldnews.com/news/2019/09/17/digital-era-creates-communication-glitches-for-pathologists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 </a:t>
            </a:r>
            <a:r>
              <a:rPr lang="en-US" sz="1400">
                <a:effectLst/>
                <a:latin typeface="Times New Roman" panose="02020603050405020304" pitchFamily="18" charset="0"/>
                <a:ea typeface="Times New Roman" panose="02020603050405020304" pitchFamily="18" charset="0"/>
              </a:rPr>
              <a:t>Bowen ME, Bhat D, Fish J, Moran B, Howell-</a:t>
            </a:r>
            <a:r>
              <a:rPr lang="en-US" sz="1400" err="1">
                <a:effectLst/>
                <a:latin typeface="Times New Roman" panose="02020603050405020304" pitchFamily="18" charset="0"/>
                <a:ea typeface="Times New Roman" panose="02020603050405020304" pitchFamily="18" charset="0"/>
              </a:rPr>
              <a:t>Stampley</a:t>
            </a:r>
            <a:r>
              <a:rPr lang="en-US" sz="1400">
                <a:effectLst/>
                <a:latin typeface="Times New Roman" panose="02020603050405020304" pitchFamily="18" charset="0"/>
                <a:ea typeface="Times New Roman" panose="02020603050405020304" pitchFamily="18" charset="0"/>
              </a:rPr>
              <a:t> T, Kirk L, et al. Improving Performance on Preventive Health Quality Measures Using Clinical Decision Support to Capture Care Done Elsewhere and Patient Exceptions. Am J Med Qual. 2018 May 1;33(3):237–45.</a:t>
            </a:r>
          </a:p>
          <a:p>
            <a:pPr marL="0" marR="0" lvl="0" indent="0">
              <a:spcBef>
                <a:spcPts val="0"/>
              </a:spcBef>
              <a:spcAft>
                <a:spcPts val="600"/>
              </a:spcAft>
              <a:buNone/>
            </a:pPr>
            <a:r>
              <a:rPr lang="en-US" sz="1400">
                <a:effectLst/>
                <a:latin typeface="+mj-lt"/>
                <a:ea typeface="Times New Roman" panose="02020603050405020304" pitchFamily="18" charset="0"/>
              </a:rPr>
              <a:t>[4] </a:t>
            </a:r>
            <a:r>
              <a:rPr lang="en-US" sz="1400" err="1">
                <a:effectLst/>
                <a:latin typeface="Times New Roman" panose="02020603050405020304" pitchFamily="18" charset="0"/>
                <a:ea typeface="Times New Roman" panose="02020603050405020304" pitchFamily="18" charset="0"/>
              </a:rPr>
              <a:t>HealthDecision</a:t>
            </a:r>
            <a:r>
              <a:rPr lang="en-US" sz="1400">
                <a:effectLst/>
                <a:latin typeface="Times New Roman" panose="02020603050405020304" pitchFamily="18" charset="0"/>
                <a:ea typeface="Times New Roman" panose="02020603050405020304" pitchFamily="18" charset="0"/>
              </a:rPr>
              <a:t> [Internet]. [cited 2020 Oct 22]. Available from: https://code.cerner.com/apps/healthdecision </a:t>
            </a:r>
          </a:p>
          <a:p>
            <a:pPr marL="0" marR="0" lvl="0" indent="0">
              <a:spcBef>
                <a:spcPts val="0"/>
              </a:spcBef>
              <a:spcAft>
                <a:spcPts val="600"/>
              </a:spcAft>
              <a:buNone/>
            </a:pPr>
            <a:r>
              <a:rPr lang="en-US" sz="1400">
                <a:effectLst/>
                <a:latin typeface="+mj-lt"/>
                <a:ea typeface="Times New Roman" panose="02020603050405020304" pitchFamily="18" charset="0"/>
              </a:rPr>
              <a:t>[5] </a:t>
            </a:r>
            <a:r>
              <a:rPr lang="en-US" sz="1400">
                <a:effectLst/>
                <a:latin typeface="Times New Roman" panose="02020603050405020304" pitchFamily="18" charset="0"/>
                <a:ea typeface="Times New Roman" panose="02020603050405020304" pitchFamily="18" charset="0"/>
              </a:rPr>
              <a:t>Chaudry R. NLP-enabled decision support for cervical cancer screening and surveillance [Internet]. Agency for Healthcare Research and Quality. [cited 2020 Oct 16]. Available from: </a:t>
            </a:r>
            <a:r>
              <a:rPr lang="en-US" sz="1400" b="0" i="0">
                <a:effectLst/>
                <a:latin typeface="Times New Roman" panose="02020603050405020304" pitchFamily="18" charset="0"/>
                <a:ea typeface="Times New Roman" panose="02020603050405020304" pitchFamily="18" charset="0"/>
                <a:hlinkClick r:id="rId5"/>
              </a:rPr>
              <a:t>https://digital.ahrq.gov/sites/default/files/docs/citation/r21hs022911-chaudhry-final-report-2017.pdf</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[6] </a:t>
            </a:r>
            <a:r>
              <a:rPr lang="en-US" sz="1400">
                <a:effectLst/>
                <a:latin typeface="Times New Roman" panose="02020603050405020304" pitchFamily="18" charset="0"/>
                <a:ea typeface="Times New Roman" panose="02020603050405020304" pitchFamily="18" charset="0"/>
              </a:rPr>
              <a:t>Core Quality Measures Collaborative. Consensus Core Set: ACO and PCMH / Primary Care Measures Version 1.0. 2020.</a:t>
            </a:r>
          </a:p>
          <a:p>
            <a:pPr marL="0" marR="0" lvl="0" indent="0">
              <a:spcBef>
                <a:spcPts val="0"/>
              </a:spcBef>
              <a:spcAft>
                <a:spcPts val="600"/>
              </a:spcAft>
              <a:buNone/>
            </a:pPr>
            <a:r>
              <a:rPr lang="en-US" sz="1400">
                <a:effectLst/>
                <a:latin typeface="+mj-lt"/>
                <a:ea typeface="Times New Roman" panose="02020603050405020304" pitchFamily="18" charset="0"/>
              </a:rPr>
              <a:t>[7] </a:t>
            </a:r>
            <a:r>
              <a:rPr lang="en-US" sz="1400">
                <a:effectLst/>
                <a:latin typeface="Times New Roman" panose="02020603050405020304" pitchFamily="18" charset="0"/>
                <a:ea typeface="Times New Roman" panose="02020603050405020304" pitchFamily="18" charset="0"/>
              </a:rPr>
              <a:t>Dupuis EA, White HF, Newman D, </a:t>
            </a:r>
            <a:r>
              <a:rPr lang="en-US" sz="1400" err="1">
                <a:effectLst/>
                <a:latin typeface="Times New Roman" panose="02020603050405020304" pitchFamily="18" charset="0"/>
                <a:ea typeface="Times New Roman" panose="02020603050405020304" pitchFamily="18" charset="0"/>
              </a:rPr>
              <a:t>Sobieraj</a:t>
            </a:r>
            <a:r>
              <a:rPr lang="en-US" sz="1400">
                <a:effectLst/>
                <a:latin typeface="Times New Roman" panose="02020603050405020304" pitchFamily="18" charset="0"/>
                <a:ea typeface="Times New Roman" panose="02020603050405020304" pitchFamily="18" charset="0"/>
              </a:rPr>
              <a:t> JE, Gokhale M, Freund KM. Tracking abnormal cervical cancer screening: Evaluation of an EMR-based intervention. J Gen Intern Med. 2010;25(6):575–80.</a:t>
            </a:r>
          </a:p>
          <a:p>
            <a:pPr marL="0" marR="0" lvl="0" indent="0">
              <a:spcBef>
                <a:spcPts val="0"/>
              </a:spcBef>
              <a:spcAft>
                <a:spcPts val="600"/>
              </a:spcAft>
              <a:buNone/>
            </a:pPr>
            <a:r>
              <a:rPr lang="en-US" sz="1400">
                <a:effectLst/>
                <a:latin typeface="+mj-lt"/>
                <a:ea typeface="Times New Roman" panose="02020603050405020304" pitchFamily="18" charset="0"/>
              </a:rPr>
              <a:t>[8] </a:t>
            </a:r>
            <a:r>
              <a:rPr lang="en-US" sz="1400">
                <a:effectLst/>
                <a:latin typeface="Times New Roman" panose="02020603050405020304" pitchFamily="18" charset="0"/>
                <a:ea typeface="Times New Roman" panose="02020603050405020304" pitchFamily="18" charset="0"/>
              </a:rPr>
              <a:t>Evans B, </a:t>
            </a:r>
            <a:r>
              <a:rPr lang="en-US" sz="1400" err="1">
                <a:effectLst/>
                <a:latin typeface="Times New Roman" panose="02020603050405020304" pitchFamily="18" charset="0"/>
                <a:ea typeface="Times New Roman" panose="02020603050405020304" pitchFamily="18" charset="0"/>
              </a:rPr>
              <a:t>Ossorio</a:t>
            </a:r>
            <a:r>
              <a:rPr lang="en-US" sz="1400">
                <a:effectLst/>
                <a:latin typeface="Times New Roman" panose="02020603050405020304" pitchFamily="18" charset="0"/>
                <a:ea typeface="Times New Roman" panose="02020603050405020304" pitchFamily="18" charset="0"/>
              </a:rPr>
              <a:t> P. The Challenge of Regulating Clinical Decision Support Software After 21 </a:t>
            </a:r>
            <a:r>
              <a:rPr lang="en-US" sz="1400" err="1">
                <a:effectLst/>
                <a:latin typeface="Times New Roman" panose="02020603050405020304" pitchFamily="18" charset="0"/>
                <a:ea typeface="Times New Roman" panose="02020603050405020304" pitchFamily="18" charset="0"/>
              </a:rPr>
              <a:t>st</a:t>
            </a:r>
            <a:r>
              <a:rPr lang="en-US" sz="1400">
                <a:effectLst/>
                <a:latin typeface="Times New Roman" panose="02020603050405020304" pitchFamily="18" charset="0"/>
                <a:ea typeface="Times New Roman" panose="02020603050405020304" pitchFamily="18" charset="0"/>
              </a:rPr>
              <a:t> Century Cures. Am J Law Med [Internet]. 2018 [cited 2019 Jun 25];44:237–51. Available from: </a:t>
            </a:r>
            <a:r>
              <a:rPr lang="en-US" sz="1400" b="0" i="0">
                <a:effectLst/>
                <a:latin typeface="Times New Roman" panose="02020603050405020304" pitchFamily="18" charset="0"/>
                <a:ea typeface="Times New Roman" panose="02020603050405020304" pitchFamily="18" charset="0"/>
                <a:hlinkClick r:id="rId6"/>
              </a:rPr>
              <a:t>https://perma.cc/XMN3-VPX6</a:t>
            </a:r>
            <a:r>
              <a:rPr lang="en-US" sz="1400">
                <a:effectLst/>
                <a:latin typeface="Times New Roman" panose="02020603050405020304" pitchFamily="18" charset="0"/>
                <a:ea typeface="Times New Roman" panose="02020603050405020304" pitchFamily="18" charset="0"/>
              </a:rPr>
              <a:t>]</a:t>
            </a:r>
          </a:p>
          <a:p>
            <a:pPr marL="0" marR="0" lvl="0" indent="0">
              <a:spcBef>
                <a:spcPts val="0"/>
              </a:spcBef>
              <a:spcAft>
                <a:spcPts val="600"/>
              </a:spcAft>
              <a:buNone/>
            </a:pPr>
            <a:r>
              <a:rPr lang="en-US" sz="1400">
                <a:effectLst/>
                <a:latin typeface="+mj-lt"/>
                <a:ea typeface="Times New Roman" panose="02020603050405020304" pitchFamily="18" charset="0"/>
              </a:rPr>
              <a:t>[9] </a:t>
            </a:r>
            <a:r>
              <a:rPr lang="en-US" sz="1400">
                <a:effectLst/>
                <a:latin typeface="Times New Roman" panose="02020603050405020304" pitchFamily="18" charset="0"/>
                <a:ea typeface="Times New Roman" panose="02020603050405020304" pitchFamily="18" charset="0"/>
              </a:rPr>
              <a:t>Everett T, Bryant A, Griffin MF, Martin-Hirsch PPL, Forbes CA, Jepson RG. Interventions targeted at women to encourage the uptake of cervical screening. Cochrane Database Syst Rev. 2011;2011(5).</a:t>
            </a:r>
          </a:p>
          <a:p>
            <a:pPr marL="0" marR="0" indent="0">
              <a:spcBef>
                <a:spcPts val="0"/>
              </a:spcBef>
              <a:spcAft>
                <a:spcPts val="600"/>
              </a:spcAft>
              <a:buNone/>
            </a:pPr>
            <a:endParaRPr lang="en-US" sz="1400">
              <a:effectLst/>
              <a:latin typeface="+mj-lt"/>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276C5692-D158-493E-B1F6-1DFAACE2D434}"/>
              </a:ext>
            </a:extLst>
          </p:cNvPr>
          <p:cNvSpPr>
            <a:spLocks noGrp="1"/>
          </p:cNvSpPr>
          <p:nvPr>
            <p:ph type="sldNum" sz="quarter" idx="11"/>
          </p:nvPr>
        </p:nvSpPr>
        <p:spPr/>
        <p:txBody>
          <a:bodyPr/>
          <a:lstStyle/>
          <a:p>
            <a:fld id="{2F2F552B-1952-B44E-8CAB-5705F0ACD2E2}" type="slidenum">
              <a:rPr lang="uk-UA" smtClean="0"/>
              <a:pPr/>
              <a:t>134</a:t>
            </a:fld>
            <a:endParaRPr lang="uk-UA"/>
          </a:p>
        </p:txBody>
      </p:sp>
    </p:spTree>
    <p:extLst>
      <p:ext uri="{BB962C8B-B14F-4D97-AF65-F5344CB8AC3E}">
        <p14:creationId xmlns:p14="http://schemas.microsoft.com/office/powerpoint/2010/main" val="881430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D0DDE5-94A9-4E25-A4DA-8F4CAC7C6F67}"/>
              </a:ext>
            </a:extLst>
          </p:cNvPr>
          <p:cNvSpPr>
            <a:spLocks noGrp="1"/>
          </p:cNvSpPr>
          <p:nvPr>
            <p:ph type="title"/>
          </p:nvPr>
        </p:nvSpPr>
        <p:spPr/>
        <p:txBody>
          <a:bodyPr/>
          <a:lstStyle/>
          <a:p>
            <a:r>
              <a:rPr lang="en-US"/>
              <a:t>References (2 of 9)</a:t>
            </a:r>
          </a:p>
        </p:txBody>
      </p:sp>
      <p:sp>
        <p:nvSpPr>
          <p:cNvPr id="4" name="Content Placeholder 3">
            <a:extLst>
              <a:ext uri="{FF2B5EF4-FFF2-40B4-BE49-F238E27FC236}">
                <a16:creationId xmlns:a16="http://schemas.microsoft.com/office/drawing/2014/main" id="{790D142D-BF61-459F-96E4-DD2953092E6E}"/>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[10] </a:t>
            </a:r>
            <a:r>
              <a:rPr lang="en-US" sz="1400">
                <a:effectLst/>
                <a:latin typeface="Times New Roman" panose="02020603050405020304" pitchFamily="18" charset="0"/>
                <a:ea typeface="Times New Roman" panose="02020603050405020304" pitchFamily="18" charset="0"/>
              </a:rPr>
              <a:t>Ferraro JP, Ye Y, </a:t>
            </a:r>
            <a:r>
              <a:rPr lang="en-US" sz="1400" err="1">
                <a:effectLst/>
                <a:latin typeface="Times New Roman" panose="02020603050405020304" pitchFamily="18" charset="0"/>
                <a:ea typeface="Times New Roman" panose="02020603050405020304" pitchFamily="18" charset="0"/>
              </a:rPr>
              <a:t>Gesteland</a:t>
            </a:r>
            <a:r>
              <a:rPr lang="en-US" sz="1400">
                <a:effectLst/>
                <a:latin typeface="Times New Roman" panose="02020603050405020304" pitchFamily="18" charset="0"/>
                <a:ea typeface="Times New Roman" panose="02020603050405020304" pitchFamily="18" charset="0"/>
              </a:rPr>
              <a:t> PH, </a:t>
            </a:r>
            <a:r>
              <a:rPr lang="en-US" sz="1400" err="1">
                <a:effectLst/>
                <a:latin typeface="Times New Roman" panose="02020603050405020304" pitchFamily="18" charset="0"/>
                <a:ea typeface="Times New Roman" panose="02020603050405020304" pitchFamily="18" charset="0"/>
              </a:rPr>
              <a:t>Haug</a:t>
            </a:r>
            <a:r>
              <a:rPr lang="en-US" sz="1400">
                <a:effectLst/>
                <a:latin typeface="Times New Roman" panose="02020603050405020304" pitchFamily="18" charset="0"/>
                <a:ea typeface="Times New Roman" panose="02020603050405020304" pitchFamily="18" charset="0"/>
              </a:rPr>
              <a:t> PJ, </a:t>
            </a:r>
            <a:r>
              <a:rPr lang="en-US" sz="1400" err="1">
                <a:effectLst/>
                <a:latin typeface="Times New Roman" panose="02020603050405020304" pitchFamily="18" charset="0"/>
                <a:ea typeface="Times New Roman" panose="02020603050405020304" pitchFamily="18" charset="0"/>
              </a:rPr>
              <a:t>Tsui</a:t>
            </a:r>
            <a:r>
              <a:rPr lang="en-US" sz="1400">
                <a:effectLst/>
                <a:latin typeface="Times New Roman" panose="02020603050405020304" pitchFamily="18" charset="0"/>
                <a:ea typeface="Times New Roman" panose="02020603050405020304" pitchFamily="18" charset="0"/>
              </a:rPr>
              <a:t> FR, Cooper GF, et al. The effects of natural language processing on cross-institutional portability of influenza case detection for disease surveillance. Appl Clin Inform [Internet]. 2017 May 31 [cited 2020 Oct 20];8(2):560–80. Available from: /</a:t>
            </a:r>
            <a:r>
              <a:rPr lang="en-US" sz="1400" err="1">
                <a:effectLst/>
                <a:latin typeface="Times New Roman" panose="02020603050405020304" pitchFamily="18" charset="0"/>
                <a:ea typeface="Times New Roman" panose="02020603050405020304" pitchFamily="18" charset="0"/>
              </a:rPr>
              <a:t>pmc</a:t>
            </a:r>
            <a:r>
              <a:rPr lang="en-US" sz="1400">
                <a:effectLst/>
                <a:latin typeface="Times New Roman" panose="02020603050405020304" pitchFamily="18" charset="0"/>
                <a:ea typeface="Times New Roman" panose="02020603050405020304" pitchFamily="18" charset="0"/>
              </a:rPr>
              <a:t>/articles/PMC6241736/?report=abstract</a:t>
            </a:r>
          </a:p>
          <a:p>
            <a:pPr marL="0" marR="0" lvl="0" indent="0">
              <a:spcBef>
                <a:spcPts val="0"/>
              </a:spcBef>
              <a:spcAft>
                <a:spcPts val="600"/>
              </a:spcAft>
              <a:buNone/>
            </a:pPr>
            <a:r>
              <a:rPr lang="en-US" sz="1400">
                <a:effectLst/>
                <a:latin typeface="+mj-lt"/>
                <a:ea typeface="Times New Roman" panose="02020603050405020304" pitchFamily="18" charset="0"/>
              </a:rPr>
              <a:t>[11] </a:t>
            </a:r>
            <a:r>
              <a:rPr lang="en-US" sz="1400">
                <a:effectLst/>
                <a:latin typeface="Times New Roman" panose="02020603050405020304" pitchFamily="18" charset="0"/>
                <a:ea typeface="Times New Roman" panose="02020603050405020304" pitchFamily="18" charset="0"/>
              </a:rPr>
              <a:t>Clinical Decision Support System - Benefits, Examples, Tools [Internet]. [cited 2020 Nov 7]. Available from: </a:t>
            </a:r>
            <a:r>
              <a:rPr lang="en-US" sz="1400" b="0" i="0">
                <a:effectLst/>
                <a:latin typeface="Times New Roman" panose="02020603050405020304" pitchFamily="18" charset="0"/>
                <a:ea typeface="Times New Roman" panose="02020603050405020304" pitchFamily="18" charset="0"/>
                <a:hlinkClick r:id="rId2"/>
              </a:rPr>
              <a:t>https://digitalhealth.folio3.com/clinical-decision-support-system-examples-tools/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[12] </a:t>
            </a:r>
            <a:r>
              <a:rPr lang="en-US" sz="1400">
                <a:effectLst/>
                <a:latin typeface="Times New Roman" panose="02020603050405020304" pitchFamily="18" charset="0"/>
                <a:ea typeface="Times New Roman" panose="02020603050405020304" pitchFamily="18" charset="0"/>
              </a:rPr>
              <a:t>Clinical Decision Support - Clinical Decision analysis - HealthPartners Institute [Internet]. [cited 2020 Nov 7]. Available from: </a:t>
            </a:r>
            <a:r>
              <a:rPr lang="en-US" sz="1400" b="0" i="0">
                <a:effectLst/>
                <a:latin typeface="Times New Roman" panose="02020603050405020304" pitchFamily="18" charset="0"/>
                <a:ea typeface="Times New Roman" panose="02020603050405020304" pitchFamily="18" charset="0"/>
                <a:hlinkClick r:id="rId3"/>
              </a:rPr>
              <a:t>https://www.healthpartners.com/institute/research/research-strengths/clinical-decision-support/</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[13] </a:t>
            </a:r>
            <a:r>
              <a:rPr lang="en-US" sz="1400">
                <a:effectLst/>
                <a:latin typeface="Times New Roman" panose="02020603050405020304" pitchFamily="18" charset="0"/>
                <a:ea typeface="Times New Roman" panose="02020603050405020304" pitchFamily="18" charset="0"/>
              </a:rPr>
              <a:t>Hills RL, </a:t>
            </a:r>
            <a:r>
              <a:rPr lang="en-US" sz="1400" err="1">
                <a:effectLst/>
                <a:latin typeface="Times New Roman" panose="02020603050405020304" pitchFamily="18" charset="0"/>
                <a:ea typeface="Times New Roman" panose="02020603050405020304" pitchFamily="18" charset="0"/>
              </a:rPr>
              <a:t>Kulbok</a:t>
            </a:r>
            <a:r>
              <a:rPr lang="en-US" sz="1400">
                <a:effectLst/>
                <a:latin typeface="Times New Roman" panose="02020603050405020304" pitchFamily="18" charset="0"/>
                <a:ea typeface="Times New Roman" panose="02020603050405020304" pitchFamily="18" charset="0"/>
              </a:rPr>
              <a:t> PA, Clark M. Evaluating a Quality Improvement Program for Cervical Cancer Screening at an Urban Safety Net Clinic. Health </a:t>
            </a:r>
            <a:r>
              <a:rPr lang="en-US" sz="1400" err="1">
                <a:effectLst/>
                <a:latin typeface="Times New Roman" panose="02020603050405020304" pitchFamily="18" charset="0"/>
                <a:ea typeface="Times New Roman" panose="02020603050405020304" pitchFamily="18" charset="0"/>
              </a:rPr>
              <a:t>Promot</a:t>
            </a:r>
            <a:r>
              <a:rPr lang="en-US" sz="1400">
                <a:effectLst/>
                <a:latin typeface="Times New Roman" panose="02020603050405020304" pitchFamily="18" charset="0"/>
                <a:ea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rPr>
              <a:t>Pract</a:t>
            </a:r>
            <a:r>
              <a:rPr lang="en-US" sz="1400">
                <a:effectLst/>
                <a:latin typeface="Times New Roman" panose="02020603050405020304" pitchFamily="18" charset="0"/>
                <a:ea typeface="Times New Roman" panose="02020603050405020304" pitchFamily="18" charset="0"/>
              </a:rPr>
              <a:t>. 2015 Sep 18;16(5):631–41.</a:t>
            </a:r>
          </a:p>
          <a:p>
            <a:pPr marL="0" marR="0" lvl="0" indent="0">
              <a:spcBef>
                <a:spcPts val="0"/>
              </a:spcBef>
              <a:spcAft>
                <a:spcPts val="600"/>
              </a:spcAft>
              <a:buNone/>
            </a:pPr>
            <a:r>
              <a:rPr lang="en-US" sz="1400">
                <a:effectLst/>
                <a:latin typeface="+mj-lt"/>
                <a:ea typeface="Times New Roman" panose="02020603050405020304" pitchFamily="18" charset="0"/>
              </a:rPr>
              <a:t>[14] </a:t>
            </a:r>
            <a:r>
              <a:rPr lang="en-US" sz="1400">
                <a:effectLst/>
                <a:latin typeface="Times New Roman" panose="02020603050405020304" pitchFamily="18" charset="0"/>
                <a:ea typeface="Times New Roman" panose="02020603050405020304" pitchFamily="18" charset="0"/>
              </a:rPr>
              <a:t>Allscripts Clinical Decision Support Application - </a:t>
            </a:r>
            <a:r>
              <a:rPr lang="en-US" sz="1400" err="1">
                <a:effectLst/>
                <a:latin typeface="Times New Roman" panose="02020603050405020304" pitchFamily="18" charset="0"/>
                <a:ea typeface="Times New Roman" panose="02020603050405020304" pitchFamily="18" charset="0"/>
              </a:rPr>
              <a:t>Infera</a:t>
            </a:r>
            <a:r>
              <a:rPr lang="en-US" sz="1400">
                <a:effectLst/>
                <a:latin typeface="Times New Roman" panose="02020603050405020304" pitchFamily="18" charset="0"/>
                <a:ea typeface="Times New Roman" panose="02020603050405020304" pitchFamily="18" charset="0"/>
              </a:rPr>
              <a:t> CDSS [Internet]. [cited 2020 Nov 7]. Available from: </a:t>
            </a:r>
            <a:r>
              <a:rPr lang="en-US" sz="1400" b="0" i="0">
                <a:effectLst/>
                <a:latin typeface="Times New Roman" panose="02020603050405020304" pitchFamily="18" charset="0"/>
                <a:ea typeface="Times New Roman" panose="02020603050405020304" pitchFamily="18" charset="0"/>
                <a:hlinkClick r:id="rId4"/>
              </a:rPr>
              <a:t>http://www.inferscience.com/what-you-need-to-know-about-infera-cdss-for-allscripts-ehrs/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[15] </a:t>
            </a:r>
            <a:r>
              <a:rPr lang="en-US" sz="1400" err="1">
                <a:effectLst/>
                <a:latin typeface="Times New Roman" panose="02020603050405020304" pitchFamily="18" charset="0"/>
                <a:ea typeface="Times New Roman" panose="02020603050405020304" pitchFamily="18" charset="0"/>
              </a:rPr>
              <a:t>Javitt</a:t>
            </a:r>
            <a:r>
              <a:rPr lang="en-US" sz="1400">
                <a:effectLst/>
                <a:latin typeface="Times New Roman" panose="02020603050405020304" pitchFamily="18" charset="0"/>
                <a:ea typeface="Times New Roman" panose="02020603050405020304" pitchFamily="18" charset="0"/>
              </a:rPr>
              <a:t> GH. Regulatory Landscape for Clinical Decision Support Technology. Anesthesiology [Internet]. 2018 Feb 1 [cited 2018 Dec 31];128(2):247–9. Available from: </a:t>
            </a:r>
            <a:r>
              <a:rPr lang="en-US" sz="1400" b="0" i="0">
                <a:effectLst/>
                <a:latin typeface="Times New Roman" panose="02020603050405020304" pitchFamily="18" charset="0"/>
                <a:ea typeface="Times New Roman" panose="02020603050405020304" pitchFamily="18" charset="0"/>
                <a:hlinkClick r:id="rId5"/>
              </a:rPr>
              <a:t>http://insights.ovid.com/crossref?an=00000542-201802000-00010</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[16] </a:t>
            </a:r>
            <a:r>
              <a:rPr lang="en-US" sz="1400">
                <a:effectLst/>
                <a:latin typeface="Times New Roman" panose="02020603050405020304" pitchFamily="18" charset="0"/>
                <a:ea typeface="Times New Roman" panose="02020603050405020304" pitchFamily="18" charset="0"/>
              </a:rPr>
              <a:t>Krist AH. Electronic Health Record Innovations for Healthier Patients and Happier Doctors. J Am Board Fam Med [Internet]. 2015 [cited 2019 Jan 14];28(3):299–302. Available from: </a:t>
            </a:r>
            <a:r>
              <a:rPr lang="en-US" sz="1400" b="0" i="0">
                <a:effectLst/>
                <a:latin typeface="Times New Roman" panose="02020603050405020304" pitchFamily="18" charset="0"/>
                <a:ea typeface="Times New Roman" panose="02020603050405020304" pitchFamily="18" charset="0"/>
                <a:hlinkClick r:id="rId6"/>
              </a:rPr>
              <a:t>http://www.jabfm.org</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[17] </a:t>
            </a:r>
            <a:r>
              <a:rPr lang="en-US" sz="1400">
                <a:effectLst/>
                <a:latin typeface="Times New Roman" panose="02020603050405020304" pitchFamily="18" charset="0"/>
                <a:ea typeface="Times New Roman" panose="02020603050405020304" pitchFamily="18" charset="0"/>
              </a:rPr>
              <a:t>Krist AH, Woolf SH, </a:t>
            </a:r>
            <a:r>
              <a:rPr lang="en-US" sz="1400" err="1">
                <a:effectLst/>
                <a:latin typeface="Times New Roman" panose="02020603050405020304" pitchFamily="18" charset="0"/>
                <a:ea typeface="Times New Roman" panose="02020603050405020304" pitchFamily="18" charset="0"/>
              </a:rPr>
              <a:t>Hochheimer</a:t>
            </a:r>
            <a:r>
              <a:rPr lang="en-US" sz="1400">
                <a:effectLst/>
                <a:latin typeface="Times New Roman" panose="02020603050405020304" pitchFamily="18" charset="0"/>
                <a:ea typeface="Times New Roman" panose="02020603050405020304" pitchFamily="18" charset="0"/>
              </a:rPr>
              <a:t> C, Sabo RT, </a:t>
            </a:r>
            <a:r>
              <a:rPr lang="en-US" sz="1400" err="1">
                <a:effectLst/>
                <a:latin typeface="Times New Roman" panose="02020603050405020304" pitchFamily="18" charset="0"/>
                <a:ea typeface="Times New Roman" panose="02020603050405020304" pitchFamily="18" charset="0"/>
              </a:rPr>
              <a:t>Kashiri</a:t>
            </a:r>
            <a:r>
              <a:rPr lang="en-US" sz="1400">
                <a:effectLst/>
                <a:latin typeface="Times New Roman" panose="02020603050405020304" pitchFamily="18" charset="0"/>
                <a:ea typeface="Times New Roman" panose="02020603050405020304" pitchFamily="18" charset="0"/>
              </a:rPr>
              <a:t> P, Jones RM, </a:t>
            </a:r>
            <a:r>
              <a:rPr lang="en-US" sz="1400" err="1">
                <a:effectLst/>
                <a:latin typeface="Times New Roman" panose="02020603050405020304" pitchFamily="18" charset="0"/>
                <a:ea typeface="Times New Roman" panose="02020603050405020304" pitchFamily="18" charset="0"/>
              </a:rPr>
              <a:t>Lafata</a:t>
            </a:r>
            <a:r>
              <a:rPr lang="en-US" sz="1400">
                <a:effectLst/>
                <a:latin typeface="Times New Roman" panose="02020603050405020304" pitchFamily="18" charset="0"/>
                <a:ea typeface="Times New Roman" panose="02020603050405020304" pitchFamily="18" charset="0"/>
              </a:rPr>
              <a:t> JE, </a:t>
            </a:r>
            <a:r>
              <a:rPr lang="en-US" sz="1400" err="1">
                <a:effectLst/>
                <a:latin typeface="Times New Roman" panose="02020603050405020304" pitchFamily="18" charset="0"/>
                <a:ea typeface="Times New Roman" panose="02020603050405020304" pitchFamily="18" charset="0"/>
              </a:rPr>
              <a:t>Etz</a:t>
            </a:r>
            <a:r>
              <a:rPr lang="en-US" sz="1400">
                <a:effectLst/>
                <a:latin typeface="Times New Roman" panose="02020603050405020304" pitchFamily="18" charset="0"/>
                <a:ea typeface="Times New Roman" panose="02020603050405020304" pitchFamily="18" charset="0"/>
              </a:rPr>
              <a:t> RS, Tu S. Harnessing Information Technology to Inform Patients Facing Routine Decisions: Cancer Screening as a Test Case. Ann Fam Med [Internet]. 2017;15(3):217–24. Available from: </a:t>
            </a:r>
            <a:r>
              <a:rPr lang="en-US" sz="1400" b="0" i="0">
                <a:effectLst/>
                <a:latin typeface="Times New Roman" panose="02020603050405020304" pitchFamily="18" charset="0"/>
                <a:ea typeface="Times New Roman" panose="02020603050405020304" pitchFamily="18" charset="0"/>
                <a:hlinkClick r:id="rId7"/>
              </a:rPr>
              <a:t>http://ovidsp.ovid.com/ovidweb.cgi?T=JS&amp;PAGE=reference&amp;D=emexb&amp;NEWS=N&amp;AN=620351528</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[18] </a:t>
            </a:r>
            <a:r>
              <a:rPr lang="en-US" sz="1400">
                <a:effectLst/>
                <a:latin typeface="Times New Roman" panose="02020603050405020304" pitchFamily="18" charset="0"/>
                <a:ea typeface="Times New Roman" panose="02020603050405020304" pitchFamily="18" charset="0"/>
              </a:rPr>
              <a:t>Liu H, </a:t>
            </a:r>
            <a:r>
              <a:rPr lang="en-US" sz="1400" err="1">
                <a:effectLst/>
                <a:latin typeface="Times New Roman" panose="02020603050405020304" pitchFamily="18" charset="0"/>
                <a:ea typeface="Times New Roman" panose="02020603050405020304" pitchFamily="18" charset="0"/>
              </a:rPr>
              <a:t>Bielinski</a:t>
            </a:r>
            <a:r>
              <a:rPr lang="en-US" sz="1400">
                <a:effectLst/>
                <a:latin typeface="Times New Roman" panose="02020603050405020304" pitchFamily="18" charset="0"/>
                <a:ea typeface="Times New Roman" panose="02020603050405020304" pitchFamily="18" charset="0"/>
              </a:rPr>
              <a:t> SJ, Sohn S, Murphy S,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a:t>
            </a:r>
            <a:r>
              <a:rPr lang="en-US" sz="1400" err="1">
                <a:effectLst/>
                <a:latin typeface="Times New Roman" panose="02020603050405020304" pitchFamily="18" charset="0"/>
                <a:ea typeface="Times New Roman" panose="02020603050405020304" pitchFamily="18" charset="0"/>
              </a:rPr>
              <a:t>Jonnalagadda</a:t>
            </a:r>
            <a:r>
              <a:rPr lang="en-US" sz="1400">
                <a:effectLst/>
                <a:latin typeface="Times New Roman" panose="02020603050405020304" pitchFamily="18" charset="0"/>
                <a:ea typeface="Times New Roman" panose="02020603050405020304" pitchFamily="18" charset="0"/>
              </a:rPr>
              <a:t> SR, et al. An information extraction framework for cohort identification using electronic health records. AMIA </a:t>
            </a:r>
            <a:r>
              <a:rPr lang="en-US" sz="1400" err="1">
                <a:effectLst/>
                <a:latin typeface="Times New Roman" panose="02020603050405020304" pitchFamily="18" charset="0"/>
                <a:ea typeface="Times New Roman" panose="02020603050405020304" pitchFamily="18" charset="0"/>
              </a:rPr>
              <a:t>Jt</a:t>
            </a:r>
            <a:r>
              <a:rPr lang="en-US" sz="1400">
                <a:effectLst/>
                <a:latin typeface="Times New Roman" panose="02020603050405020304" pitchFamily="18" charset="0"/>
                <a:ea typeface="Times New Roman" panose="02020603050405020304" pitchFamily="18" charset="0"/>
              </a:rPr>
              <a:t> Summits </a:t>
            </a:r>
            <a:r>
              <a:rPr lang="en-US" sz="1400" err="1">
                <a:effectLst/>
                <a:latin typeface="Times New Roman" panose="02020603050405020304" pitchFamily="18" charset="0"/>
                <a:ea typeface="Times New Roman" panose="02020603050405020304" pitchFamily="18" charset="0"/>
              </a:rPr>
              <a:t>Transl</a:t>
            </a:r>
            <a:r>
              <a:rPr lang="en-US" sz="1400">
                <a:effectLst/>
                <a:latin typeface="Times New Roman" panose="02020603050405020304" pitchFamily="18" charset="0"/>
                <a:ea typeface="Times New Roman" panose="02020603050405020304" pitchFamily="18" charset="0"/>
              </a:rPr>
              <a:t> Sci proceedings AMIA </a:t>
            </a:r>
            <a:r>
              <a:rPr lang="en-US" sz="1400" err="1">
                <a:effectLst/>
                <a:latin typeface="Times New Roman" panose="02020603050405020304" pitchFamily="18" charset="0"/>
                <a:ea typeface="Times New Roman" panose="02020603050405020304" pitchFamily="18" charset="0"/>
              </a:rPr>
              <a:t>Jt</a:t>
            </a:r>
            <a:r>
              <a:rPr lang="en-US" sz="1400">
                <a:effectLst/>
                <a:latin typeface="Times New Roman" panose="02020603050405020304" pitchFamily="18" charset="0"/>
                <a:ea typeface="Times New Roman" panose="02020603050405020304" pitchFamily="18" charset="0"/>
              </a:rPr>
              <a:t> Summits </a:t>
            </a:r>
            <a:r>
              <a:rPr lang="en-US" sz="1400" err="1">
                <a:effectLst/>
                <a:latin typeface="Times New Roman" panose="02020603050405020304" pitchFamily="18" charset="0"/>
                <a:ea typeface="Times New Roman" panose="02020603050405020304" pitchFamily="18" charset="0"/>
              </a:rPr>
              <a:t>Transl</a:t>
            </a:r>
            <a:r>
              <a:rPr lang="en-US" sz="1400">
                <a:effectLst/>
                <a:latin typeface="Times New Roman" panose="02020603050405020304" pitchFamily="18" charset="0"/>
                <a:ea typeface="Times New Roman" panose="02020603050405020304" pitchFamily="18" charset="0"/>
              </a:rPr>
              <a:t> Sci [Internet]. 2013 Mar 18 [cited 2020 Oct 19];2013:149–53. Available from: </a:t>
            </a:r>
            <a:r>
              <a:rPr lang="en-US" sz="1400" b="0" i="0">
                <a:effectLst/>
                <a:latin typeface="Times New Roman" panose="02020603050405020304" pitchFamily="18" charset="0"/>
                <a:ea typeface="Times New Roman" panose="02020603050405020304" pitchFamily="18" charset="0"/>
                <a:hlinkClick r:id="rId8"/>
              </a:rPr>
              <a:t>https://europepmc.org/article/med/24303255</a:t>
            </a:r>
            <a:endParaRPr lang="en-US" sz="1400">
              <a:effectLst/>
              <a:latin typeface="Times New Roman" panose="02020603050405020304" pitchFamily="18" charset="0"/>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276C5692-D158-493E-B1F6-1DFAACE2D434}"/>
              </a:ext>
            </a:extLst>
          </p:cNvPr>
          <p:cNvSpPr>
            <a:spLocks noGrp="1"/>
          </p:cNvSpPr>
          <p:nvPr>
            <p:ph type="sldNum" sz="quarter" idx="11"/>
          </p:nvPr>
        </p:nvSpPr>
        <p:spPr/>
        <p:txBody>
          <a:bodyPr/>
          <a:lstStyle/>
          <a:p>
            <a:fld id="{2F2F552B-1952-B44E-8CAB-5705F0ACD2E2}" type="slidenum">
              <a:rPr lang="uk-UA" smtClean="0"/>
              <a:pPr/>
              <a:t>135</a:t>
            </a:fld>
            <a:endParaRPr lang="uk-UA"/>
          </a:p>
        </p:txBody>
      </p:sp>
    </p:spTree>
    <p:extLst>
      <p:ext uri="{BB962C8B-B14F-4D97-AF65-F5344CB8AC3E}">
        <p14:creationId xmlns:p14="http://schemas.microsoft.com/office/powerpoint/2010/main" val="34638505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(3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[19] </a:t>
            </a:r>
            <a:r>
              <a:rPr lang="en-US" sz="1400">
                <a:effectLst/>
                <a:latin typeface="Times New Roman" panose="02020603050405020304" pitchFamily="18" charset="0"/>
                <a:ea typeface="Times New Roman" panose="02020603050405020304" pitchFamily="18" charset="0"/>
              </a:rPr>
              <a:t>Liu H, Wu ST, Li D, </a:t>
            </a:r>
            <a:r>
              <a:rPr lang="en-US" sz="1400" err="1">
                <a:effectLst/>
                <a:latin typeface="Times New Roman" panose="02020603050405020304" pitchFamily="18" charset="0"/>
                <a:ea typeface="Times New Roman" panose="02020603050405020304" pitchFamily="18" charset="0"/>
              </a:rPr>
              <a:t>Jonnalagadda</a:t>
            </a:r>
            <a:r>
              <a:rPr lang="en-US" sz="1400">
                <a:effectLst/>
                <a:latin typeface="Times New Roman" panose="02020603050405020304" pitchFamily="18" charset="0"/>
                <a:ea typeface="Times New Roman" panose="02020603050405020304" pitchFamily="18" charset="0"/>
              </a:rPr>
              <a:t> S, Sohn S,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 et al. Towards a semantic lexicon for clinical natural language processing. AMIA </a:t>
            </a:r>
            <a:r>
              <a:rPr lang="en-US" sz="1400" err="1">
                <a:effectLst/>
                <a:latin typeface="Times New Roman" panose="02020603050405020304" pitchFamily="18" charset="0"/>
                <a:ea typeface="Times New Roman" panose="02020603050405020304" pitchFamily="18" charset="0"/>
              </a:rPr>
              <a:t>Annu</a:t>
            </a:r>
            <a:r>
              <a:rPr lang="en-US" sz="1400">
                <a:effectLst/>
                <a:latin typeface="Times New Roman" panose="02020603050405020304" pitchFamily="18" charset="0"/>
                <a:ea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rPr>
              <a:t>Symp</a:t>
            </a:r>
            <a:r>
              <a:rPr lang="en-US" sz="1400">
                <a:effectLst/>
                <a:latin typeface="Times New Roman" panose="02020603050405020304" pitchFamily="18" charset="0"/>
                <a:ea typeface="Times New Roman" panose="02020603050405020304" pitchFamily="18" charset="0"/>
              </a:rPr>
              <a:t> Proc [Internet].[cited 2020 Oct 20];2012:568–76. Available from: /</a:t>
            </a:r>
            <a:r>
              <a:rPr lang="en-US" sz="1400" err="1">
                <a:effectLst/>
                <a:latin typeface="Times New Roman" panose="02020603050405020304" pitchFamily="18" charset="0"/>
                <a:ea typeface="Times New Roman" panose="02020603050405020304" pitchFamily="18" charset="0"/>
              </a:rPr>
              <a:t>pmc</a:t>
            </a:r>
            <a:r>
              <a:rPr lang="en-US" sz="1400">
                <a:effectLst/>
                <a:latin typeface="Times New Roman" panose="02020603050405020304" pitchFamily="18" charset="0"/>
                <a:ea typeface="Times New Roman" panose="02020603050405020304" pitchFamily="18" charset="0"/>
              </a:rPr>
              <a:t>/articles/PMC3540492/?report=abstract</a:t>
            </a:r>
          </a:p>
          <a:p>
            <a:pPr marL="0" marR="0" lvl="0" indent="0">
              <a:spcBef>
                <a:spcPts val="0"/>
              </a:spcBef>
              <a:spcAft>
                <a:spcPts val="600"/>
              </a:spcAft>
              <a:buNone/>
            </a:pPr>
            <a:r>
              <a:rPr lang="en-US" sz="1400">
                <a:effectLst/>
                <a:latin typeface="+mj-lt"/>
                <a:ea typeface="Times New Roman" panose="02020603050405020304" pitchFamily="18" charset="0"/>
              </a:rPr>
              <a:t>[20] </a:t>
            </a:r>
            <a:r>
              <a:rPr lang="en-US" sz="1400">
                <a:effectLst/>
                <a:latin typeface="Times New Roman" panose="02020603050405020304" pitchFamily="18" charset="0"/>
                <a:ea typeface="Times New Roman" panose="02020603050405020304" pitchFamily="18" charset="0"/>
              </a:rPr>
              <a:t>MacLaughlin KL, Kessler ME, </a:t>
            </a:r>
            <a:r>
              <a:rPr lang="en-US" sz="1400" err="1">
                <a:effectLst/>
                <a:latin typeface="Times New Roman" panose="02020603050405020304" pitchFamily="18" charset="0"/>
                <a:ea typeface="Times New Roman" panose="02020603050405020304" pitchFamily="18" charset="0"/>
              </a:rPr>
              <a:t>Komandur</a:t>
            </a:r>
            <a:r>
              <a:rPr lang="en-US" sz="1400">
                <a:effectLst/>
                <a:latin typeface="Times New Roman" panose="02020603050405020304" pitchFamily="18" charset="0"/>
                <a:ea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rPr>
              <a:t>Elayavilli</a:t>
            </a:r>
            <a:r>
              <a:rPr lang="en-US" sz="1400">
                <a:effectLst/>
                <a:latin typeface="Times New Roman" panose="02020603050405020304" pitchFamily="18" charset="0"/>
                <a:ea typeface="Times New Roman" panose="02020603050405020304" pitchFamily="18" charset="0"/>
              </a:rPr>
              <a:t> R, Hickey BC, </a:t>
            </a:r>
            <a:r>
              <a:rPr lang="en-US" sz="1400" err="1">
                <a:effectLst/>
                <a:latin typeface="Times New Roman" panose="02020603050405020304" pitchFamily="18" charset="0"/>
                <a:ea typeface="Times New Roman" panose="02020603050405020304" pitchFamily="18" charset="0"/>
              </a:rPr>
              <a:t>Scheitel</a:t>
            </a:r>
            <a:r>
              <a:rPr lang="en-US" sz="1400">
                <a:effectLst/>
                <a:latin typeface="Times New Roman" panose="02020603050405020304" pitchFamily="18" charset="0"/>
                <a:ea typeface="Times New Roman" panose="02020603050405020304" pitchFamily="18" charset="0"/>
              </a:rPr>
              <a:t> MR,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et al. Impact of Patient Reminders on Papanicolaou Test Completion for High-Risk Patients Identified by a Clinical Decision Support System. J Women’s Heal [Internet]. 2018 May 1;27(5):569–74. Available from: </a:t>
            </a:r>
            <a:r>
              <a:rPr lang="en-US" sz="1400" b="0" i="0">
                <a:effectLst/>
                <a:latin typeface="Times New Roman" panose="02020603050405020304" pitchFamily="18" charset="0"/>
                <a:ea typeface="Times New Roman" panose="02020603050405020304" pitchFamily="18" charset="0"/>
                <a:hlinkClick r:id="rId2"/>
              </a:rPr>
              <a:t>https://www.liebertpub.com/doi/full/10.1089/jwh.2017.6667</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[21] </a:t>
            </a:r>
            <a:r>
              <a:rPr lang="en-US" sz="1400">
                <a:effectLst/>
                <a:latin typeface="Times New Roman" panose="02020603050405020304" pitchFamily="18" charset="0"/>
                <a:ea typeface="Times New Roman" panose="02020603050405020304" pitchFamily="18" charset="0"/>
              </a:rPr>
              <a:t>EHR 2.0: How New Clinical Decision Support Tools Are Helping Doctors Make Smarter Decisions at the Point of Care | Mercy Technology Services [Internet]. [cited 2020 Nov 7]. Available from: </a:t>
            </a:r>
            <a:r>
              <a:rPr lang="en-US" sz="1400" b="0" i="0">
                <a:effectLst/>
                <a:latin typeface="Times New Roman" panose="02020603050405020304" pitchFamily="18" charset="0"/>
                <a:ea typeface="Times New Roman" panose="02020603050405020304" pitchFamily="18" charset="0"/>
                <a:hlinkClick r:id="rId3"/>
              </a:rPr>
              <a:t>https://www.mercytechnology.net/insights/blog/clinical-decision-support</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[22] </a:t>
            </a:r>
            <a:r>
              <a:rPr lang="en-US" sz="1400">
                <a:effectLst/>
                <a:latin typeface="Times New Roman" panose="02020603050405020304" pitchFamily="18" charset="0"/>
                <a:ea typeface="Times New Roman" panose="02020603050405020304" pitchFamily="18" charset="0"/>
              </a:rPr>
              <a:t>Payne TH, Zhao LP, Le C, Wilcox P, Yi T, Hinshaw J, et al. Electronic health records contain dispersed risk factor information that could be used to prevent breast and ovarian cancer. J Am Med Informatics Assoc [Internet]. 2020;27(9):1443–9. Available from: </a:t>
            </a:r>
            <a:r>
              <a:rPr lang="en-US" sz="1400" b="0" i="0">
                <a:effectLst/>
                <a:latin typeface="Times New Roman" panose="02020603050405020304" pitchFamily="18" charset="0"/>
                <a:ea typeface="Times New Roman" panose="02020603050405020304" pitchFamily="18" charset="0"/>
                <a:hlinkClick r:id="rId4"/>
              </a:rPr>
              <a:t>https://academic.oup.com/jamia/article/27/9/1443/5907494</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[23] </a:t>
            </a:r>
            <a:r>
              <a:rPr lang="en-US" sz="1400">
                <a:effectLst/>
                <a:latin typeface="Times New Roman" panose="02020603050405020304" pitchFamily="18" charset="0"/>
                <a:ea typeface="Times New Roman" panose="02020603050405020304" pitchFamily="18" charset="0"/>
              </a:rPr>
              <a:t>Raja K, Patrick M, Elder JT, Tsoi LC. Machine learning workflow to enhance predictions of Adverse Drug Reactions (ADRs) through drug-gene interactions: Application to drugs for cutaneous diseases. Sci Rep [Internet]. 2017 Dec 1 [cited 2020 Oct 22];7(1):1–11. Available from: </a:t>
            </a:r>
            <a:r>
              <a:rPr lang="en-US" sz="1400" b="0" i="0">
                <a:effectLst/>
                <a:latin typeface="Times New Roman" panose="02020603050405020304" pitchFamily="18" charset="0"/>
                <a:ea typeface="Times New Roman" panose="02020603050405020304" pitchFamily="18" charset="0"/>
                <a:hlinkClick r:id="rId5"/>
              </a:rPr>
              <a:t>www.nature.com/scientificreports/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[24] </a:t>
            </a:r>
            <a:r>
              <a:rPr lang="en-US" sz="1400">
                <a:effectLst/>
                <a:latin typeface="Times New Roman" panose="02020603050405020304" pitchFamily="18" charset="0"/>
                <a:ea typeface="Times New Roman" panose="02020603050405020304" pitchFamily="18" charset="0"/>
              </a:rPr>
              <a:t>Ravikumar KE, MacLaughlin KL, </a:t>
            </a:r>
            <a:r>
              <a:rPr lang="en-US" sz="1400" err="1">
                <a:effectLst/>
                <a:latin typeface="Times New Roman" panose="02020603050405020304" pitchFamily="18" charset="0"/>
                <a:ea typeface="Times New Roman" panose="02020603050405020304" pitchFamily="18" charset="0"/>
              </a:rPr>
              <a:t>Scheitel</a:t>
            </a:r>
            <a:r>
              <a:rPr lang="en-US" sz="1400">
                <a:effectLst/>
                <a:latin typeface="Times New Roman" panose="02020603050405020304" pitchFamily="18" charset="0"/>
                <a:ea typeface="Times New Roman" panose="02020603050405020304" pitchFamily="18" charset="0"/>
              </a:rPr>
              <a:t> MR, Kessler M,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Liu H, et al. Improving the Accuracy of a Clinical Decision Support System for Cervical Cancer Screening and Surveillance. Appl Clin Inform [Internet]. 2018 Jan 1 [cited 2020 Oct 22];9(1):62–71. Available from: /</a:t>
            </a:r>
            <a:r>
              <a:rPr lang="en-US" sz="1400" err="1">
                <a:effectLst/>
                <a:latin typeface="Times New Roman" panose="02020603050405020304" pitchFamily="18" charset="0"/>
                <a:ea typeface="Times New Roman" panose="02020603050405020304" pitchFamily="18" charset="0"/>
              </a:rPr>
              <a:t>pmc</a:t>
            </a:r>
            <a:r>
              <a:rPr lang="en-US" sz="1400">
                <a:effectLst/>
                <a:latin typeface="Times New Roman" panose="02020603050405020304" pitchFamily="18" charset="0"/>
                <a:ea typeface="Times New Roman" panose="02020603050405020304" pitchFamily="18" charset="0"/>
              </a:rPr>
              <a:t>/articles/PMC5801884/?report=abstract</a:t>
            </a:r>
          </a:p>
          <a:p>
            <a:pPr marL="0" marR="0" lvl="0" indent="0">
              <a:spcBef>
                <a:spcPts val="0"/>
              </a:spcBef>
              <a:spcAft>
                <a:spcPts val="600"/>
              </a:spcAft>
              <a:buNone/>
            </a:pPr>
            <a:r>
              <a:rPr lang="en-US" sz="1400">
                <a:effectLst/>
                <a:latin typeface="+mj-lt"/>
                <a:ea typeface="Times New Roman" panose="02020603050405020304" pitchFamily="18" charset="0"/>
              </a:rPr>
              <a:t>[25] </a:t>
            </a:r>
            <a:r>
              <a:rPr lang="en-US" sz="1400" err="1">
                <a:effectLst/>
                <a:latin typeface="Times New Roman" panose="02020603050405020304" pitchFamily="18" charset="0"/>
                <a:ea typeface="Times New Roman" panose="02020603050405020304" pitchFamily="18" charset="0"/>
              </a:rPr>
              <a:t>Schapira</a:t>
            </a:r>
            <a:r>
              <a:rPr lang="en-US" sz="1400">
                <a:effectLst/>
                <a:latin typeface="Times New Roman" panose="02020603050405020304" pitchFamily="18" charset="0"/>
                <a:ea typeface="Times New Roman" panose="02020603050405020304" pitchFamily="18" charset="0"/>
              </a:rPr>
              <a:t> MM, Sprague BL, </a:t>
            </a:r>
            <a:r>
              <a:rPr lang="en-US" sz="1400" err="1">
                <a:effectLst/>
                <a:latin typeface="Times New Roman" panose="02020603050405020304" pitchFamily="18" charset="0"/>
                <a:ea typeface="Times New Roman" panose="02020603050405020304" pitchFamily="18" charset="0"/>
              </a:rPr>
              <a:t>Klabunde</a:t>
            </a:r>
            <a:r>
              <a:rPr lang="en-US" sz="1400">
                <a:effectLst/>
                <a:latin typeface="Times New Roman" panose="02020603050405020304" pitchFamily="18" charset="0"/>
                <a:ea typeface="Times New Roman" panose="02020603050405020304" pitchFamily="18" charset="0"/>
              </a:rPr>
              <a:t> CN, </a:t>
            </a:r>
            <a:r>
              <a:rPr lang="en-US" sz="1400" err="1">
                <a:effectLst/>
                <a:latin typeface="Times New Roman" panose="02020603050405020304" pitchFamily="18" charset="0"/>
                <a:ea typeface="Times New Roman" panose="02020603050405020304" pitchFamily="18" charset="0"/>
              </a:rPr>
              <a:t>Tosteson</a:t>
            </a:r>
            <a:r>
              <a:rPr lang="en-US" sz="1400">
                <a:effectLst/>
                <a:latin typeface="Times New Roman" panose="02020603050405020304" pitchFamily="18" charset="0"/>
                <a:ea typeface="Times New Roman" panose="02020603050405020304" pitchFamily="18" charset="0"/>
              </a:rPr>
              <a:t> ANA, </a:t>
            </a:r>
            <a:r>
              <a:rPr lang="en-US" sz="1400" err="1">
                <a:effectLst/>
                <a:latin typeface="Times New Roman" panose="02020603050405020304" pitchFamily="18" charset="0"/>
                <a:ea typeface="Times New Roman" panose="02020603050405020304" pitchFamily="18" charset="0"/>
              </a:rPr>
              <a:t>Bitton</a:t>
            </a:r>
            <a:r>
              <a:rPr lang="en-US" sz="1400">
                <a:effectLst/>
                <a:latin typeface="Times New Roman" panose="02020603050405020304" pitchFamily="18" charset="0"/>
                <a:ea typeface="Times New Roman" panose="02020603050405020304" pitchFamily="18" charset="0"/>
              </a:rPr>
              <a:t> A, Chen JS, et al. Inadequate Systems to Support Breast and Cervical Cancer Screening in Primary Care Practice. J Gen Intern Med. 2016 Oct 1;31(10):1148–55.</a:t>
            </a:r>
          </a:p>
          <a:p>
            <a:pPr marL="0" marR="0" lvl="0" indent="0">
              <a:spcBef>
                <a:spcPts val="0"/>
              </a:spcBef>
              <a:spcAft>
                <a:spcPts val="600"/>
              </a:spcAft>
              <a:buNone/>
            </a:pPr>
            <a:r>
              <a:rPr lang="en-US" sz="1400">
                <a:effectLst/>
                <a:latin typeface="+mj-lt"/>
                <a:ea typeface="Times New Roman" panose="02020603050405020304" pitchFamily="18" charset="0"/>
              </a:rPr>
              <a:t>[26] </a:t>
            </a:r>
            <a:r>
              <a:rPr lang="en-US" sz="1400" err="1">
                <a:effectLst/>
                <a:latin typeface="Times New Roman" panose="02020603050405020304" pitchFamily="18" charset="0"/>
                <a:ea typeface="Times New Roman" panose="02020603050405020304" pitchFamily="18" charset="0"/>
              </a:rPr>
              <a:t>Schroy</a:t>
            </a:r>
            <a:r>
              <a:rPr lang="en-US" sz="1400">
                <a:effectLst/>
                <a:latin typeface="Times New Roman" panose="02020603050405020304" pitchFamily="18" charset="0"/>
                <a:ea typeface="Times New Roman" panose="02020603050405020304" pitchFamily="18" charset="0"/>
              </a:rPr>
              <a:t> III PC, Emmons K, Peters E, Glick JT, Robinson PA, </a:t>
            </a:r>
            <a:r>
              <a:rPr lang="en-US" sz="1400" err="1">
                <a:effectLst/>
                <a:latin typeface="Times New Roman" panose="02020603050405020304" pitchFamily="18" charset="0"/>
                <a:ea typeface="Times New Roman" panose="02020603050405020304" pitchFamily="18" charset="0"/>
              </a:rPr>
              <a:t>Lydotes</a:t>
            </a:r>
            <a:r>
              <a:rPr lang="en-US" sz="1400">
                <a:effectLst/>
                <a:latin typeface="Times New Roman" panose="02020603050405020304" pitchFamily="18" charset="0"/>
                <a:ea typeface="Times New Roman" panose="02020603050405020304" pitchFamily="18" charset="0"/>
              </a:rPr>
              <a:t> MA, et al. The Impact of a Novel Computer-Based Decision Aid on Shared Decision-Making for Colorectal Cancer Screening: A Randomized Trial (Running head: SDM for CRC Screening).</a:t>
            </a: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136</a:t>
            </a:fld>
            <a:endParaRPr lang="uk-UA"/>
          </a:p>
        </p:txBody>
      </p:sp>
    </p:spTree>
    <p:extLst>
      <p:ext uri="{BB962C8B-B14F-4D97-AF65-F5344CB8AC3E}">
        <p14:creationId xmlns:p14="http://schemas.microsoft.com/office/powerpoint/2010/main" val="1621024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(4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[27] </a:t>
            </a:r>
            <a:r>
              <a:rPr lang="en-US" sz="1400">
                <a:effectLst/>
                <a:latin typeface="Times New Roman" panose="02020603050405020304" pitchFamily="18" charset="0"/>
                <a:ea typeface="Times New Roman" panose="02020603050405020304" pitchFamily="18" charset="0"/>
              </a:rPr>
              <a:t>New study identifies top 11 clinical decision support vendors | Healthcare IT News [Internet]. [cited 2020 Nov 7]. Available from: </a:t>
            </a:r>
            <a:r>
              <a:rPr lang="en-US" sz="1400" b="0" i="0">
                <a:effectLst/>
                <a:latin typeface="Times New Roman" panose="02020603050405020304" pitchFamily="18" charset="0"/>
                <a:ea typeface="Times New Roman" panose="02020603050405020304" pitchFamily="18" charset="0"/>
                <a:hlinkClick r:id="rId2"/>
              </a:rPr>
              <a:t>https://www.healthcareitnews.com/news/new-study-identifies-top-11-clinical-decision-support-vendors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[28] </a:t>
            </a:r>
            <a:r>
              <a:rPr lang="en-US" sz="1400">
                <a:effectLst/>
                <a:latin typeface="Times New Roman" panose="02020603050405020304" pitchFamily="18" charset="0"/>
                <a:ea typeface="Times New Roman" panose="02020603050405020304" pitchFamily="18" charset="0"/>
              </a:rPr>
              <a:t>Smith JL, Wilson KM, </a:t>
            </a:r>
            <a:r>
              <a:rPr lang="en-US" sz="1400" err="1">
                <a:effectLst/>
                <a:latin typeface="Times New Roman" panose="02020603050405020304" pitchFamily="18" charset="0"/>
                <a:ea typeface="Times New Roman" panose="02020603050405020304" pitchFamily="18" charset="0"/>
              </a:rPr>
              <a:t>Orians</a:t>
            </a:r>
            <a:r>
              <a:rPr lang="en-US" sz="1400">
                <a:effectLst/>
                <a:latin typeface="Times New Roman" panose="02020603050405020304" pitchFamily="18" charset="0"/>
                <a:ea typeface="Times New Roman" panose="02020603050405020304" pitchFamily="18" charset="0"/>
              </a:rPr>
              <a:t> CE, Byrd TL. AMIGAS: Building a cervical cancer screening intervention for public health practice. J Women’s Heal [Internet]. 2013 Sep 1 [cited 2020 Oct 14];22(9):718–23. Available from: </a:t>
            </a:r>
            <a:r>
              <a:rPr lang="en-US" sz="1400" b="0" i="0">
                <a:effectLst/>
                <a:latin typeface="Times New Roman" panose="02020603050405020304" pitchFamily="18" charset="0"/>
                <a:ea typeface="Times New Roman" panose="02020603050405020304" pitchFamily="18" charset="0"/>
                <a:hlinkClick r:id="rId3"/>
              </a:rPr>
              <a:t>www.liebertpub.com</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[29] </a:t>
            </a:r>
            <a:r>
              <a:rPr lang="en-US" sz="1400">
                <a:effectLst/>
                <a:latin typeface="Times New Roman" panose="02020603050405020304" pitchFamily="18" charset="0"/>
                <a:ea typeface="Times New Roman" panose="02020603050405020304" pitchFamily="18" charset="0"/>
              </a:rPr>
              <a:t>Sutton RT, </a:t>
            </a:r>
            <a:r>
              <a:rPr lang="en-US" sz="1400" err="1">
                <a:effectLst/>
                <a:latin typeface="Times New Roman" panose="02020603050405020304" pitchFamily="18" charset="0"/>
                <a:ea typeface="Times New Roman" panose="02020603050405020304" pitchFamily="18" charset="0"/>
              </a:rPr>
              <a:t>Pincock</a:t>
            </a:r>
            <a:r>
              <a:rPr lang="en-US" sz="1400">
                <a:effectLst/>
                <a:latin typeface="Times New Roman" panose="02020603050405020304" pitchFamily="18" charset="0"/>
                <a:ea typeface="Times New Roman" panose="02020603050405020304" pitchFamily="18" charset="0"/>
              </a:rPr>
              <a:t> D, Baumgart DC, Sadowski DC, </a:t>
            </a:r>
            <a:r>
              <a:rPr lang="en-US" sz="1400" err="1">
                <a:effectLst/>
                <a:latin typeface="Times New Roman" panose="02020603050405020304" pitchFamily="18" charset="0"/>
                <a:ea typeface="Times New Roman" panose="02020603050405020304" pitchFamily="18" charset="0"/>
              </a:rPr>
              <a:t>Fedorak</a:t>
            </a:r>
            <a:r>
              <a:rPr lang="en-US" sz="1400">
                <a:effectLst/>
                <a:latin typeface="Times New Roman" panose="02020603050405020304" pitchFamily="18" charset="0"/>
                <a:ea typeface="Times New Roman" panose="02020603050405020304" pitchFamily="18" charset="0"/>
              </a:rPr>
              <a:t> RN, </a:t>
            </a:r>
            <a:r>
              <a:rPr lang="en-US" sz="1400" err="1">
                <a:effectLst/>
                <a:latin typeface="Times New Roman" panose="02020603050405020304" pitchFamily="18" charset="0"/>
                <a:ea typeface="Times New Roman" panose="02020603050405020304" pitchFamily="18" charset="0"/>
              </a:rPr>
              <a:t>Kroeker</a:t>
            </a:r>
            <a:r>
              <a:rPr lang="en-US" sz="1400">
                <a:effectLst/>
                <a:latin typeface="Times New Roman" panose="02020603050405020304" pitchFamily="18" charset="0"/>
                <a:ea typeface="Times New Roman" panose="02020603050405020304" pitchFamily="18" charset="0"/>
              </a:rPr>
              <a:t> KI. An overview of clinical decision support systems: benefits, risks, and strategies for success [Internet]. Vol. 3, </a:t>
            </a:r>
            <a:r>
              <a:rPr lang="en-US" sz="1400" err="1">
                <a:effectLst/>
                <a:latin typeface="Times New Roman" panose="02020603050405020304" pitchFamily="18" charset="0"/>
                <a:ea typeface="Times New Roman" panose="02020603050405020304" pitchFamily="18" charset="0"/>
              </a:rPr>
              <a:t>npj</a:t>
            </a:r>
            <a:r>
              <a:rPr lang="en-US" sz="1400">
                <a:effectLst/>
                <a:latin typeface="Times New Roman" panose="02020603050405020304" pitchFamily="18" charset="0"/>
                <a:ea typeface="Times New Roman" panose="02020603050405020304" pitchFamily="18" charset="0"/>
              </a:rPr>
              <a:t> Digital Medicine. Nature Research; 2020 [cited 2020 Oct 19]. p. 1–10. Available from: </a:t>
            </a:r>
            <a:r>
              <a:rPr lang="en-US" sz="1400" b="0" i="0">
                <a:effectLst/>
                <a:latin typeface="Times New Roman" panose="02020603050405020304" pitchFamily="18" charset="0"/>
                <a:ea typeface="Times New Roman" panose="02020603050405020304" pitchFamily="18" charset="0"/>
                <a:hlinkClick r:id="rId4"/>
              </a:rPr>
              <a:t>https://doi.org/10.1038/s41746-020-0221-y</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[30] </a:t>
            </a:r>
            <a:r>
              <a:rPr lang="en-US" sz="1400">
                <a:effectLst/>
                <a:latin typeface="Times New Roman" panose="02020603050405020304" pitchFamily="18" charset="0"/>
                <a:ea typeface="Times New Roman" panose="02020603050405020304" pitchFamily="18" charset="0"/>
              </a:rPr>
              <a:t>Teoh D, Vogel RI, Langer A, </a:t>
            </a:r>
            <a:r>
              <a:rPr lang="en-US" sz="1400" err="1">
                <a:effectLst/>
                <a:latin typeface="Times New Roman" panose="02020603050405020304" pitchFamily="18" charset="0"/>
                <a:ea typeface="Times New Roman" panose="02020603050405020304" pitchFamily="18" charset="0"/>
              </a:rPr>
              <a:t>Bharucha</a:t>
            </a:r>
            <a:r>
              <a:rPr lang="en-US" sz="1400">
                <a:effectLst/>
                <a:latin typeface="Times New Roman" panose="02020603050405020304" pitchFamily="18" charset="0"/>
                <a:ea typeface="Times New Roman" panose="02020603050405020304" pitchFamily="18" charset="0"/>
              </a:rPr>
              <a:t> J, Geller MA, Harwood E, et al. Effect of an Electronic Health Record Decision Support Alert to Decrease Excess Cervical Cancer Screening. J Low </a:t>
            </a:r>
            <a:r>
              <a:rPr lang="en-US" sz="1400" err="1">
                <a:effectLst/>
                <a:latin typeface="Times New Roman" panose="02020603050405020304" pitchFamily="18" charset="0"/>
                <a:ea typeface="Times New Roman" panose="02020603050405020304" pitchFamily="18" charset="0"/>
              </a:rPr>
              <a:t>Genit</a:t>
            </a:r>
            <a:r>
              <a:rPr lang="en-US" sz="1400">
                <a:effectLst/>
                <a:latin typeface="Times New Roman" panose="02020603050405020304" pitchFamily="18" charset="0"/>
                <a:ea typeface="Times New Roman" panose="02020603050405020304" pitchFamily="18" charset="0"/>
              </a:rPr>
              <a:t> Tract Dis. 2019 Oct 1;23(4):253–8.</a:t>
            </a:r>
          </a:p>
          <a:p>
            <a:pPr marL="0" marR="0" lvl="0" indent="0">
              <a:spcBef>
                <a:spcPts val="0"/>
              </a:spcBef>
              <a:spcAft>
                <a:spcPts val="600"/>
              </a:spcAft>
              <a:buNone/>
            </a:pPr>
            <a:r>
              <a:rPr lang="en-US" sz="1400">
                <a:effectLst/>
                <a:latin typeface="+mj-lt"/>
                <a:ea typeface="Times New Roman" panose="02020603050405020304" pitchFamily="18" charset="0"/>
              </a:rPr>
              <a:t>[31]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MacLaughlin KL, Henry MR, </a:t>
            </a:r>
            <a:r>
              <a:rPr lang="en-US" sz="1400" err="1">
                <a:effectLst/>
                <a:latin typeface="Times New Roman" panose="02020603050405020304" pitchFamily="18" charset="0"/>
                <a:ea typeface="Times New Roman" panose="02020603050405020304" pitchFamily="18" charset="0"/>
              </a:rPr>
              <a:t>Greenes</a:t>
            </a:r>
            <a:r>
              <a:rPr lang="en-US" sz="1400">
                <a:effectLst/>
                <a:latin typeface="Times New Roman" panose="02020603050405020304" pitchFamily="18" charset="0"/>
                <a:ea typeface="Times New Roman" panose="02020603050405020304" pitchFamily="18" charset="0"/>
              </a:rPr>
              <a:t> RA, Hankey RA, Liu H, et al. Clinical decision support with automated text processing for cervical cancer screening. J Am Med Informatics Assoc [Internet]. 2012 Sep;19(5):833–9. Available from: </a:t>
            </a:r>
            <a:r>
              <a:rPr lang="en-US" sz="1400" b="0" i="0">
                <a:effectLst/>
                <a:latin typeface="Times New Roman" panose="02020603050405020304" pitchFamily="18" charset="0"/>
                <a:ea typeface="Times New Roman" panose="02020603050405020304" pitchFamily="18" charset="0"/>
                <a:hlinkClick r:id="rId5"/>
              </a:rPr>
              <a:t>https://pubmed.ncbi.nlm.nih.gov/22542812/</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[32]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Kathy L, Casey P, Peters G, Chute CG, Liu H, et al. Automated Recommendation for Cervical Cancer Screening and Surveillance. Cancer Inform [Internet]. 2014 Oct 15;13:1–6. Available from: </a:t>
            </a:r>
            <a:r>
              <a:rPr lang="en-US" sz="1400" b="0" i="0">
                <a:effectLst/>
                <a:latin typeface="Times New Roman" panose="02020603050405020304" pitchFamily="18" charset="0"/>
                <a:ea typeface="Times New Roman" panose="02020603050405020304" pitchFamily="18" charset="0"/>
                <a:hlinkClick r:id="rId6"/>
              </a:rPr>
              <a:t>https://journals.sagepub.com/doi/full/10.4137/CIN.S14035</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[33] </a:t>
            </a:r>
            <a:r>
              <a:rPr lang="en-US" sz="1400" err="1">
                <a:effectLst/>
                <a:latin typeface="Times New Roman" panose="02020603050405020304" pitchFamily="18" charset="0"/>
                <a:ea typeface="Times New Roman" panose="02020603050405020304" pitchFamily="18" charset="0"/>
              </a:rPr>
              <a:t>Wagholikar</a:t>
            </a:r>
            <a:r>
              <a:rPr lang="en-US" sz="1400">
                <a:effectLst/>
                <a:latin typeface="Times New Roman" panose="02020603050405020304" pitchFamily="18" charset="0"/>
                <a:ea typeface="Times New Roman" panose="02020603050405020304" pitchFamily="18" charset="0"/>
              </a:rPr>
              <a:t> KB, MacLaughlin KL, Kastner TM, Casey PM, Henry M, </a:t>
            </a:r>
            <a:r>
              <a:rPr lang="en-US" sz="1400" err="1">
                <a:effectLst/>
                <a:latin typeface="Times New Roman" panose="02020603050405020304" pitchFamily="18" charset="0"/>
                <a:ea typeface="Times New Roman" panose="02020603050405020304" pitchFamily="18" charset="0"/>
              </a:rPr>
              <a:t>Greenes</a:t>
            </a:r>
            <a:r>
              <a:rPr lang="en-US" sz="1400">
                <a:effectLst/>
                <a:latin typeface="Times New Roman" panose="02020603050405020304" pitchFamily="18" charset="0"/>
                <a:ea typeface="Times New Roman" panose="02020603050405020304" pitchFamily="18" charset="0"/>
              </a:rPr>
              <a:t> RA, et al. Formative evaluation of the accuracy of a clinical decision support system for cervical cancer screening. J Am Med Informatics Assoc [Internet]. 2013 Jul;20(4):749–57. Available from: https://academic.oup.com/jamia/article-lookup/doi/10.1136/amiajnl-2013-001613 </a:t>
            </a:r>
          </a:p>
          <a:p>
            <a:pPr marL="0" marR="0" lvl="0" indent="0">
              <a:spcBef>
                <a:spcPts val="0"/>
              </a:spcBef>
              <a:spcAft>
                <a:spcPts val="600"/>
              </a:spcAft>
              <a:buNone/>
            </a:pPr>
            <a:r>
              <a:rPr lang="en-US" sz="1400">
                <a:effectLst/>
                <a:latin typeface="+mj-lt"/>
                <a:ea typeface="Times New Roman" panose="02020603050405020304" pitchFamily="18" charset="0"/>
              </a:rPr>
              <a:t>[34] </a:t>
            </a:r>
            <a:r>
              <a:rPr lang="en-US" sz="1400">
                <a:effectLst/>
                <a:latin typeface="Times New Roman" panose="02020603050405020304" pitchFamily="18" charset="0"/>
                <a:ea typeface="Times New Roman" panose="02020603050405020304" pitchFamily="18" charset="0"/>
              </a:rPr>
              <a:t>Wang Y, Wang L, </a:t>
            </a:r>
            <a:r>
              <a:rPr lang="en-US" sz="1400" err="1">
                <a:effectLst/>
                <a:latin typeface="Times New Roman" panose="02020603050405020304" pitchFamily="18" charset="0"/>
                <a:ea typeface="Times New Roman" panose="02020603050405020304" pitchFamily="18" charset="0"/>
              </a:rPr>
              <a:t>Rastegar-Mojarad</a:t>
            </a:r>
            <a:r>
              <a:rPr lang="en-US" sz="1400">
                <a:effectLst/>
                <a:latin typeface="Times New Roman" panose="02020603050405020304" pitchFamily="18" charset="0"/>
                <a:ea typeface="Times New Roman" panose="02020603050405020304" pitchFamily="18" charset="0"/>
              </a:rPr>
              <a:t> M, Moon S, Shen F, Afzal N, et al. Clinical information extraction applications: A literature review. Vol. 77, Journal of Biomedical Informatics. Academic Press Inc.; 2018. p. 34–49. </a:t>
            </a:r>
          </a:p>
          <a:p>
            <a:pPr marL="0" marR="0" lvl="0" indent="0">
              <a:spcBef>
                <a:spcPts val="0"/>
              </a:spcBef>
              <a:spcAft>
                <a:spcPts val="600"/>
              </a:spcAft>
              <a:buNone/>
            </a:pPr>
            <a:r>
              <a:rPr lang="en-US" sz="1400">
                <a:effectLst/>
                <a:latin typeface="+mj-lt"/>
                <a:ea typeface="Times New Roman" panose="02020603050405020304" pitchFamily="18" charset="0"/>
              </a:rPr>
              <a:t>[35] </a:t>
            </a:r>
            <a:r>
              <a:rPr lang="en-US" sz="1400">
                <a:effectLst/>
                <a:latin typeface="Times New Roman" panose="02020603050405020304" pitchFamily="18" charset="0"/>
                <a:ea typeface="Times New Roman" panose="02020603050405020304" pitchFamily="18" charset="0"/>
              </a:rPr>
              <a:t>Wen A, Fu S, Moon S, El Wazir M, Rosenbaum A, </a:t>
            </a:r>
            <a:r>
              <a:rPr lang="en-US" sz="1400" err="1">
                <a:effectLst/>
                <a:latin typeface="Times New Roman" panose="02020603050405020304" pitchFamily="18" charset="0"/>
                <a:ea typeface="Times New Roman" panose="02020603050405020304" pitchFamily="18" charset="0"/>
              </a:rPr>
              <a:t>Kaggal</a:t>
            </a:r>
            <a:r>
              <a:rPr lang="en-US" sz="1400">
                <a:effectLst/>
                <a:latin typeface="Times New Roman" panose="02020603050405020304" pitchFamily="18" charset="0"/>
                <a:ea typeface="Times New Roman" panose="02020603050405020304" pitchFamily="18" charset="0"/>
              </a:rPr>
              <a:t> VC, et al. Desiderata for delivering NLP to accelerate healthcare AI advancement and a Mayo Clinic NLP-as-a-service implementation. </a:t>
            </a:r>
            <a:r>
              <a:rPr lang="en-US" sz="1400" err="1">
                <a:effectLst/>
                <a:latin typeface="Times New Roman" panose="02020603050405020304" pitchFamily="18" charset="0"/>
                <a:ea typeface="Times New Roman" panose="02020603050405020304" pitchFamily="18" charset="0"/>
              </a:rPr>
              <a:t>npj</a:t>
            </a:r>
            <a:r>
              <a:rPr lang="en-US" sz="1400">
                <a:effectLst/>
                <a:latin typeface="Times New Roman" panose="02020603050405020304" pitchFamily="18" charset="0"/>
                <a:ea typeface="Times New Roman" panose="02020603050405020304" pitchFamily="18" charset="0"/>
              </a:rPr>
              <a:t> Digit Med [Internet]. 2019 Dec 17 [cited 2020 Oct 19];2(1):1–7. Available from: </a:t>
            </a:r>
            <a:r>
              <a:rPr lang="en-US" sz="1400" b="0" i="0">
                <a:effectLst/>
                <a:latin typeface="Times New Roman" panose="02020603050405020304" pitchFamily="18" charset="0"/>
                <a:ea typeface="Times New Roman" panose="02020603050405020304" pitchFamily="18" charset="0"/>
                <a:hlinkClick r:id="rId7"/>
              </a:rPr>
              <a:t>https://doi.org/10.1038/s41746-019-0208-</a:t>
            </a:r>
            <a:r>
              <a:rPr lang="en-US" sz="1400">
                <a:effectLst/>
                <a:latin typeface="Times New Roman" panose="02020603050405020304" pitchFamily="18" charset="0"/>
                <a:ea typeface="Times New Roman" panose="02020603050405020304" pitchFamily="18" charset="0"/>
              </a:rPr>
              <a:t>8</a:t>
            </a: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137</a:t>
            </a:fld>
            <a:endParaRPr lang="uk-UA"/>
          </a:p>
        </p:txBody>
      </p:sp>
    </p:spTree>
    <p:extLst>
      <p:ext uri="{BB962C8B-B14F-4D97-AF65-F5344CB8AC3E}">
        <p14:creationId xmlns:p14="http://schemas.microsoft.com/office/powerpoint/2010/main" val="9839307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(5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a:xfrm>
            <a:off x="457200" y="1288015"/>
            <a:ext cx="11277600" cy="5001491"/>
          </a:xfrm>
        </p:spPr>
        <p:txBody>
          <a:bodyPr/>
          <a:lstStyle/>
          <a:p>
            <a:pPr marL="0" marR="0" lvl="0" indent="0">
              <a:spcBef>
                <a:spcPts val="0"/>
              </a:spcBef>
              <a:spcAft>
                <a:spcPts val="600"/>
              </a:spcAft>
              <a:buNone/>
            </a:pPr>
            <a:r>
              <a:rPr lang="en-US" sz="1400">
                <a:effectLst/>
                <a:latin typeface="+mj-lt"/>
                <a:ea typeface="Times New Roman" panose="02020603050405020304" pitchFamily="18" charset="0"/>
              </a:rPr>
              <a:t>[36] </a:t>
            </a:r>
            <a:r>
              <a:rPr lang="en-US" sz="1400">
                <a:effectLst/>
                <a:latin typeface="Times New Roman" panose="02020603050405020304" pitchFamily="18" charset="0"/>
                <a:ea typeface="Times New Roman" panose="02020603050405020304" pitchFamily="18" charset="0"/>
              </a:rPr>
              <a:t>Woolf SH, Krist AH, </a:t>
            </a:r>
            <a:r>
              <a:rPr lang="en-US" sz="1400" err="1">
                <a:effectLst/>
                <a:latin typeface="Times New Roman" panose="02020603050405020304" pitchFamily="18" charset="0"/>
                <a:ea typeface="Times New Roman" panose="02020603050405020304" pitchFamily="18" charset="0"/>
              </a:rPr>
              <a:t>Lafata</a:t>
            </a:r>
            <a:r>
              <a:rPr lang="en-US" sz="1400">
                <a:effectLst/>
                <a:latin typeface="Times New Roman" panose="02020603050405020304" pitchFamily="18" charset="0"/>
                <a:ea typeface="Times New Roman" panose="02020603050405020304" pitchFamily="18" charset="0"/>
              </a:rPr>
              <a:t> JE, Jones RM, Lehman RR, </a:t>
            </a:r>
            <a:r>
              <a:rPr lang="en-US" sz="1400" err="1">
                <a:effectLst/>
                <a:latin typeface="Times New Roman" panose="02020603050405020304" pitchFamily="18" charset="0"/>
                <a:ea typeface="Times New Roman" panose="02020603050405020304" pitchFamily="18" charset="0"/>
              </a:rPr>
              <a:t>Hochheimer</a:t>
            </a:r>
            <a:r>
              <a:rPr lang="en-US" sz="1400">
                <a:effectLst/>
                <a:latin typeface="Times New Roman" panose="02020603050405020304" pitchFamily="18" charset="0"/>
                <a:ea typeface="Times New Roman" panose="02020603050405020304" pitchFamily="18" charset="0"/>
              </a:rPr>
              <a:t> CJ, et al. Engaging Patients in Decisions About Cancer Screening: Exploring the Decision Journey Through the Use of a Patient Portal. Am J </a:t>
            </a:r>
            <a:r>
              <a:rPr lang="en-US" sz="1400" err="1">
                <a:effectLst/>
                <a:latin typeface="Times New Roman" panose="02020603050405020304" pitchFamily="18" charset="0"/>
                <a:ea typeface="Times New Roman" panose="02020603050405020304" pitchFamily="18" charset="0"/>
              </a:rPr>
              <a:t>Prev</a:t>
            </a:r>
            <a:r>
              <a:rPr lang="en-US" sz="1400">
                <a:effectLst/>
                <a:latin typeface="Times New Roman" panose="02020603050405020304" pitchFamily="18" charset="0"/>
                <a:ea typeface="Times New Roman" panose="02020603050405020304" pitchFamily="18" charset="0"/>
              </a:rPr>
              <a:t> Med [Internet]. 2018;54(2):237–47. Available from: </a:t>
            </a:r>
            <a:r>
              <a:rPr lang="en-US" sz="1400" b="0" i="0">
                <a:effectLst/>
                <a:latin typeface="Times New Roman" panose="02020603050405020304" pitchFamily="18" charset="0"/>
                <a:ea typeface="Times New Roman" panose="02020603050405020304" pitchFamily="18" charset="0"/>
                <a:hlinkClick r:id="rId2"/>
              </a:rPr>
              <a:t>http://dx.doi.org/10.1016/j.amepre.2017.10.027</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[37] </a:t>
            </a:r>
            <a:r>
              <a:rPr lang="en-US" sz="1400" err="1">
                <a:effectLst/>
                <a:latin typeface="Times New Roman" panose="02020603050405020304" pitchFamily="18" charset="0"/>
                <a:ea typeface="Times New Roman" panose="02020603050405020304" pitchFamily="18" charset="0"/>
              </a:rPr>
              <a:t>Yabroff</a:t>
            </a:r>
            <a:r>
              <a:rPr lang="en-US" sz="1400">
                <a:effectLst/>
                <a:latin typeface="Times New Roman" panose="02020603050405020304" pitchFamily="18" charset="0"/>
                <a:ea typeface="Times New Roman" panose="02020603050405020304" pitchFamily="18" charset="0"/>
              </a:rPr>
              <a:t>, R, Kerner, J. and </a:t>
            </a:r>
            <a:r>
              <a:rPr lang="en-US" sz="1400" err="1">
                <a:effectLst/>
                <a:latin typeface="Times New Roman" panose="02020603050405020304" pitchFamily="18" charset="0"/>
                <a:ea typeface="Times New Roman" panose="02020603050405020304" pitchFamily="18" charset="0"/>
              </a:rPr>
              <a:t>Mandelblatt</a:t>
            </a:r>
            <a:r>
              <a:rPr lang="en-US" sz="1400">
                <a:effectLst/>
                <a:latin typeface="Times New Roman" panose="02020603050405020304" pitchFamily="18" charset="0"/>
                <a:ea typeface="Times New Roman" panose="02020603050405020304" pitchFamily="18" charset="0"/>
              </a:rPr>
              <a:t> J. </a:t>
            </a:r>
            <a:r>
              <a:rPr lang="en-US" sz="1400" err="1">
                <a:effectLst/>
                <a:latin typeface="Times New Roman" panose="02020603050405020304" pitchFamily="18" charset="0"/>
                <a:ea typeface="Times New Roman" panose="02020603050405020304" pitchFamily="18" charset="0"/>
              </a:rPr>
              <a:t>Effectivenss</a:t>
            </a:r>
            <a:r>
              <a:rPr lang="en-US" sz="1400">
                <a:effectLst/>
                <a:latin typeface="Times New Roman" panose="02020603050405020304" pitchFamily="18" charset="0"/>
                <a:ea typeface="Times New Roman" panose="02020603050405020304" pitchFamily="18" charset="0"/>
              </a:rPr>
              <a:t> of Interventions to Improve </a:t>
            </a:r>
            <a:r>
              <a:rPr lang="en-US" sz="1400" err="1">
                <a:effectLst/>
                <a:latin typeface="Times New Roman" panose="02020603050405020304" pitchFamily="18" charset="0"/>
                <a:ea typeface="Times New Roman" panose="02020603050405020304" pitchFamily="18" charset="0"/>
              </a:rPr>
              <a:t>Followup</a:t>
            </a:r>
            <a:r>
              <a:rPr lang="en-US" sz="1400">
                <a:effectLst/>
                <a:latin typeface="Times New Roman" panose="02020603050405020304" pitchFamily="18" charset="0"/>
                <a:ea typeface="Times New Roman" panose="02020603050405020304" pitchFamily="18" charset="0"/>
              </a:rPr>
              <a:t> After Abnormal Cervical Cancer Screening. </a:t>
            </a:r>
            <a:r>
              <a:rPr lang="en-US" sz="1400" err="1">
                <a:effectLst/>
                <a:latin typeface="Times New Roman" panose="02020603050405020304" pitchFamily="18" charset="0"/>
                <a:ea typeface="Times New Roman" panose="02020603050405020304" pitchFamily="18" charset="0"/>
              </a:rPr>
              <a:t>Prev</a:t>
            </a:r>
            <a:r>
              <a:rPr lang="en-US" sz="1400">
                <a:effectLst/>
                <a:latin typeface="Times New Roman" panose="02020603050405020304" pitchFamily="18" charset="0"/>
                <a:ea typeface="Times New Roman" panose="02020603050405020304" pitchFamily="18" charset="0"/>
              </a:rPr>
              <a:t> Med (</a:t>
            </a:r>
            <a:r>
              <a:rPr lang="en-US" sz="1400" err="1">
                <a:effectLst/>
                <a:latin typeface="Times New Roman" panose="02020603050405020304" pitchFamily="18" charset="0"/>
                <a:ea typeface="Times New Roman" panose="02020603050405020304" pitchFamily="18" charset="0"/>
              </a:rPr>
              <a:t>Baltim</a:t>
            </a:r>
            <a:r>
              <a:rPr lang="en-US" sz="1400">
                <a:effectLst/>
                <a:latin typeface="Times New Roman" panose="02020603050405020304" pitchFamily="18" charset="0"/>
                <a:ea typeface="Times New Roman" panose="02020603050405020304" pitchFamily="18" charset="0"/>
              </a:rPr>
              <a:t>) [Internet]. 2000;31:429–39. Available from: </a:t>
            </a:r>
            <a:r>
              <a:rPr lang="en-US" sz="1400" b="0" i="0">
                <a:effectLst/>
                <a:latin typeface="Times New Roman" panose="02020603050405020304" pitchFamily="18" charset="0"/>
                <a:ea typeface="Times New Roman" panose="02020603050405020304" pitchFamily="18" charset="0"/>
                <a:hlinkClick r:id="rId3"/>
              </a:rPr>
              <a:t>https://reader.elsevier.com/reader/sd/pii/S0091743500907229?token=B4E09FE90780F8FEC249A7476936E9BF6F9E1906D7FFE00D8680FF4654344805884666777B1705D93CCAD5F44AEBB0D1</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[38] </a:t>
            </a:r>
            <a:r>
              <a:rPr lang="en-US" sz="1400">
                <a:effectLst/>
                <a:latin typeface="Times New Roman" panose="02020603050405020304" pitchFamily="18" charset="0"/>
                <a:ea typeface="Times New Roman" panose="02020603050405020304" pitchFamily="18" charset="0"/>
              </a:rPr>
              <a:t>Schiffman M, Wentzensen N. A Suggested Approach To Simplify and Improve Cervical Screening in the United States. J Low </a:t>
            </a:r>
            <a:r>
              <a:rPr lang="en-US" sz="1400" err="1">
                <a:effectLst/>
                <a:latin typeface="Times New Roman" panose="02020603050405020304" pitchFamily="18" charset="0"/>
                <a:ea typeface="Times New Roman" panose="02020603050405020304" pitchFamily="18" charset="0"/>
              </a:rPr>
              <a:t>Genit</a:t>
            </a:r>
            <a:r>
              <a:rPr lang="en-US" sz="1400">
                <a:effectLst/>
                <a:latin typeface="Times New Roman" panose="02020603050405020304" pitchFamily="18" charset="0"/>
                <a:ea typeface="Times New Roman" panose="02020603050405020304" pitchFamily="18" charset="0"/>
              </a:rPr>
              <a:t> Tract Dis. 2016 January ; 20(1): 1–7. doi:10.1097/LGT.0000000000000170.</a:t>
            </a:r>
          </a:p>
          <a:p>
            <a:pPr marL="0" marR="0" lvl="0" indent="0">
              <a:spcBef>
                <a:spcPts val="0"/>
              </a:spcBef>
              <a:spcAft>
                <a:spcPts val="600"/>
              </a:spcAft>
              <a:buNone/>
            </a:pPr>
            <a:r>
              <a:rPr lang="en-US" sz="1400">
                <a:effectLst/>
                <a:latin typeface="+mj-lt"/>
                <a:ea typeface="Times New Roman" panose="02020603050405020304" pitchFamily="18" charset="0"/>
              </a:rPr>
              <a:t>[39] </a:t>
            </a:r>
            <a:r>
              <a:rPr lang="en-US" sz="1400">
                <a:effectLst/>
                <a:latin typeface="Times New Roman" panose="02020603050405020304" pitchFamily="18" charset="0"/>
                <a:ea typeface="Times New Roman" panose="02020603050405020304" pitchFamily="18" charset="0"/>
              </a:rPr>
              <a:t>Campbell WS, Karlsson D, </a:t>
            </a:r>
            <a:r>
              <a:rPr lang="en-US" sz="1400" err="1">
                <a:effectLst/>
                <a:latin typeface="Times New Roman" panose="02020603050405020304" pitchFamily="18" charset="0"/>
                <a:ea typeface="Times New Roman" panose="02020603050405020304" pitchFamily="18" charset="0"/>
              </a:rPr>
              <a:t>Vreeman</a:t>
            </a:r>
            <a:r>
              <a:rPr lang="en-US" sz="1400">
                <a:effectLst/>
                <a:latin typeface="Times New Roman" panose="02020603050405020304" pitchFamily="18" charset="0"/>
                <a:ea typeface="Times New Roman" panose="02020603050405020304" pitchFamily="18" charset="0"/>
              </a:rPr>
              <a:t> DJ, Lazenby AJ, </a:t>
            </a:r>
            <a:r>
              <a:rPr lang="en-US" sz="1400" err="1">
                <a:effectLst/>
                <a:latin typeface="Times New Roman" panose="02020603050405020304" pitchFamily="18" charset="0"/>
                <a:ea typeface="Times New Roman" panose="02020603050405020304" pitchFamily="18" charset="0"/>
              </a:rPr>
              <a:t>Talmon</a:t>
            </a:r>
            <a:r>
              <a:rPr lang="en-US" sz="1400">
                <a:effectLst/>
                <a:latin typeface="Times New Roman" panose="02020603050405020304" pitchFamily="18" charset="0"/>
                <a:ea typeface="Times New Roman" panose="02020603050405020304" pitchFamily="18" charset="0"/>
              </a:rPr>
              <a:t> GA, Campbell JR. A computable pathology report for precision medicine: Extending an observables ontology unifying SNOMED CT and LOINC. J Am Med Informatics Assoc [Internet]. 2018 Mar 1 [cited 2020 Nov 10];25(3):259–66. Available from: /</a:t>
            </a:r>
            <a:r>
              <a:rPr lang="en-US" sz="1400" err="1">
                <a:effectLst/>
                <a:latin typeface="Times New Roman" panose="02020603050405020304" pitchFamily="18" charset="0"/>
                <a:ea typeface="Times New Roman" panose="02020603050405020304" pitchFamily="18" charset="0"/>
              </a:rPr>
              <a:t>pmc</a:t>
            </a:r>
            <a:r>
              <a:rPr lang="en-US" sz="1400">
                <a:effectLst/>
                <a:latin typeface="Times New Roman" panose="02020603050405020304" pitchFamily="18" charset="0"/>
                <a:ea typeface="Times New Roman" panose="02020603050405020304" pitchFamily="18" charset="0"/>
              </a:rPr>
              <a:t>/articles/PMC7378880/?report=abstract</a:t>
            </a:r>
          </a:p>
          <a:p>
            <a:pPr marL="0" marR="0" lvl="0" indent="0">
              <a:spcBef>
                <a:spcPts val="0"/>
              </a:spcBef>
              <a:spcAft>
                <a:spcPts val="600"/>
              </a:spcAft>
              <a:buNone/>
            </a:pPr>
            <a:r>
              <a:rPr lang="en-US" sz="1400">
                <a:effectLst/>
                <a:latin typeface="+mj-lt"/>
                <a:ea typeface="Times New Roman" panose="02020603050405020304" pitchFamily="18" charset="0"/>
              </a:rPr>
              <a:t>[40] </a:t>
            </a:r>
            <a:r>
              <a:rPr lang="en-US" sz="1400">
                <a:effectLst/>
                <a:latin typeface="Times New Roman" panose="02020603050405020304" pitchFamily="18" charset="0"/>
                <a:ea typeface="Times New Roman" panose="02020603050405020304" pitchFamily="18" charset="0"/>
              </a:rPr>
              <a:t>CAP. Cytopathology Checklist. 2017; Available from: </a:t>
            </a:r>
            <a:r>
              <a:rPr lang="en-US" sz="1400" b="0" i="0">
                <a:effectLst/>
                <a:latin typeface="Times New Roman" panose="02020603050405020304" pitchFamily="18" charset="0"/>
                <a:ea typeface="Times New Roman" panose="02020603050405020304" pitchFamily="18" charset="0"/>
                <a:hlinkClick r:id="rId4"/>
              </a:rPr>
              <a:t>https://elss.cap.org/elss/ShowProperty?nodePath=/UCMCON/Contribution Folders/</a:t>
            </a:r>
            <a:r>
              <a:rPr lang="en-US" sz="1400" b="0" i="0" err="1">
                <a:effectLst/>
                <a:latin typeface="Times New Roman" panose="02020603050405020304" pitchFamily="18" charset="0"/>
                <a:ea typeface="Times New Roman" panose="02020603050405020304" pitchFamily="18" charset="0"/>
                <a:hlinkClick r:id="rId4"/>
              </a:rPr>
              <a:t>DctmContent</a:t>
            </a:r>
            <a:r>
              <a:rPr lang="en-US" sz="1400" b="0" i="0">
                <a:effectLst/>
                <a:latin typeface="Times New Roman" panose="02020603050405020304" pitchFamily="18" charset="0"/>
                <a:ea typeface="Times New Roman" panose="02020603050405020304" pitchFamily="18" charset="0"/>
                <a:hlinkClick r:id="rId4"/>
              </a:rPr>
              <a:t>/education/</a:t>
            </a:r>
            <a:r>
              <a:rPr lang="en-US" sz="1400" b="0" i="0" err="1">
                <a:effectLst/>
                <a:latin typeface="Times New Roman" panose="02020603050405020304" pitchFamily="18" charset="0"/>
                <a:ea typeface="Times New Roman" panose="02020603050405020304" pitchFamily="18" charset="0"/>
                <a:hlinkClick r:id="rId4"/>
              </a:rPr>
              <a:t>OnlineCourseContent</a:t>
            </a:r>
            <a:r>
              <a:rPr lang="en-US" sz="1400" b="0" i="0">
                <a:effectLst/>
                <a:latin typeface="Times New Roman" panose="02020603050405020304" pitchFamily="18" charset="0"/>
                <a:ea typeface="Times New Roman" panose="02020603050405020304" pitchFamily="18" charset="0"/>
                <a:hlinkClick r:id="rId4"/>
              </a:rPr>
              <a:t>/2017/LAP-TLTM/checklists/cl-cyp.pdf</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[41] </a:t>
            </a:r>
            <a:r>
              <a:rPr lang="en-US" sz="1400" err="1">
                <a:effectLst/>
                <a:latin typeface="Times New Roman" panose="02020603050405020304" pitchFamily="18" charset="0"/>
                <a:ea typeface="Times New Roman" panose="02020603050405020304" pitchFamily="18" charset="0"/>
              </a:rPr>
              <a:t>Sinard</a:t>
            </a:r>
            <a:r>
              <a:rPr lang="en-US" sz="1400">
                <a:effectLst/>
                <a:latin typeface="Times New Roman" panose="02020603050405020304" pitchFamily="18" charset="0"/>
                <a:ea typeface="Times New Roman" panose="02020603050405020304" pitchFamily="18" charset="0"/>
              </a:rPr>
              <a:t> JH, Castellani WJ, Wilkerson ML, Henricks WH. Stand-alone Laboratory Information Systems Versus Laboratory Modules Incorporated in the Electronic Health Record. Arch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Lab Med [Internet]. 2015 Mar 1;139(3):311–8. Available from: </a:t>
            </a:r>
            <a:r>
              <a:rPr lang="en-US" sz="1400" b="0" i="0">
                <a:effectLst/>
                <a:latin typeface="Times New Roman" panose="02020603050405020304" pitchFamily="18" charset="0"/>
                <a:ea typeface="Times New Roman" panose="02020603050405020304" pitchFamily="18" charset="0"/>
                <a:hlinkClick r:id="rId5"/>
              </a:rPr>
              <a:t>http://meridian.allenpress.com/aplm/article/139/3/311/193668/Standalone-Laboratory-Information-Systems-Versus</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[42] </a:t>
            </a:r>
            <a:r>
              <a:rPr lang="en-US" sz="1400">
                <a:effectLst/>
                <a:latin typeface="Times New Roman" panose="02020603050405020304" pitchFamily="18" charset="0"/>
                <a:ea typeface="Times New Roman" panose="02020603050405020304" pitchFamily="18" charset="0"/>
              </a:rPr>
              <a:t>Henricks WH. LIS Basics: CP and AP LIS Design and Operations.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Informatics 2012 [Internet]. 2012; Available from: </a:t>
            </a:r>
            <a:r>
              <a:rPr lang="en-US" sz="1400" b="0" i="0">
                <a:effectLst/>
                <a:latin typeface="Times New Roman" panose="02020603050405020304" pitchFamily="18" charset="0"/>
                <a:ea typeface="Times New Roman" panose="02020603050405020304" pitchFamily="18" charset="0"/>
                <a:hlinkClick r:id="rId6"/>
              </a:rPr>
              <a:t>https://web.archive.org/web/20150910050825/http://www.pathinformatics.pitt.edu/sites/default/files/2012Powerpoints/01HenricksTues.pdf</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[43] </a:t>
            </a:r>
            <a:r>
              <a:rPr lang="en-US" sz="1400">
                <a:effectLst/>
                <a:latin typeface="Times New Roman" panose="02020603050405020304" pitchFamily="18" charset="0"/>
                <a:ea typeface="Times New Roman" panose="02020603050405020304" pitchFamily="18" charset="0"/>
              </a:rPr>
              <a:t>Nayar R, Wilbur DC. The Bethesda system for reporting cervical cytology: A historical perspective. Acta Cytol [Internet]. 2017;61(4–5):359–72. Available from: </a:t>
            </a:r>
            <a:r>
              <a:rPr lang="en-US" sz="1400" b="0" i="0">
                <a:effectLst/>
                <a:latin typeface="Times New Roman" panose="02020603050405020304" pitchFamily="18" charset="0"/>
                <a:ea typeface="Times New Roman" panose="02020603050405020304" pitchFamily="18" charset="0"/>
                <a:hlinkClick r:id="rId7"/>
              </a:rPr>
              <a:t>https://www.karger.com/Article/FullText/477556</a:t>
            </a:r>
            <a:endParaRPr lang="en-US" sz="1400">
              <a:effectLst/>
              <a:latin typeface="Times New Roman" panose="02020603050405020304" pitchFamily="18" charset="0"/>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pPr marL="0" indent="0">
              <a:buNone/>
            </a:pPr>
            <a:endParaRPr lang="en-US" sz="1400">
              <a:effectLst/>
              <a:latin typeface="+mj-lt"/>
              <a:ea typeface="Times New Roman" panose="02020603050405020304" pitchFamily="18" charset="0"/>
            </a:endParaRPr>
          </a:p>
          <a:p>
            <a:pPr marL="0" indent="0">
              <a:buNone/>
            </a:pPr>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138</a:t>
            </a:fld>
            <a:endParaRPr lang="uk-UA"/>
          </a:p>
        </p:txBody>
      </p:sp>
    </p:spTree>
    <p:extLst>
      <p:ext uri="{BB962C8B-B14F-4D97-AF65-F5344CB8AC3E}">
        <p14:creationId xmlns:p14="http://schemas.microsoft.com/office/powerpoint/2010/main" val="13863408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(6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[44] </a:t>
            </a:r>
            <a:r>
              <a:rPr lang="en-US" sz="1400" err="1">
                <a:effectLst/>
                <a:latin typeface="Times New Roman" panose="02020603050405020304" pitchFamily="18" charset="0"/>
                <a:ea typeface="Times New Roman" panose="02020603050405020304" pitchFamily="18" charset="0"/>
              </a:rPr>
              <a:t>VanSandt</a:t>
            </a:r>
            <a:r>
              <a:rPr lang="en-US" sz="1400">
                <a:effectLst/>
                <a:latin typeface="Times New Roman" panose="02020603050405020304" pitchFamily="18" charset="0"/>
                <a:ea typeface="Times New Roman" panose="02020603050405020304" pitchFamily="18" charset="0"/>
              </a:rPr>
              <a:t> M, Turner K, Dash R, </a:t>
            </a:r>
            <a:r>
              <a:rPr lang="en-US" sz="1400" err="1">
                <a:effectLst/>
                <a:latin typeface="Times New Roman" panose="02020603050405020304" pitchFamily="18" charset="0"/>
                <a:ea typeface="Times New Roman" panose="02020603050405020304" pitchFamily="18" charset="0"/>
              </a:rPr>
              <a:t>Gui</a:t>
            </a:r>
            <a:r>
              <a:rPr lang="en-US" sz="1400">
                <a:effectLst/>
                <a:latin typeface="Times New Roman" panose="02020603050405020304" pitchFamily="18" charset="0"/>
                <a:ea typeface="Times New Roman" panose="02020603050405020304" pitchFamily="18" charset="0"/>
              </a:rPr>
              <a:t> D, </a:t>
            </a:r>
            <a:r>
              <a:rPr lang="en-US" sz="1400" err="1">
                <a:effectLst/>
                <a:latin typeface="Times New Roman" panose="02020603050405020304" pitchFamily="18" charset="0"/>
                <a:ea typeface="Times New Roman" panose="02020603050405020304" pitchFamily="18" charset="0"/>
              </a:rPr>
              <a:t>Tuluc</a:t>
            </a:r>
            <a:r>
              <a:rPr lang="en-US" sz="1400">
                <a:effectLst/>
                <a:latin typeface="Times New Roman" panose="02020603050405020304" pitchFamily="18" charset="0"/>
                <a:ea typeface="Times New Roman" panose="02020603050405020304" pitchFamily="18" charset="0"/>
              </a:rPr>
              <a:t> M, Hart S, et al. Pathologist Opinions about EPIC Beaker AP: a Multi-Institutional Survey of Early Adopters. J Med Syst [Internet]. 2020 Jun 6;44(6):111. Available from: </a:t>
            </a:r>
            <a:r>
              <a:rPr lang="en-US" sz="1400" b="0" i="0">
                <a:effectLst/>
                <a:latin typeface="Times New Roman" panose="02020603050405020304" pitchFamily="18" charset="0"/>
                <a:ea typeface="Times New Roman" panose="02020603050405020304" pitchFamily="18" charset="0"/>
                <a:hlinkClick r:id="rId2"/>
              </a:rPr>
              <a:t>http://link.springer.com/10.1007/s10916-020-01574-x</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[45] </a:t>
            </a:r>
            <a:r>
              <a:rPr lang="en-US" sz="1400">
                <a:effectLst/>
                <a:latin typeface="Times New Roman" panose="02020603050405020304" pitchFamily="18" charset="0"/>
                <a:ea typeface="Times New Roman" panose="02020603050405020304" pitchFamily="18" charset="0"/>
              </a:rPr>
              <a:t>Henricks WH. Laboratory Information Systems. Surg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Clin [Internet]. 2015 Jun;8(2):101–8. Available from: </a:t>
            </a:r>
            <a:r>
              <a:rPr lang="en-US" sz="1400" b="0" i="0">
                <a:effectLst/>
                <a:latin typeface="Times New Roman" panose="02020603050405020304" pitchFamily="18" charset="0"/>
                <a:ea typeface="Times New Roman" panose="02020603050405020304" pitchFamily="18" charset="0"/>
                <a:hlinkClick r:id="rId3"/>
              </a:rPr>
              <a:t>https://linkinghub.elsevier.com/retrieve/pii/S1875918115000343</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[46] </a:t>
            </a:r>
            <a:r>
              <a:rPr lang="en-US" sz="1400">
                <a:effectLst/>
                <a:latin typeface="Times New Roman" panose="02020603050405020304" pitchFamily="18" charset="0"/>
                <a:ea typeface="Times New Roman" panose="02020603050405020304" pitchFamily="18" charset="0"/>
              </a:rPr>
              <a:t>Amin M, </a:t>
            </a:r>
            <a:r>
              <a:rPr lang="en-US" sz="1400" err="1">
                <a:effectLst/>
                <a:latin typeface="Times New Roman" panose="02020603050405020304" pitchFamily="18" charset="0"/>
                <a:ea typeface="Times New Roman" panose="02020603050405020304" pitchFamily="18" charset="0"/>
              </a:rPr>
              <a:t>Dhir</a:t>
            </a:r>
            <a:r>
              <a:rPr lang="en-US" sz="1400">
                <a:effectLst/>
                <a:latin typeface="Times New Roman" panose="02020603050405020304" pitchFamily="18" charset="0"/>
                <a:ea typeface="Times New Roman" panose="02020603050405020304" pitchFamily="18" charset="0"/>
              </a:rPr>
              <a:t> R. Data Representation, Coding, and Communication Standards. Surg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Clin [Internet]. 2015 Jun;8(2):109–21. Available from: </a:t>
            </a:r>
            <a:r>
              <a:rPr lang="en-US" sz="1400" b="0" i="0">
                <a:effectLst/>
                <a:latin typeface="Times New Roman" panose="02020603050405020304" pitchFamily="18" charset="0"/>
                <a:ea typeface="Times New Roman" panose="02020603050405020304" pitchFamily="18" charset="0"/>
                <a:hlinkClick r:id="rId4"/>
              </a:rPr>
              <a:t>https://linkinghub.elsevier.com/retrieve/pii/S1875918115000197</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[47] </a:t>
            </a:r>
            <a:r>
              <a:rPr lang="en-US" sz="1400">
                <a:effectLst/>
                <a:latin typeface="Times New Roman" panose="02020603050405020304" pitchFamily="18" charset="0"/>
                <a:ea typeface="Times New Roman" panose="02020603050405020304" pitchFamily="18" charset="0"/>
              </a:rPr>
              <a:t>Blumenthal W, </a:t>
            </a:r>
            <a:r>
              <a:rPr lang="en-US" sz="1400" err="1">
                <a:effectLst/>
                <a:latin typeface="Times New Roman" panose="02020603050405020304" pitchFamily="18" charset="0"/>
                <a:ea typeface="Times New Roman" panose="02020603050405020304" pitchFamily="18" charset="0"/>
              </a:rPr>
              <a:t>Alimi</a:t>
            </a:r>
            <a:r>
              <a:rPr lang="en-US" sz="1400">
                <a:effectLst/>
                <a:latin typeface="Times New Roman" panose="02020603050405020304" pitchFamily="18" charset="0"/>
                <a:ea typeface="Times New Roman" panose="02020603050405020304" pitchFamily="18" charset="0"/>
              </a:rPr>
              <a:t> TO, Jones SF, Jones DE, Rogers JD, </a:t>
            </a:r>
            <a:r>
              <a:rPr lang="en-US" sz="1400" err="1">
                <a:effectLst/>
                <a:latin typeface="Times New Roman" panose="02020603050405020304" pitchFamily="18" charset="0"/>
                <a:ea typeface="Times New Roman" panose="02020603050405020304" pitchFamily="18" charset="0"/>
              </a:rPr>
              <a:t>Benard</a:t>
            </a:r>
            <a:r>
              <a:rPr lang="en-US" sz="1400">
                <a:effectLst/>
                <a:latin typeface="Times New Roman" panose="02020603050405020304" pitchFamily="18" charset="0"/>
                <a:ea typeface="Times New Roman" panose="02020603050405020304" pitchFamily="18" charset="0"/>
              </a:rPr>
              <a:t> VB, et al. Using informatics to improve cancer surveillance. J Am Med Informatics Assoc [Internet]. 2020 Sep 1;27(9):1488–95. Available from: </a:t>
            </a:r>
            <a:r>
              <a:rPr lang="en-US" sz="1400" b="0" i="0">
                <a:effectLst/>
                <a:latin typeface="Times New Roman" panose="02020603050405020304" pitchFamily="18" charset="0"/>
                <a:ea typeface="Times New Roman" panose="02020603050405020304" pitchFamily="18" charset="0"/>
                <a:hlinkClick r:id="rId5"/>
              </a:rPr>
              <a:t>https://academic.oup.com/jamia/article/27/9/1488/5907978</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[48] </a:t>
            </a:r>
            <a:r>
              <a:rPr lang="en-US" sz="1400" err="1">
                <a:effectLst/>
                <a:latin typeface="Times New Roman" panose="02020603050405020304" pitchFamily="18" charset="0"/>
                <a:ea typeface="Times New Roman" panose="02020603050405020304" pitchFamily="18" charset="0"/>
              </a:rPr>
              <a:t>Petrides</a:t>
            </a:r>
            <a:r>
              <a:rPr lang="en-US" sz="1400">
                <a:effectLst/>
                <a:latin typeface="Times New Roman" panose="02020603050405020304" pitchFamily="18" charset="0"/>
                <a:ea typeface="Times New Roman" panose="02020603050405020304" pitchFamily="18" charset="0"/>
              </a:rPr>
              <a:t> AK, </a:t>
            </a:r>
            <a:r>
              <a:rPr lang="en-US" sz="1400" err="1">
                <a:effectLst/>
                <a:latin typeface="Times New Roman" panose="02020603050405020304" pitchFamily="18" charset="0"/>
                <a:ea typeface="Times New Roman" panose="02020603050405020304" pitchFamily="18" charset="0"/>
              </a:rPr>
              <a:t>Tanasijevic</a:t>
            </a:r>
            <a:r>
              <a:rPr lang="en-US" sz="1400">
                <a:effectLst/>
                <a:latin typeface="Times New Roman" panose="02020603050405020304" pitchFamily="18" charset="0"/>
                <a:ea typeface="Times New Roman" panose="02020603050405020304" pitchFamily="18" charset="0"/>
              </a:rPr>
              <a:t> MJ, </a:t>
            </a:r>
            <a:r>
              <a:rPr lang="en-US" sz="1400" err="1">
                <a:effectLst/>
                <a:latin typeface="Times New Roman" panose="02020603050405020304" pitchFamily="18" charset="0"/>
                <a:ea typeface="Times New Roman" panose="02020603050405020304" pitchFamily="18" charset="0"/>
              </a:rPr>
              <a:t>Goonan</a:t>
            </a:r>
            <a:r>
              <a:rPr lang="en-US" sz="1400">
                <a:effectLst/>
                <a:latin typeface="Times New Roman" panose="02020603050405020304" pitchFamily="18" charset="0"/>
                <a:ea typeface="Times New Roman" panose="02020603050405020304" pitchFamily="18" charset="0"/>
              </a:rPr>
              <a:t> EM, Landman AB, </a:t>
            </a:r>
            <a:r>
              <a:rPr lang="en-US" sz="1400" err="1">
                <a:effectLst/>
                <a:latin typeface="Times New Roman" panose="02020603050405020304" pitchFamily="18" charset="0"/>
                <a:ea typeface="Times New Roman" panose="02020603050405020304" pitchFamily="18" charset="0"/>
              </a:rPr>
              <a:t>Kantartjis</a:t>
            </a:r>
            <a:r>
              <a:rPr lang="en-US" sz="1400">
                <a:effectLst/>
                <a:latin typeface="Times New Roman" panose="02020603050405020304" pitchFamily="18" charset="0"/>
                <a:ea typeface="Times New Roman" panose="02020603050405020304" pitchFamily="18" charset="0"/>
              </a:rPr>
              <a:t> M, Bates DW, et al. Top ten challenges when interfacing a laboratory information system to an electronic health record: Experience at a large academic medical center. Int J Med Inform [Internet]. 2017 Oct;106:9–16. Available from: </a:t>
            </a:r>
            <a:r>
              <a:rPr lang="en-US" sz="1400" b="0" i="0">
                <a:effectLst/>
                <a:latin typeface="Times New Roman" panose="02020603050405020304" pitchFamily="18" charset="0"/>
                <a:ea typeface="Times New Roman" panose="02020603050405020304" pitchFamily="18" charset="0"/>
                <a:hlinkClick r:id="rId6"/>
              </a:rPr>
              <a:t>https://linkinghub.elsevier.com/retrieve/pii/S1386505617301855</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[49] </a:t>
            </a:r>
            <a:r>
              <a:rPr lang="en-US" sz="1400" err="1">
                <a:effectLst/>
                <a:latin typeface="Times New Roman" panose="02020603050405020304" pitchFamily="18" charset="0"/>
                <a:ea typeface="Times New Roman" panose="02020603050405020304" pitchFamily="18" charset="0"/>
              </a:rPr>
              <a:t>Petrides</a:t>
            </a:r>
            <a:r>
              <a:rPr lang="en-US" sz="1400">
                <a:effectLst/>
                <a:latin typeface="Times New Roman" panose="02020603050405020304" pitchFamily="18" charset="0"/>
                <a:ea typeface="Times New Roman" panose="02020603050405020304" pitchFamily="18" charset="0"/>
              </a:rPr>
              <a:t> AK, </a:t>
            </a:r>
            <a:r>
              <a:rPr lang="en-US" sz="1400" err="1">
                <a:effectLst/>
                <a:latin typeface="Times New Roman" panose="02020603050405020304" pitchFamily="18" charset="0"/>
                <a:ea typeface="Times New Roman" panose="02020603050405020304" pitchFamily="18" charset="0"/>
              </a:rPr>
              <a:t>Bixho</a:t>
            </a:r>
            <a:r>
              <a:rPr lang="en-US" sz="1400">
                <a:effectLst/>
                <a:latin typeface="Times New Roman" panose="02020603050405020304" pitchFamily="18" charset="0"/>
                <a:ea typeface="Times New Roman" panose="02020603050405020304" pitchFamily="18" charset="0"/>
              </a:rPr>
              <a:t> I, </a:t>
            </a:r>
            <a:r>
              <a:rPr lang="en-US" sz="1400" err="1">
                <a:effectLst/>
                <a:latin typeface="Times New Roman" panose="02020603050405020304" pitchFamily="18" charset="0"/>
                <a:ea typeface="Times New Roman" panose="02020603050405020304" pitchFamily="18" charset="0"/>
              </a:rPr>
              <a:t>Goonan</a:t>
            </a:r>
            <a:r>
              <a:rPr lang="en-US" sz="1400">
                <a:effectLst/>
                <a:latin typeface="Times New Roman" panose="02020603050405020304" pitchFamily="18" charset="0"/>
                <a:ea typeface="Times New Roman" panose="02020603050405020304" pitchFamily="18" charset="0"/>
              </a:rPr>
              <a:t> EM, Bates DW, </a:t>
            </a:r>
            <a:r>
              <a:rPr lang="en-US" sz="1400" err="1">
                <a:effectLst/>
                <a:latin typeface="Times New Roman" panose="02020603050405020304" pitchFamily="18" charset="0"/>
                <a:ea typeface="Times New Roman" panose="02020603050405020304" pitchFamily="18" charset="0"/>
              </a:rPr>
              <a:t>Shaykevich</a:t>
            </a:r>
            <a:r>
              <a:rPr lang="en-US" sz="1400">
                <a:effectLst/>
                <a:latin typeface="Times New Roman" panose="02020603050405020304" pitchFamily="18" charset="0"/>
                <a:ea typeface="Times New Roman" panose="02020603050405020304" pitchFamily="18" charset="0"/>
              </a:rPr>
              <a:t> S, Lipsitz SR, et al. The Benefits and Challenges of an Interfaced Electronic Health Record and Laboratory Information System: Effects on Laboratory Processes. Arch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Lab Med [Internet]. 2017 Mar 1;141(3):410–7. Available from: </a:t>
            </a:r>
            <a:r>
              <a:rPr lang="en-US" sz="1400" b="0" i="0">
                <a:effectLst/>
                <a:latin typeface="Times New Roman" panose="02020603050405020304" pitchFamily="18" charset="0"/>
                <a:ea typeface="Times New Roman" panose="02020603050405020304" pitchFamily="18" charset="0"/>
                <a:hlinkClick r:id="rId7"/>
              </a:rPr>
              <a:t>http://meridian.allenpress.com/aplm/article/141/3/410/65705/The-Benefits-and-Challenges-of-an-Interfaced</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[50] </a:t>
            </a:r>
            <a:r>
              <a:rPr lang="en-US" sz="1400">
                <a:effectLst/>
                <a:latin typeface="Times New Roman" panose="02020603050405020304" pitchFamily="18" charset="0"/>
                <a:ea typeface="Times New Roman" panose="02020603050405020304" pitchFamily="18" charset="0"/>
              </a:rPr>
              <a:t>Renshaw M, Renshaw S, Mena-</a:t>
            </a:r>
            <a:r>
              <a:rPr lang="en-US" sz="1400" err="1">
                <a:effectLst/>
                <a:latin typeface="Times New Roman" panose="02020603050405020304" pitchFamily="18" charset="0"/>
                <a:ea typeface="Times New Roman" panose="02020603050405020304" pitchFamily="18" charset="0"/>
              </a:rPr>
              <a:t>Allauca</a:t>
            </a:r>
            <a:r>
              <a:rPr lang="en-US" sz="1400">
                <a:effectLst/>
                <a:latin typeface="Times New Roman" panose="02020603050405020304" pitchFamily="18" charset="0"/>
                <a:ea typeface="Times New Roman" panose="02020603050405020304" pitchFamily="18" charset="0"/>
              </a:rPr>
              <a:t> M, Carrion P, Mei X, </a:t>
            </a:r>
            <a:r>
              <a:rPr lang="en-US" sz="1400" err="1">
                <a:effectLst/>
                <a:latin typeface="Times New Roman" panose="02020603050405020304" pitchFamily="18" charset="0"/>
                <a:ea typeface="Times New Roman" panose="02020603050405020304" pitchFamily="18" charset="0"/>
              </a:rPr>
              <a:t>Narciandi</a:t>
            </a:r>
            <a:r>
              <a:rPr lang="en-US" sz="1400">
                <a:effectLst/>
                <a:latin typeface="Times New Roman" panose="02020603050405020304" pitchFamily="18" charset="0"/>
                <a:ea typeface="Times New Roman" panose="02020603050405020304" pitchFamily="18" charset="0"/>
              </a:rPr>
              <a:t> A, et al. Performance of a web-based method for generating synoptic reports. J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Inform [Internet]. 2017;8(1):13. Available from: </a:t>
            </a:r>
            <a:r>
              <a:rPr lang="en-US" sz="1400" b="0" i="0">
                <a:effectLst/>
                <a:latin typeface="Times New Roman" panose="02020603050405020304" pitchFamily="18" charset="0"/>
                <a:ea typeface="Times New Roman" panose="02020603050405020304" pitchFamily="18" charset="0"/>
                <a:hlinkClick r:id="rId8"/>
              </a:rPr>
              <a:t>http://www.jpathinformatics.org/text.asp?2017/8/1/13/201921</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[51] </a:t>
            </a:r>
            <a:r>
              <a:rPr lang="en-US" sz="1400">
                <a:effectLst/>
                <a:latin typeface="Times New Roman" panose="02020603050405020304" pitchFamily="18" charset="0"/>
                <a:ea typeface="Times New Roman" panose="02020603050405020304" pitchFamily="18" charset="0"/>
              </a:rPr>
              <a:t>Simpson R. The CAP electronic Cancer Checklists (</a:t>
            </a:r>
            <a:r>
              <a:rPr lang="en-US" sz="1400" err="1">
                <a:effectLst/>
                <a:latin typeface="Times New Roman" panose="02020603050405020304" pitchFamily="18" charset="0"/>
                <a:ea typeface="Times New Roman" panose="02020603050405020304" pitchFamily="18" charset="0"/>
              </a:rPr>
              <a:t>eCC</a:t>
            </a:r>
            <a:r>
              <a:rPr lang="en-US" sz="1400">
                <a:effectLst/>
                <a:latin typeface="Times New Roman" panose="02020603050405020304" pitchFamily="18" charset="0"/>
                <a:ea typeface="Times New Roman" panose="02020603050405020304" pitchFamily="18" charset="0"/>
              </a:rPr>
              <a:t>): Discrete Data Entry at the Front Line. In: Ci4CC Fall 2018 Symposium &amp; Workshop [Internet]. 2018. Available from: </a:t>
            </a:r>
            <a:r>
              <a:rPr lang="en-US" sz="1400" b="0" i="0">
                <a:effectLst/>
                <a:latin typeface="Times New Roman" panose="02020603050405020304" pitchFamily="18" charset="0"/>
                <a:ea typeface="Times New Roman" panose="02020603050405020304" pitchFamily="18" charset="0"/>
                <a:hlinkClick r:id="rId9"/>
              </a:rPr>
              <a:t>http://www.ci4cc.org/events/sm_files/Simpson_2018 CI4CC Presentation RWS_CAP_Handout.pdf</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[52] </a:t>
            </a:r>
            <a:r>
              <a:rPr lang="en-US" sz="1400" err="1">
                <a:effectLst/>
                <a:latin typeface="Times New Roman" panose="02020603050405020304" pitchFamily="18" charset="0"/>
                <a:ea typeface="Times New Roman" panose="02020603050405020304" pitchFamily="18" charset="0"/>
              </a:rPr>
              <a:t>Stram</a:t>
            </a:r>
            <a:r>
              <a:rPr lang="en-US" sz="1400">
                <a:effectLst/>
                <a:latin typeface="Times New Roman" panose="02020603050405020304" pitchFamily="18" charset="0"/>
                <a:ea typeface="Times New Roman" panose="02020603050405020304" pitchFamily="18" charset="0"/>
              </a:rPr>
              <a:t> M, Gigliotti T, Hartman D, </a:t>
            </a:r>
            <a:r>
              <a:rPr lang="en-US" sz="1400" err="1">
                <a:effectLst/>
                <a:latin typeface="Times New Roman" panose="02020603050405020304" pitchFamily="18" charset="0"/>
                <a:ea typeface="Times New Roman" panose="02020603050405020304" pitchFamily="18" charset="0"/>
              </a:rPr>
              <a:t>Pitkus</a:t>
            </a:r>
            <a:r>
              <a:rPr lang="en-US" sz="1400">
                <a:effectLst/>
                <a:latin typeface="Times New Roman" panose="02020603050405020304" pitchFamily="18" charset="0"/>
                <a:ea typeface="Times New Roman" panose="02020603050405020304" pitchFamily="18" charset="0"/>
              </a:rPr>
              <a:t> A, Huff SM, </a:t>
            </a:r>
            <a:r>
              <a:rPr lang="en-US" sz="1400" err="1">
                <a:effectLst/>
                <a:latin typeface="Times New Roman" panose="02020603050405020304" pitchFamily="18" charset="0"/>
                <a:ea typeface="Times New Roman" panose="02020603050405020304" pitchFamily="18" charset="0"/>
              </a:rPr>
              <a:t>Riben</a:t>
            </a:r>
            <a:r>
              <a:rPr lang="en-US" sz="1400">
                <a:effectLst/>
                <a:latin typeface="Times New Roman" panose="02020603050405020304" pitchFamily="18" charset="0"/>
                <a:ea typeface="Times New Roman" panose="02020603050405020304" pitchFamily="18" charset="0"/>
              </a:rPr>
              <a:t> M, et al. Logical Observation Identifiers Names and Codes for Laboratorians. Arch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Lab Med [Internet]. 2020 Feb 1;144(2):229–39. Available from: </a:t>
            </a:r>
            <a:r>
              <a:rPr lang="en-US" sz="1400" b="0" i="0">
                <a:effectLst/>
                <a:latin typeface="Times New Roman" panose="02020603050405020304" pitchFamily="18" charset="0"/>
                <a:ea typeface="Times New Roman" panose="02020603050405020304" pitchFamily="18" charset="0"/>
                <a:hlinkClick r:id="rId10"/>
              </a:rPr>
              <a:t>http://meridian.allenpress.com/aplm/article/144/2/229/433652/Logical-Observation-Identifiers-Names-and-Codes</a:t>
            </a:r>
            <a:endParaRPr lang="en-US" sz="1400">
              <a:effectLst/>
              <a:latin typeface="Times New Roman" panose="02020603050405020304" pitchFamily="18" charset="0"/>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139</a:t>
            </a:fld>
            <a:endParaRPr lang="uk-UA"/>
          </a:p>
        </p:txBody>
      </p:sp>
    </p:spTree>
    <p:extLst>
      <p:ext uri="{BB962C8B-B14F-4D97-AF65-F5344CB8AC3E}">
        <p14:creationId xmlns:p14="http://schemas.microsoft.com/office/powerpoint/2010/main" val="4103314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539740-AF97-FE4C-81C5-9170089267CF}"/>
              </a:ext>
            </a:extLst>
          </p:cNvPr>
          <p:cNvSpPr>
            <a:spLocks noGrp="1"/>
          </p:cNvSpPr>
          <p:nvPr>
            <p:ph type="title"/>
          </p:nvPr>
        </p:nvSpPr>
        <p:spPr>
          <a:xfrm>
            <a:off x="294360" y="73413"/>
            <a:ext cx="11277600" cy="693337"/>
          </a:xfrm>
        </p:spPr>
        <p:txBody>
          <a:bodyPr/>
          <a:lstStyle/>
          <a:p>
            <a:r>
              <a:rPr lang="en-US"/>
              <a:t>Decisions: </a:t>
            </a:r>
            <a:r>
              <a:rPr lang="en-US" sz="2800" b="0">
                <a:solidFill>
                  <a:schemeClr val="tx1"/>
                </a:solidFill>
              </a:rPr>
              <a:t>What decisions must be made and by whom?</a:t>
            </a:r>
            <a:endParaRPr lang="en-US" b="0"/>
          </a:p>
        </p:txBody>
      </p:sp>
      <p:pic>
        <p:nvPicPr>
          <p:cNvPr id="6" name="Content Placeholder 5" descr="Diagram of cervical cancer screening and management lifecycle model. A set of entry criteria leads to routine screening. Screening for high-risk populations is a special case. Screening includes lab testing, communicating results to provider and patient, and follow-up management. Negative screening results are followed up with more routine screening in the future. Positive results are managed separately.">
            <a:extLst>
              <a:ext uri="{FF2B5EF4-FFF2-40B4-BE49-F238E27FC236}">
                <a16:creationId xmlns:a16="http://schemas.microsoft.com/office/drawing/2014/main" id="{0C49EBC8-DC2E-7547-9745-D4286A971D1C}"/>
              </a:ext>
            </a:extLst>
          </p:cNvPr>
          <p:cNvPicPr>
            <a:picLocks noGrp="1" noChangeAspect="1"/>
          </p:cNvPicPr>
          <p:nvPr>
            <p:ph sz="quarter" idx="12"/>
          </p:nvPr>
        </p:nvPicPr>
        <p:blipFill>
          <a:blip r:embed="rId3"/>
          <a:srcRect/>
          <a:stretch/>
        </p:blipFill>
        <p:spPr>
          <a:xfrm>
            <a:off x="2962385" y="1806981"/>
            <a:ext cx="4971382" cy="3244037"/>
          </a:xfrm>
        </p:spPr>
      </p:pic>
      <p:grpSp>
        <p:nvGrpSpPr>
          <p:cNvPr id="5" name="Group 4" descr="A graphic of questions posed by patients and clinicians">
            <a:extLst>
              <a:ext uri="{FF2B5EF4-FFF2-40B4-BE49-F238E27FC236}">
                <a16:creationId xmlns:a16="http://schemas.microsoft.com/office/drawing/2014/main" id="{AD61642E-663B-46AE-A980-9F0C7F51B986}"/>
              </a:ext>
            </a:extLst>
          </p:cNvPr>
          <p:cNvGrpSpPr/>
          <p:nvPr/>
        </p:nvGrpSpPr>
        <p:grpSpPr>
          <a:xfrm>
            <a:off x="75958" y="674314"/>
            <a:ext cx="11969747" cy="5845051"/>
            <a:chOff x="75958" y="674314"/>
            <a:chExt cx="11969747" cy="5845051"/>
          </a:xfrm>
        </p:grpSpPr>
        <p:grpSp>
          <p:nvGrpSpPr>
            <p:cNvPr id="12" name="Group 11">
              <a:extLst>
                <a:ext uri="{FF2B5EF4-FFF2-40B4-BE49-F238E27FC236}">
                  <a16:creationId xmlns:a16="http://schemas.microsoft.com/office/drawing/2014/main" id="{38C9A90A-19C6-774F-9EFE-AF3D825AF10A}"/>
                </a:ext>
                <a:ext uri="{C183D7F6-B498-43B3-948B-1728B52AA6E4}">
                  <adec:decorative xmlns:adec="http://schemas.microsoft.com/office/drawing/2017/decorative" val="1"/>
                </a:ext>
              </a:extLst>
            </p:cNvPr>
            <p:cNvGrpSpPr/>
            <p:nvPr/>
          </p:nvGrpSpPr>
          <p:grpSpPr>
            <a:xfrm>
              <a:off x="196184" y="840344"/>
              <a:ext cx="832279" cy="1061963"/>
              <a:chOff x="196184" y="840344"/>
              <a:chExt cx="832279" cy="1061963"/>
            </a:xfrm>
          </p:grpSpPr>
          <p:pic>
            <p:nvPicPr>
              <p:cNvPr id="50" name="Picture 49">
                <a:extLst>
                  <a:ext uri="{FF2B5EF4-FFF2-40B4-BE49-F238E27FC236}">
                    <a16:creationId xmlns:a16="http://schemas.microsoft.com/office/drawing/2014/main" id="{11C1C5C4-869A-C848-B1E3-55BFBD78BBA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54471" y="840344"/>
                <a:ext cx="495389" cy="731520"/>
              </a:xfrm>
              <a:prstGeom prst="rect">
                <a:avLst/>
              </a:prstGeom>
            </p:spPr>
          </p:pic>
          <p:sp>
            <p:nvSpPr>
              <p:cNvPr id="4" name="TextBox 3">
                <a:extLst>
                  <a:ext uri="{FF2B5EF4-FFF2-40B4-BE49-F238E27FC236}">
                    <a16:creationId xmlns:a16="http://schemas.microsoft.com/office/drawing/2014/main" id="{E09C10F3-0A15-0A4D-AC23-9D3C21F44B6D}"/>
                  </a:ext>
                </a:extLst>
              </p:cNvPr>
              <p:cNvSpPr txBox="1"/>
              <p:nvPr/>
            </p:nvSpPr>
            <p:spPr>
              <a:xfrm>
                <a:off x="196184" y="1594530"/>
                <a:ext cx="832279" cy="307777"/>
              </a:xfrm>
              <a:prstGeom prst="rect">
                <a:avLst/>
              </a:prstGeom>
              <a:ln>
                <a:noFill/>
              </a:ln>
            </p:spPr>
            <p:txBody>
              <a:bodyPr vert="horz" wrap="none" lIns="91440" tIns="45720" rIns="91440" bIns="45720" rtlCol="0">
                <a:spAutoFit/>
              </a:bodyPr>
              <a:lstStyle/>
              <a:p>
                <a:pPr algn="l"/>
                <a:r>
                  <a:rPr lang="en-US" sz="1400" i="1"/>
                  <a:t>Patients</a:t>
                </a:r>
              </a:p>
            </p:txBody>
          </p:sp>
        </p:grpSp>
        <p:sp>
          <p:nvSpPr>
            <p:cNvPr id="77" name="Oval Callout 76">
              <a:extLst>
                <a:ext uri="{FF2B5EF4-FFF2-40B4-BE49-F238E27FC236}">
                  <a16:creationId xmlns:a16="http://schemas.microsoft.com/office/drawing/2014/main" id="{1A1531E9-D30E-BB46-ABF1-569A79F1816E}"/>
                </a:ext>
              </a:extLst>
            </p:cNvPr>
            <p:cNvSpPr/>
            <p:nvPr/>
          </p:nvSpPr>
          <p:spPr>
            <a:xfrm>
              <a:off x="719014" y="2015936"/>
              <a:ext cx="2855241" cy="937203"/>
            </a:xfrm>
            <a:prstGeom prst="wedgeEllipseCallout">
              <a:avLst>
                <a:gd name="adj1" fmla="val -44507"/>
                <a:gd name="adj2" fmla="val -137769"/>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do the test results mean?</a:t>
              </a:r>
            </a:p>
          </p:txBody>
        </p:sp>
        <p:sp>
          <p:nvSpPr>
            <p:cNvPr id="78" name="Oval Callout 77">
              <a:extLst>
                <a:ext uri="{FF2B5EF4-FFF2-40B4-BE49-F238E27FC236}">
                  <a16:creationId xmlns:a16="http://schemas.microsoft.com/office/drawing/2014/main" id="{4053F1B0-C3BE-B847-837E-9B09A0551DFB}"/>
                </a:ext>
              </a:extLst>
            </p:cNvPr>
            <p:cNvSpPr/>
            <p:nvPr/>
          </p:nvSpPr>
          <p:spPr>
            <a:xfrm>
              <a:off x="1395436" y="795793"/>
              <a:ext cx="2998203" cy="937203"/>
            </a:xfrm>
            <a:prstGeom prst="wedgeEllipseCallout">
              <a:avLst>
                <a:gd name="adj1" fmla="val -65928"/>
                <a:gd name="adj2" fmla="val -23337"/>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should I be screened?</a:t>
              </a:r>
            </a:p>
          </p:txBody>
        </p:sp>
        <p:grpSp>
          <p:nvGrpSpPr>
            <p:cNvPr id="14" name="Group 13">
              <a:extLst>
                <a:ext uri="{FF2B5EF4-FFF2-40B4-BE49-F238E27FC236}">
                  <a16:creationId xmlns:a16="http://schemas.microsoft.com/office/drawing/2014/main" id="{3FCA2367-C691-824B-9C08-16CAE5FC7E16}"/>
                </a:ext>
                <a:ext uri="{C183D7F6-B498-43B3-948B-1728B52AA6E4}">
                  <adec:decorative xmlns:adec="http://schemas.microsoft.com/office/drawing/2017/decorative" val="1"/>
                </a:ext>
              </a:extLst>
            </p:cNvPr>
            <p:cNvGrpSpPr/>
            <p:nvPr/>
          </p:nvGrpSpPr>
          <p:grpSpPr>
            <a:xfrm>
              <a:off x="5214203" y="1902307"/>
              <a:ext cx="1274838" cy="1039297"/>
              <a:chOff x="5214203" y="1902307"/>
              <a:chExt cx="1274838" cy="1039297"/>
            </a:xfrm>
          </p:grpSpPr>
          <p:pic>
            <p:nvPicPr>
              <p:cNvPr id="7" name="Picture 6">
                <a:extLst>
                  <a:ext uri="{FF2B5EF4-FFF2-40B4-BE49-F238E27FC236}">
                    <a16:creationId xmlns:a16="http://schemas.microsoft.com/office/drawing/2014/main" id="{58769116-1D94-B34B-BC1F-30071B714E9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14203" y="1902307"/>
                <a:ext cx="978010" cy="731520"/>
              </a:xfrm>
              <a:prstGeom prst="rect">
                <a:avLst/>
              </a:prstGeom>
            </p:spPr>
          </p:pic>
          <p:sp>
            <p:nvSpPr>
              <p:cNvPr id="23" name="TextBox 22">
                <a:extLst>
                  <a:ext uri="{FF2B5EF4-FFF2-40B4-BE49-F238E27FC236}">
                    <a16:creationId xmlns:a16="http://schemas.microsoft.com/office/drawing/2014/main" id="{202E04E5-E62C-AA42-B98A-A3DDFCDBE1A1}"/>
                  </a:ext>
                </a:extLst>
              </p:cNvPr>
              <p:cNvSpPr txBox="1"/>
              <p:nvPr/>
            </p:nvSpPr>
            <p:spPr>
              <a:xfrm>
                <a:off x="5328146" y="2633827"/>
                <a:ext cx="1160895" cy="307777"/>
              </a:xfrm>
              <a:prstGeom prst="rect">
                <a:avLst/>
              </a:prstGeom>
              <a:ln>
                <a:noFill/>
              </a:ln>
            </p:spPr>
            <p:txBody>
              <a:bodyPr vert="horz" wrap="none" lIns="91440" tIns="45720" rIns="91440" bIns="45720" rtlCol="0">
                <a:spAutoFit/>
              </a:bodyPr>
              <a:lstStyle/>
              <a:p>
                <a:pPr algn="l"/>
                <a:r>
                  <a:rPr lang="en-US" sz="1400" i="1"/>
                  <a:t>Pathologists</a:t>
                </a:r>
              </a:p>
            </p:txBody>
          </p:sp>
        </p:grpSp>
        <p:sp>
          <p:nvSpPr>
            <p:cNvPr id="80" name="Oval Callout 79">
              <a:extLst>
                <a:ext uri="{FF2B5EF4-FFF2-40B4-BE49-F238E27FC236}">
                  <a16:creationId xmlns:a16="http://schemas.microsoft.com/office/drawing/2014/main" id="{2F4CD98C-B76C-4F45-BF63-CC60BCE8610C}"/>
                </a:ext>
              </a:extLst>
            </p:cNvPr>
            <p:cNvSpPr/>
            <p:nvPr/>
          </p:nvSpPr>
          <p:spPr>
            <a:xfrm>
              <a:off x="4503475" y="674314"/>
              <a:ext cx="3334808" cy="844543"/>
            </a:xfrm>
            <a:prstGeom prst="wedgeEllipseCallout">
              <a:avLst>
                <a:gd name="adj1" fmla="val -6306"/>
                <a:gd name="adj2" fmla="val 78402"/>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Were the appropriate tests ordered?</a:t>
              </a:r>
            </a:p>
          </p:txBody>
        </p:sp>
        <p:sp>
          <p:nvSpPr>
            <p:cNvPr id="81" name="Oval Callout 80">
              <a:extLst>
                <a:ext uri="{FF2B5EF4-FFF2-40B4-BE49-F238E27FC236}">
                  <a16:creationId xmlns:a16="http://schemas.microsoft.com/office/drawing/2014/main" id="{706916CE-981D-1F41-874B-A0FF7B327A41}"/>
                </a:ext>
              </a:extLst>
            </p:cNvPr>
            <p:cNvSpPr/>
            <p:nvPr/>
          </p:nvSpPr>
          <p:spPr>
            <a:xfrm>
              <a:off x="7948119" y="749053"/>
              <a:ext cx="4065693" cy="762946"/>
            </a:xfrm>
            <a:prstGeom prst="wedgeEllipseCallout">
              <a:avLst>
                <a:gd name="adj1" fmla="val -90833"/>
                <a:gd name="adj2" fmla="val 112661"/>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 reflex testing needed?</a:t>
              </a:r>
            </a:p>
          </p:txBody>
        </p:sp>
        <p:sp>
          <p:nvSpPr>
            <p:cNvPr id="88" name="Oval Callout 87">
              <a:extLst>
                <a:ext uri="{FF2B5EF4-FFF2-40B4-BE49-F238E27FC236}">
                  <a16:creationId xmlns:a16="http://schemas.microsoft.com/office/drawing/2014/main" id="{7C2A95D2-3FDC-BC48-BA45-C2354CF9F24D}"/>
                </a:ext>
              </a:extLst>
            </p:cNvPr>
            <p:cNvSpPr/>
            <p:nvPr/>
          </p:nvSpPr>
          <p:spPr>
            <a:xfrm>
              <a:off x="8210688" y="1637124"/>
              <a:ext cx="3803124" cy="1113003"/>
            </a:xfrm>
            <a:prstGeom prst="wedgeEllipseCallout">
              <a:avLst>
                <a:gd name="adj1" fmla="val -100434"/>
                <a:gd name="adj2" fmla="val 2609"/>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How can I best capture and format the pathology results?</a:t>
              </a:r>
            </a:p>
          </p:txBody>
        </p:sp>
        <p:grpSp>
          <p:nvGrpSpPr>
            <p:cNvPr id="13" name="Group 12">
              <a:extLst>
                <a:ext uri="{FF2B5EF4-FFF2-40B4-BE49-F238E27FC236}">
                  <a16:creationId xmlns:a16="http://schemas.microsoft.com/office/drawing/2014/main" id="{233A7A98-EF32-4D46-82F7-03944DC9884A}"/>
                </a:ext>
                <a:ext uri="{C183D7F6-B498-43B3-948B-1728B52AA6E4}">
                  <adec:decorative xmlns:adec="http://schemas.microsoft.com/office/drawing/2017/decorative" val="1"/>
                </a:ext>
              </a:extLst>
            </p:cNvPr>
            <p:cNvGrpSpPr/>
            <p:nvPr/>
          </p:nvGrpSpPr>
          <p:grpSpPr>
            <a:xfrm>
              <a:off x="11093200" y="5310663"/>
              <a:ext cx="952505" cy="1051492"/>
              <a:chOff x="11093200" y="5310663"/>
              <a:chExt cx="952505" cy="1051492"/>
            </a:xfrm>
          </p:grpSpPr>
          <p:pic>
            <p:nvPicPr>
              <p:cNvPr id="89" name="Picture 88">
                <a:extLst>
                  <a:ext uri="{FF2B5EF4-FFF2-40B4-BE49-F238E27FC236}">
                    <a16:creationId xmlns:a16="http://schemas.microsoft.com/office/drawing/2014/main" id="{2E043334-A420-5B41-90C6-E38E6F706F9C}"/>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334750" y="5310663"/>
                <a:ext cx="495389" cy="731520"/>
              </a:xfrm>
              <a:prstGeom prst="rect">
                <a:avLst/>
              </a:prstGeom>
              <a:effectLst/>
            </p:spPr>
          </p:pic>
          <p:sp>
            <p:nvSpPr>
              <p:cNvPr id="22" name="TextBox 21">
                <a:extLst>
                  <a:ext uri="{FF2B5EF4-FFF2-40B4-BE49-F238E27FC236}">
                    <a16:creationId xmlns:a16="http://schemas.microsoft.com/office/drawing/2014/main" id="{6EDDB26B-E8BE-6242-887F-569D55269D33}"/>
                  </a:ext>
                </a:extLst>
              </p:cNvPr>
              <p:cNvSpPr txBox="1"/>
              <p:nvPr/>
            </p:nvSpPr>
            <p:spPr>
              <a:xfrm>
                <a:off x="11093200" y="6054378"/>
                <a:ext cx="952505" cy="307777"/>
              </a:xfrm>
              <a:prstGeom prst="rect">
                <a:avLst/>
              </a:prstGeom>
              <a:ln>
                <a:noFill/>
              </a:ln>
            </p:spPr>
            <p:txBody>
              <a:bodyPr vert="horz" wrap="none" lIns="91440" tIns="45720" rIns="91440" bIns="45720" rtlCol="0">
                <a:spAutoFit/>
              </a:bodyPr>
              <a:lstStyle/>
              <a:p>
                <a:pPr algn="l"/>
                <a:r>
                  <a:rPr lang="en-US" sz="1400" i="1"/>
                  <a:t>Clinicians</a:t>
                </a:r>
              </a:p>
            </p:txBody>
          </p:sp>
        </p:grpSp>
        <p:sp>
          <p:nvSpPr>
            <p:cNvPr id="92" name="Oval Callout 91">
              <a:extLst>
                <a:ext uri="{FF2B5EF4-FFF2-40B4-BE49-F238E27FC236}">
                  <a16:creationId xmlns:a16="http://schemas.microsoft.com/office/drawing/2014/main" id="{26974500-316E-5A4E-B4A2-2B017F800AC3}"/>
                </a:ext>
              </a:extLst>
            </p:cNvPr>
            <p:cNvSpPr/>
            <p:nvPr/>
          </p:nvSpPr>
          <p:spPr>
            <a:xfrm>
              <a:off x="8509027" y="2854159"/>
              <a:ext cx="3279896" cy="1216841"/>
            </a:xfrm>
            <a:prstGeom prst="wedgeEllipseCallout">
              <a:avLst>
                <a:gd name="adj1" fmla="val 36586"/>
                <a:gd name="adj2" fmla="val 139584"/>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are the risk implications of the pathology results?</a:t>
              </a:r>
            </a:p>
          </p:txBody>
        </p:sp>
        <p:sp>
          <p:nvSpPr>
            <p:cNvPr id="94" name="Oval Callout 93">
              <a:extLst>
                <a:ext uri="{FF2B5EF4-FFF2-40B4-BE49-F238E27FC236}">
                  <a16:creationId xmlns:a16="http://schemas.microsoft.com/office/drawing/2014/main" id="{C260F897-FABD-F648-9FFF-573EC52D287B}"/>
                </a:ext>
              </a:extLst>
            </p:cNvPr>
            <p:cNvSpPr/>
            <p:nvPr/>
          </p:nvSpPr>
          <p:spPr>
            <a:xfrm>
              <a:off x="7589669" y="4195600"/>
              <a:ext cx="2874850" cy="1113002"/>
            </a:xfrm>
            <a:prstGeom prst="wedgeEllipseCallout">
              <a:avLst>
                <a:gd name="adj1" fmla="val 74557"/>
                <a:gd name="adj2" fmla="val 51914"/>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How do I apply guidelines with missing data?</a:t>
              </a:r>
            </a:p>
          </p:txBody>
        </p:sp>
        <p:sp>
          <p:nvSpPr>
            <p:cNvPr id="93" name="Oval Callout 92">
              <a:extLst>
                <a:ext uri="{FF2B5EF4-FFF2-40B4-BE49-F238E27FC236}">
                  <a16:creationId xmlns:a16="http://schemas.microsoft.com/office/drawing/2014/main" id="{1CDE3E80-5E97-E742-A08B-2C1BA8008F5F}"/>
                </a:ext>
              </a:extLst>
            </p:cNvPr>
            <p:cNvSpPr/>
            <p:nvPr/>
          </p:nvSpPr>
          <p:spPr>
            <a:xfrm>
              <a:off x="5793195" y="5294309"/>
              <a:ext cx="3354863" cy="1166471"/>
            </a:xfrm>
            <a:prstGeom prst="wedgeEllipseCallout">
              <a:avLst>
                <a:gd name="adj1" fmla="val 109297"/>
                <a:gd name="adj2" fmla="val -26832"/>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 I need to order follow-up tests or expedited treatment?</a:t>
              </a:r>
            </a:p>
          </p:txBody>
        </p:sp>
        <p:grpSp>
          <p:nvGrpSpPr>
            <p:cNvPr id="15" name="Group 14">
              <a:extLst>
                <a:ext uri="{FF2B5EF4-FFF2-40B4-BE49-F238E27FC236}">
                  <a16:creationId xmlns:a16="http://schemas.microsoft.com/office/drawing/2014/main" id="{F3444564-7CB6-7746-82A2-32B0BFDFADAE}"/>
                </a:ext>
                <a:ext uri="{C183D7F6-B498-43B3-948B-1728B52AA6E4}">
                  <adec:decorative xmlns:adec="http://schemas.microsoft.com/office/drawing/2017/decorative" val="1"/>
                </a:ext>
              </a:extLst>
            </p:cNvPr>
            <p:cNvGrpSpPr/>
            <p:nvPr/>
          </p:nvGrpSpPr>
          <p:grpSpPr>
            <a:xfrm>
              <a:off x="75958" y="5310663"/>
              <a:ext cx="952505" cy="1047877"/>
              <a:chOff x="75958" y="5310663"/>
              <a:chExt cx="952505" cy="1047877"/>
            </a:xfrm>
          </p:grpSpPr>
          <p:pic>
            <p:nvPicPr>
              <p:cNvPr id="49" name="Picture 48">
                <a:extLst>
                  <a:ext uri="{FF2B5EF4-FFF2-40B4-BE49-F238E27FC236}">
                    <a16:creationId xmlns:a16="http://schemas.microsoft.com/office/drawing/2014/main" id="{DE9D5682-9D9A-7E40-BB50-82458369B40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94360" y="5310663"/>
                <a:ext cx="495389" cy="731520"/>
              </a:xfrm>
              <a:prstGeom prst="rect">
                <a:avLst/>
              </a:prstGeom>
              <a:effectLst/>
            </p:spPr>
          </p:pic>
          <p:sp>
            <p:nvSpPr>
              <p:cNvPr id="21" name="TextBox 20">
                <a:extLst>
                  <a:ext uri="{FF2B5EF4-FFF2-40B4-BE49-F238E27FC236}">
                    <a16:creationId xmlns:a16="http://schemas.microsoft.com/office/drawing/2014/main" id="{6648B818-29F0-AD45-8FED-BBB4C24BD7BE}"/>
                  </a:ext>
                </a:extLst>
              </p:cNvPr>
              <p:cNvSpPr txBox="1"/>
              <p:nvPr/>
            </p:nvSpPr>
            <p:spPr>
              <a:xfrm>
                <a:off x="75958" y="6050763"/>
                <a:ext cx="952505" cy="307777"/>
              </a:xfrm>
              <a:prstGeom prst="rect">
                <a:avLst/>
              </a:prstGeom>
              <a:ln>
                <a:noFill/>
              </a:ln>
            </p:spPr>
            <p:txBody>
              <a:bodyPr vert="horz" wrap="none" lIns="91440" tIns="45720" rIns="91440" bIns="45720" rtlCol="0">
                <a:spAutoFit/>
              </a:bodyPr>
              <a:lstStyle/>
              <a:p>
                <a:pPr algn="l"/>
                <a:r>
                  <a:rPr lang="en-US" sz="1400" i="1"/>
                  <a:t>Clinicians</a:t>
                </a:r>
              </a:p>
            </p:txBody>
          </p:sp>
        </p:grpSp>
        <p:sp>
          <p:nvSpPr>
            <p:cNvPr id="71" name="Oval Callout 70">
              <a:extLst>
                <a:ext uri="{FF2B5EF4-FFF2-40B4-BE49-F238E27FC236}">
                  <a16:creationId xmlns:a16="http://schemas.microsoft.com/office/drawing/2014/main" id="{47901C00-926B-864E-BDB0-959ED0669C53}"/>
                </a:ext>
              </a:extLst>
            </p:cNvPr>
            <p:cNvSpPr/>
            <p:nvPr/>
          </p:nvSpPr>
          <p:spPr>
            <a:xfrm>
              <a:off x="1590207" y="5582162"/>
              <a:ext cx="3623995" cy="937203"/>
            </a:xfrm>
            <a:prstGeom prst="wedgeEllipseCallout">
              <a:avLst>
                <a:gd name="adj1" fmla="val -71487"/>
                <a:gd name="adj2" fmla="val -41405"/>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Which screening type is right for my patient?</a:t>
              </a:r>
            </a:p>
          </p:txBody>
        </p:sp>
        <p:sp>
          <p:nvSpPr>
            <p:cNvPr id="59" name="Oval Callout 58">
              <a:extLst>
                <a:ext uri="{FF2B5EF4-FFF2-40B4-BE49-F238E27FC236}">
                  <a16:creationId xmlns:a16="http://schemas.microsoft.com/office/drawing/2014/main" id="{0DA4D728-8A43-5B43-AA61-E632162879E8}"/>
                </a:ext>
              </a:extLst>
            </p:cNvPr>
            <p:cNvSpPr/>
            <p:nvPr/>
          </p:nvSpPr>
          <p:spPr>
            <a:xfrm>
              <a:off x="1395436" y="4456223"/>
              <a:ext cx="3258436" cy="973882"/>
            </a:xfrm>
            <a:prstGeom prst="wedgeEllipseCallout">
              <a:avLst>
                <a:gd name="adj1" fmla="val -65121"/>
                <a:gd name="adj2" fmla="val 52911"/>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What is my patient’s medical history?</a:t>
              </a:r>
            </a:p>
          </p:txBody>
        </p:sp>
        <p:sp>
          <p:nvSpPr>
            <p:cNvPr id="8" name="Oval Callout 7">
              <a:extLst>
                <a:ext uri="{FF2B5EF4-FFF2-40B4-BE49-F238E27FC236}">
                  <a16:creationId xmlns:a16="http://schemas.microsoft.com/office/drawing/2014/main" id="{5B1EA131-3F38-6E41-A543-EBDE24817D98}"/>
                </a:ext>
              </a:extLst>
            </p:cNvPr>
            <p:cNvSpPr/>
            <p:nvPr/>
          </p:nvSpPr>
          <p:spPr>
            <a:xfrm>
              <a:off x="294359" y="3428999"/>
              <a:ext cx="3279896" cy="937203"/>
            </a:xfrm>
            <a:prstGeom prst="wedgeEllipseCallout">
              <a:avLst>
                <a:gd name="adj1" fmla="val -37069"/>
                <a:gd name="adj2" fmla="val 145296"/>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Which patients are due for screening?</a:t>
              </a:r>
            </a:p>
          </p:txBody>
        </p:sp>
      </p:grpSp>
      <p:sp>
        <p:nvSpPr>
          <p:cNvPr id="2" name="Slide Number Placeholder 1">
            <a:extLst>
              <a:ext uri="{FF2B5EF4-FFF2-40B4-BE49-F238E27FC236}">
                <a16:creationId xmlns:a16="http://schemas.microsoft.com/office/drawing/2014/main" id="{BFBB0AB0-847C-D94C-A535-495A138EB6F7}"/>
              </a:ext>
            </a:extLst>
          </p:cNvPr>
          <p:cNvSpPr>
            <a:spLocks noGrp="1"/>
          </p:cNvSpPr>
          <p:nvPr>
            <p:ph type="sldNum" sz="quarter" idx="11"/>
          </p:nvPr>
        </p:nvSpPr>
        <p:spPr/>
        <p:txBody>
          <a:bodyPr/>
          <a:lstStyle/>
          <a:p>
            <a:fld id="{2F2F552B-1952-B44E-8CAB-5705F0ACD2E2}" type="slidenum">
              <a:rPr lang="uk-UA" smtClean="0"/>
              <a:pPr/>
              <a:t>14</a:t>
            </a:fld>
            <a:endParaRPr lang="uk-UA"/>
          </a:p>
        </p:txBody>
      </p:sp>
    </p:spTree>
    <p:extLst>
      <p:ext uri="{BB962C8B-B14F-4D97-AF65-F5344CB8AC3E}">
        <p14:creationId xmlns:p14="http://schemas.microsoft.com/office/powerpoint/2010/main" val="19568476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(7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[53] </a:t>
            </a:r>
            <a:r>
              <a:rPr lang="en-US" sz="1400">
                <a:effectLst/>
                <a:latin typeface="Times New Roman" panose="02020603050405020304" pitchFamily="18" charset="0"/>
                <a:ea typeface="Times New Roman" panose="02020603050405020304" pitchFamily="18" charset="0"/>
              </a:rPr>
              <a:t>Renshaw AA, Mena-</a:t>
            </a:r>
            <a:r>
              <a:rPr lang="en-US" sz="1400" err="1">
                <a:effectLst/>
                <a:latin typeface="Times New Roman" panose="02020603050405020304" pitchFamily="18" charset="0"/>
                <a:ea typeface="Times New Roman" panose="02020603050405020304" pitchFamily="18" charset="0"/>
              </a:rPr>
              <a:t>Allauca</a:t>
            </a:r>
            <a:r>
              <a:rPr lang="en-US" sz="1400">
                <a:effectLst/>
                <a:latin typeface="Times New Roman" panose="02020603050405020304" pitchFamily="18" charset="0"/>
                <a:ea typeface="Times New Roman" panose="02020603050405020304" pitchFamily="18" charset="0"/>
              </a:rPr>
              <a:t> M, Gould EW, </a:t>
            </a:r>
            <a:r>
              <a:rPr lang="en-US" sz="1400" err="1">
                <a:effectLst/>
                <a:latin typeface="Times New Roman" panose="02020603050405020304" pitchFamily="18" charset="0"/>
                <a:ea typeface="Times New Roman" panose="02020603050405020304" pitchFamily="18" charset="0"/>
              </a:rPr>
              <a:t>Sirintrapun</a:t>
            </a:r>
            <a:r>
              <a:rPr lang="en-US" sz="1400">
                <a:effectLst/>
                <a:latin typeface="Times New Roman" panose="02020603050405020304" pitchFamily="18" charset="0"/>
                <a:ea typeface="Times New Roman" panose="02020603050405020304" pitchFamily="18" charset="0"/>
              </a:rPr>
              <a:t> SJ. Synoptic Reporting: Evidence-Based Review and Future Directions. JCO Clin Cancer Informatics [Internet]. 2018 Dec;(2):1–9. Available from: </a:t>
            </a:r>
            <a:r>
              <a:rPr lang="en-US" sz="1400" b="0" i="0">
                <a:effectLst/>
                <a:latin typeface="Times New Roman" panose="02020603050405020304" pitchFamily="18" charset="0"/>
                <a:ea typeface="Times New Roman" panose="02020603050405020304" pitchFamily="18" charset="0"/>
                <a:hlinkClick r:id="rId2"/>
              </a:rPr>
              <a:t>https://ascopubs.org/doi/10.1200/CCI.17.00088</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[54] </a:t>
            </a:r>
            <a:r>
              <a:rPr lang="en-US" sz="1400" err="1">
                <a:effectLst/>
                <a:latin typeface="Times New Roman" panose="02020603050405020304" pitchFamily="18" charset="0"/>
                <a:ea typeface="Times New Roman" panose="02020603050405020304" pitchFamily="18" charset="0"/>
              </a:rPr>
              <a:t>Blau</a:t>
            </a:r>
            <a:r>
              <a:rPr lang="en-US" sz="1400">
                <a:effectLst/>
                <a:latin typeface="Times New Roman" panose="02020603050405020304" pitchFamily="18" charset="0"/>
                <a:ea typeface="Times New Roman" panose="02020603050405020304" pitchFamily="18" charset="0"/>
              </a:rPr>
              <a:t> J, Wilford J, Dane S, </a:t>
            </a:r>
            <a:r>
              <a:rPr lang="en-US" sz="1400" err="1">
                <a:effectLst/>
                <a:latin typeface="Times New Roman" panose="02020603050405020304" pitchFamily="18" charset="0"/>
                <a:ea typeface="Times New Roman" panose="02020603050405020304" pitchFamily="18" charset="0"/>
              </a:rPr>
              <a:t>Karandikar</a:t>
            </a:r>
            <a:r>
              <a:rPr lang="en-US" sz="1400">
                <a:effectLst/>
                <a:latin typeface="Times New Roman" panose="02020603050405020304" pitchFamily="18" charset="0"/>
                <a:ea typeface="Times New Roman" panose="02020603050405020304" pitchFamily="18" charset="0"/>
              </a:rPr>
              <a:t> N, Fuller E, </a:t>
            </a:r>
            <a:r>
              <a:rPr lang="en-US" sz="1400" err="1">
                <a:effectLst/>
                <a:latin typeface="Times New Roman" panose="02020603050405020304" pitchFamily="18" charset="0"/>
                <a:ea typeface="Times New Roman" panose="02020603050405020304" pitchFamily="18" charset="0"/>
              </a:rPr>
              <a:t>Jacobsmeier</a:t>
            </a:r>
            <a:r>
              <a:rPr lang="en-US" sz="1400">
                <a:effectLst/>
                <a:latin typeface="Times New Roman" panose="02020603050405020304" pitchFamily="18" charset="0"/>
                <a:ea typeface="Times New Roman" panose="02020603050405020304" pitchFamily="18" charset="0"/>
              </a:rPr>
              <a:t> D, et al. Implementation of epic beaker anatomic pathology at an academic medical center. J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Inform [Internet]. 2017;8(1):47. Available from: </a:t>
            </a:r>
            <a:r>
              <a:rPr lang="en-US" sz="1400" b="0" i="0">
                <a:effectLst/>
                <a:latin typeface="Times New Roman" panose="02020603050405020304" pitchFamily="18" charset="0"/>
                <a:ea typeface="Times New Roman" panose="02020603050405020304" pitchFamily="18" charset="0"/>
                <a:hlinkClick r:id="rId3"/>
              </a:rPr>
              <a:t>http://www.jpathinformatics.org/text.asp?2017/8/1/47/220746</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[55] </a:t>
            </a:r>
            <a:r>
              <a:rPr lang="en-US" sz="1400">
                <a:effectLst/>
                <a:latin typeface="Times New Roman" panose="02020603050405020304" pitchFamily="18" charset="0"/>
                <a:ea typeface="Times New Roman" panose="02020603050405020304" pitchFamily="18" charset="0"/>
              </a:rPr>
              <a:t>Sepulveda JL, Young DS. The Ideal Laboratory Information System. Arch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Lab Med [Internet]. 2013 Aug 1;137(8):1129–40. Available from: </a:t>
            </a:r>
            <a:r>
              <a:rPr lang="en-US" sz="1400" b="0" i="0">
                <a:effectLst/>
                <a:latin typeface="Times New Roman" panose="02020603050405020304" pitchFamily="18" charset="0"/>
                <a:ea typeface="Times New Roman" panose="02020603050405020304" pitchFamily="18" charset="0"/>
                <a:hlinkClick r:id="rId4"/>
              </a:rPr>
              <a:t>http://meridian.allenpress.com/aplm/article/137/8/1129/65418/The-Ideal-Laboratory-Information-System</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[56] </a:t>
            </a:r>
            <a:r>
              <a:rPr lang="en-US" sz="1400">
                <a:effectLst/>
                <a:latin typeface="Times New Roman" panose="02020603050405020304" pitchFamily="18" charset="0"/>
                <a:ea typeface="Times New Roman" panose="02020603050405020304" pitchFamily="18" charset="0"/>
              </a:rPr>
              <a:t>Goldsmith JD, Siegal GP, </a:t>
            </a:r>
            <a:r>
              <a:rPr lang="en-US" sz="1400" err="1">
                <a:effectLst/>
                <a:latin typeface="Times New Roman" panose="02020603050405020304" pitchFamily="18" charset="0"/>
                <a:ea typeface="Times New Roman" panose="02020603050405020304" pitchFamily="18" charset="0"/>
              </a:rPr>
              <a:t>Suster</a:t>
            </a:r>
            <a:r>
              <a:rPr lang="en-US" sz="1400">
                <a:effectLst/>
                <a:latin typeface="Times New Roman" panose="02020603050405020304" pitchFamily="18" charset="0"/>
                <a:ea typeface="Times New Roman" panose="02020603050405020304" pitchFamily="18" charset="0"/>
              </a:rPr>
              <a:t> S, Wheeler TM, Brown RW. Reporting guidelines for clinical laboratory reports in surgical pathology. Arch </a:t>
            </a:r>
            <a:r>
              <a:rPr lang="en-US" sz="1400" err="1">
                <a:effectLst/>
                <a:latin typeface="Times New Roman" panose="02020603050405020304" pitchFamily="18" charset="0"/>
                <a:ea typeface="Times New Roman" panose="02020603050405020304" pitchFamily="18" charset="0"/>
              </a:rPr>
              <a:t>Pathol</a:t>
            </a:r>
            <a:r>
              <a:rPr lang="en-US" sz="1400">
                <a:effectLst/>
                <a:latin typeface="Times New Roman" panose="02020603050405020304" pitchFamily="18" charset="0"/>
                <a:ea typeface="Times New Roman" panose="02020603050405020304" pitchFamily="18" charset="0"/>
              </a:rPr>
              <a:t> Lab Med [Internet]. 2008 Oct;132(10):1608–16. Available from: </a:t>
            </a:r>
            <a:r>
              <a:rPr lang="en-US" sz="1400" b="0" i="0">
                <a:effectLst/>
                <a:latin typeface="Times New Roman" panose="02020603050405020304" pitchFamily="18" charset="0"/>
                <a:ea typeface="Times New Roman" panose="02020603050405020304" pitchFamily="18" charset="0"/>
                <a:hlinkClick r:id="rId5"/>
              </a:rPr>
              <a:t>http://www.ncbi.nlm.nih.gov/pubmed/18834219</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[57] </a:t>
            </a:r>
            <a:r>
              <a:rPr lang="en-US" sz="1400">
                <a:effectLst/>
                <a:latin typeface="Times New Roman" panose="02020603050405020304" pitchFamily="18" charset="0"/>
                <a:ea typeface="Times New Roman" panose="02020603050405020304" pitchFamily="18" charset="0"/>
              </a:rPr>
              <a:t>Hospital and Health System [Internet]. [cited Oct 22]. Available from: 2020 </a:t>
            </a:r>
            <a:r>
              <a:rPr lang="en-US" sz="1400" b="0" i="0">
                <a:effectLst/>
                <a:latin typeface="Times New Roman" panose="02020603050405020304" pitchFamily="18" charset="0"/>
                <a:ea typeface="Times New Roman" panose="02020603050405020304" pitchFamily="18" charset="0"/>
                <a:hlinkClick r:id="rId6"/>
              </a:rPr>
              <a:t>https://www.cerner.com/solutions/health-systems</a:t>
            </a:r>
            <a:r>
              <a:rPr lang="en-US" sz="1400">
                <a:effectLst/>
                <a:latin typeface="Times New Roman" panose="02020603050405020304" pitchFamily="18" charset="0"/>
                <a:ea typeface="Times New Roman" panose="02020603050405020304" pitchFamily="18" charset="0"/>
              </a:rPr>
              <a:t> </a:t>
            </a:r>
          </a:p>
          <a:p>
            <a:pPr marL="0" marR="0" lvl="0" indent="0">
              <a:spcBef>
                <a:spcPts val="0"/>
              </a:spcBef>
              <a:spcAft>
                <a:spcPts val="600"/>
              </a:spcAft>
              <a:buNone/>
            </a:pPr>
            <a:r>
              <a:rPr lang="en-US" sz="1400">
                <a:effectLst/>
                <a:latin typeface="+mj-lt"/>
                <a:ea typeface="Times New Roman" panose="02020603050405020304" pitchFamily="18" charset="0"/>
              </a:rPr>
              <a:t>[58] </a:t>
            </a:r>
            <a:r>
              <a:rPr lang="en-US" sz="1400">
                <a:effectLst/>
                <a:latin typeface="Times New Roman" panose="02020603050405020304" pitchFamily="18" charset="0"/>
                <a:ea typeface="Times New Roman" panose="02020603050405020304" pitchFamily="18" charset="0"/>
              </a:rPr>
              <a:t>Oliveira CR, Niccolai P, Ortiz A, Sheth SS, Shapiro ED, Niccolai LM, et al. Development and Validation of a Natural Language Processing Algorithm for Surveillance of Cervical and Anal Cancer and Precancer: A Split-validation Study (Preprint). JMIR Med Informatics. 2020;8:1–8.</a:t>
            </a:r>
          </a:p>
          <a:p>
            <a:pPr marL="0" marR="0" lvl="0" indent="0">
              <a:spcBef>
                <a:spcPts val="0"/>
              </a:spcBef>
              <a:spcAft>
                <a:spcPts val="600"/>
              </a:spcAft>
              <a:buNone/>
            </a:pPr>
            <a:r>
              <a:rPr lang="en-US" sz="1400">
                <a:effectLst/>
                <a:latin typeface="+mj-lt"/>
                <a:ea typeface="Times New Roman" panose="02020603050405020304" pitchFamily="18" charset="0"/>
              </a:rPr>
              <a:t>[59] </a:t>
            </a:r>
            <a:r>
              <a:rPr lang="en-US" sz="1400">
                <a:effectLst/>
                <a:latin typeface="Times New Roman" panose="02020603050405020304" pitchFamily="18" charset="0"/>
                <a:ea typeface="Times New Roman" panose="02020603050405020304" pitchFamily="18" charset="0"/>
              </a:rPr>
              <a:t>Laboratory Information Systems Project Management: A Guidebook for International Implementations [Internet]. Association of Public Health Laboratories. Available from: </a:t>
            </a:r>
            <a:r>
              <a:rPr lang="en-US" sz="1400" b="0" i="0">
                <a:effectLst/>
                <a:latin typeface="Times New Roman" panose="02020603050405020304" pitchFamily="18" charset="0"/>
                <a:ea typeface="Times New Roman" panose="02020603050405020304" pitchFamily="18" charset="0"/>
                <a:hlinkClick r:id="rId7"/>
              </a:rPr>
              <a:t>https://www.aphl.org/aboutAPHL/publications/Documents/GH-2019May-LIS-Guidebook-web.pdf</a:t>
            </a:r>
            <a:r>
              <a:rPr lang="en-US" sz="1400">
                <a:effectLst/>
                <a:latin typeface="Times New Roman" panose="02020603050405020304" pitchFamily="18" charset="0"/>
                <a:ea typeface="Times New Roman" panose="02020603050405020304" pitchFamily="18" charset="0"/>
              </a:rPr>
              <a:t> </a:t>
            </a:r>
          </a:p>
          <a:p>
            <a:pPr marL="0" marR="0" lvl="0" indent="0">
              <a:spcBef>
                <a:spcPts val="0"/>
              </a:spcBef>
              <a:spcAft>
                <a:spcPts val="600"/>
              </a:spcAft>
              <a:buNone/>
            </a:pPr>
            <a:r>
              <a:rPr lang="en-US" sz="1400">
                <a:effectLst/>
                <a:latin typeface="+mj-lt"/>
                <a:ea typeface="Times New Roman" panose="02020603050405020304" pitchFamily="18" charset="0"/>
              </a:rPr>
              <a:t>[60] </a:t>
            </a:r>
            <a:r>
              <a:rPr lang="en-US" sz="1400">
                <a:effectLst/>
                <a:latin typeface="Times New Roman" panose="02020603050405020304" pitchFamily="18" charset="0"/>
                <a:ea typeface="Times New Roman" panose="02020603050405020304" pitchFamily="18" charset="0"/>
              </a:rPr>
              <a:t>21</a:t>
            </a:r>
            <a:r>
              <a:rPr lang="en-US" sz="1400" baseline="30000">
                <a:effectLst/>
                <a:latin typeface="Times New Roman" panose="02020603050405020304" pitchFamily="18" charset="0"/>
                <a:ea typeface="Times New Roman" panose="02020603050405020304" pitchFamily="18" charset="0"/>
              </a:rPr>
              <a:t>st</a:t>
            </a:r>
            <a:r>
              <a:rPr lang="en-US" sz="1400">
                <a:effectLst/>
                <a:latin typeface="Times New Roman" panose="02020603050405020304" pitchFamily="18" charset="0"/>
                <a:ea typeface="Times New Roman" panose="02020603050405020304" pitchFamily="18" charset="0"/>
              </a:rPr>
              <a:t> Century Cures Act Final Rule HHS Office of the National Coordinator for Health Information Technology (ONC) [Internet]. [cited Oct 2020]. Available from: </a:t>
            </a:r>
            <a:r>
              <a:rPr lang="en-US" sz="1400" b="0" i="0">
                <a:effectLst/>
                <a:latin typeface="Times New Roman" panose="02020603050405020304" pitchFamily="18" charset="0"/>
                <a:ea typeface="Times New Roman" panose="02020603050405020304" pitchFamily="18" charset="0"/>
                <a:hlinkClick r:id="rId8"/>
              </a:rPr>
              <a:t>https://www.federalregister.gov/documents/2020/05/01/2020-07419/21st-century-cures-act-interoperability-information-blocking-and-the-onc-health-it-certification</a:t>
            </a:r>
            <a:r>
              <a:rPr lang="en-US" sz="1400">
                <a:effectLst/>
                <a:latin typeface="Times New Roman" panose="02020603050405020304" pitchFamily="18" charset="0"/>
                <a:ea typeface="Times New Roman" panose="02020603050405020304" pitchFamily="18" charset="0"/>
              </a:rPr>
              <a:t> </a:t>
            </a:r>
          </a:p>
          <a:p>
            <a:pPr marL="0" marR="0" lvl="0" indent="0">
              <a:spcBef>
                <a:spcPts val="0"/>
              </a:spcBef>
              <a:spcAft>
                <a:spcPts val="600"/>
              </a:spcAft>
              <a:buNone/>
            </a:pPr>
            <a:r>
              <a:rPr lang="en-US" sz="1400">
                <a:effectLst/>
                <a:latin typeface="+mj-lt"/>
                <a:ea typeface="Times New Roman" panose="02020603050405020304" pitchFamily="18" charset="0"/>
              </a:rPr>
              <a:t>[61] “</a:t>
            </a:r>
            <a:r>
              <a:rPr lang="en-US" sz="1400">
                <a:effectLst/>
                <a:latin typeface="Times New Roman" panose="02020603050405020304" pitchFamily="18" charset="0"/>
                <a:ea typeface="Times New Roman" panose="02020603050405020304" pitchFamily="18" charset="0"/>
              </a:rPr>
              <a:t>U.S. Core Data for Interoperability (USCDI). HHS Office of the National Coordinator for Health Information Technology (ONC) [Internet]. [cited Oct 2020]. Available from: </a:t>
            </a:r>
            <a:r>
              <a:rPr lang="en-US" sz="1400" b="0" i="0">
                <a:effectLst/>
                <a:latin typeface="Times New Roman" panose="02020603050405020304" pitchFamily="18" charset="0"/>
                <a:ea typeface="Times New Roman" panose="02020603050405020304" pitchFamily="18" charset="0"/>
                <a:hlinkClick r:id="rId9"/>
              </a:rPr>
              <a:t>https://www.healthit.gov/isa/united-states-core-data-interoperability-uscdi</a:t>
            </a:r>
            <a:r>
              <a:rPr lang="en-US" sz="1400">
                <a:effectLst/>
                <a:latin typeface="Times New Roman" panose="02020603050405020304" pitchFamily="18" charset="0"/>
                <a:ea typeface="Times New Roman" panose="02020603050405020304" pitchFamily="18" charset="0"/>
              </a:rPr>
              <a:t> </a:t>
            </a:r>
          </a:p>
          <a:p>
            <a:pPr marL="0" marR="0" lvl="0" indent="0">
              <a:spcBef>
                <a:spcPts val="0"/>
              </a:spcBef>
              <a:spcAft>
                <a:spcPts val="600"/>
              </a:spcAft>
              <a:buNone/>
            </a:pPr>
            <a:r>
              <a:rPr lang="en-US" sz="1400">
                <a:effectLst/>
                <a:latin typeface="+mj-lt"/>
                <a:ea typeface="Times New Roman" panose="02020603050405020304" pitchFamily="18" charset="0"/>
              </a:rPr>
              <a:t>[62] </a:t>
            </a:r>
            <a:r>
              <a:rPr lang="en-US" sz="1400">
                <a:effectLst/>
                <a:latin typeface="Times New Roman" panose="02020603050405020304" pitchFamily="18" charset="0"/>
                <a:ea typeface="Times New Roman" panose="02020603050405020304" pitchFamily="18" charset="0"/>
              </a:rPr>
              <a:t>HL7 FHIR US Core Implementation Guide STU3 Release 3.1.1 [Internet]. Available from: </a:t>
            </a:r>
            <a:r>
              <a:rPr lang="en-US" sz="1400" b="0" i="0">
                <a:effectLst/>
                <a:latin typeface="Times New Roman" panose="02020603050405020304" pitchFamily="18" charset="0"/>
                <a:ea typeface="Times New Roman" panose="02020603050405020304" pitchFamily="18" charset="0"/>
                <a:hlinkClick r:id="rId10"/>
              </a:rPr>
              <a:t>https://www.hl7.org/fhir/us/core/</a:t>
            </a:r>
            <a:endParaRPr lang="en-US" sz="14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400">
              <a:effectLst/>
              <a:latin typeface="+mj-lt"/>
              <a:ea typeface="Times New Roman" panose="02020603050405020304" pitchFamily="18" charset="0"/>
            </a:endParaRPr>
          </a:p>
          <a:p>
            <a:pPr marL="0" marR="0" indent="0">
              <a:spcBef>
                <a:spcPts val="0"/>
              </a:spcBef>
              <a:spcAft>
                <a:spcPts val="600"/>
              </a:spcAft>
              <a:buNone/>
            </a:pPr>
            <a:endParaRPr lang="en-US" sz="1400">
              <a:effectLst/>
              <a:latin typeface="+mj-lt"/>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140</a:t>
            </a:fld>
            <a:endParaRPr lang="uk-UA"/>
          </a:p>
        </p:txBody>
      </p:sp>
    </p:spTree>
    <p:extLst>
      <p:ext uri="{BB962C8B-B14F-4D97-AF65-F5344CB8AC3E}">
        <p14:creationId xmlns:p14="http://schemas.microsoft.com/office/powerpoint/2010/main" val="2797840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(8 of 9)</a:t>
            </a:r>
          </a:p>
        </p:txBody>
      </p:sp>
      <p:sp>
        <p:nvSpPr>
          <p:cNvPr id="4" name="Content Placeholder 3">
            <a:extLst>
              <a:ext uri="{FF2B5EF4-FFF2-40B4-BE49-F238E27FC236}">
                <a16:creationId xmlns:a16="http://schemas.microsoft.com/office/drawing/2014/main" id="{7FAA2966-3155-43F9-BC6C-30EEE9B531A2}"/>
              </a:ext>
            </a:extLst>
          </p:cNvPr>
          <p:cNvSpPr>
            <a:spLocks noGrp="1"/>
          </p:cNvSpPr>
          <p:nvPr>
            <p:ph sz="quarter" idx="12"/>
          </p:nvPr>
        </p:nvSpPr>
        <p:spPr/>
        <p:txBody>
          <a:bodyPr/>
          <a:lstStyle/>
          <a:p>
            <a:pPr marL="0" marR="0" lvl="0" indent="0">
              <a:spcBef>
                <a:spcPts val="0"/>
              </a:spcBef>
              <a:spcAft>
                <a:spcPts val="600"/>
              </a:spcAft>
              <a:buNone/>
            </a:pPr>
            <a:r>
              <a:rPr lang="en-US" sz="1400">
                <a:effectLst/>
                <a:latin typeface="+mj-lt"/>
                <a:ea typeface="Times New Roman" panose="02020603050405020304" pitchFamily="18" charset="0"/>
              </a:rPr>
              <a:t>[63] </a:t>
            </a:r>
            <a:r>
              <a:rPr lang="en-US" sz="1400">
                <a:effectLst/>
                <a:latin typeface="Times New Roman" panose="02020603050405020304" pitchFamily="18" charset="0"/>
                <a:ea typeface="Times New Roman" panose="02020603050405020304" pitchFamily="18" charset="0"/>
              </a:rPr>
              <a:t>CAP electronic Cancer Checklists [Internet]. College of American Pathologists (CAP). Available from: </a:t>
            </a:r>
            <a:r>
              <a:rPr lang="en-US" sz="1400" b="0" i="0">
                <a:effectLst/>
                <a:latin typeface="Times New Roman" panose="02020603050405020304" pitchFamily="18" charset="0"/>
                <a:ea typeface="Times New Roman" panose="02020603050405020304" pitchFamily="18" charset="0"/>
                <a:hlinkClick r:id="rId2"/>
              </a:rPr>
              <a:t>https://www.cap.org/laboratory-improvement/proficiency-testing/cap-ecc</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[64] </a:t>
            </a:r>
            <a:r>
              <a:rPr lang="en-US" sz="1400">
                <a:effectLst/>
                <a:latin typeface="Times New Roman" panose="02020603050405020304" pitchFamily="18" charset="0"/>
                <a:ea typeface="Times New Roman" panose="02020603050405020304" pitchFamily="18" charset="0"/>
              </a:rPr>
              <a:t>The Structured Data Capture (SDC) Profile. Integrating the Healthcare Enterprise (IHE) Wiki [Internet]. [cited March 2019]. Available from: </a:t>
            </a:r>
            <a:r>
              <a:rPr lang="en-US" sz="1400" b="0" i="0">
                <a:effectLst/>
                <a:latin typeface="Times New Roman" panose="02020603050405020304" pitchFamily="18" charset="0"/>
                <a:ea typeface="Times New Roman" panose="02020603050405020304" pitchFamily="18" charset="0"/>
                <a:hlinkClick r:id="rId3"/>
              </a:rPr>
              <a:t>https://wiki.ihe.net/index.php/Structured_Data_Capture</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[65]</a:t>
            </a:r>
            <a:r>
              <a:rPr lang="en-US" sz="1400">
                <a:latin typeface="+mj-lt"/>
                <a:ea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rPr>
              <a:t>September 2020 </a:t>
            </a:r>
            <a:r>
              <a:rPr lang="en-US" sz="1400" err="1">
                <a:effectLst/>
                <a:latin typeface="Times New Roman" panose="02020603050405020304" pitchFamily="18" charset="0"/>
                <a:ea typeface="Times New Roman" panose="02020603050405020304" pitchFamily="18" charset="0"/>
              </a:rPr>
              <a:t>Connectathon</a:t>
            </a:r>
            <a:r>
              <a:rPr lang="en-US" sz="1400">
                <a:effectLst/>
                <a:latin typeface="Times New Roman" panose="02020603050405020304" pitchFamily="18" charset="0"/>
                <a:ea typeface="Times New Roman" panose="02020603050405020304" pitchFamily="18" charset="0"/>
              </a:rPr>
              <a:t>: Integrated Cancer Reporting. Health Level 7 (HL7), 2020.</a:t>
            </a:r>
          </a:p>
          <a:p>
            <a:pPr marL="0" marR="0" lvl="0" indent="0">
              <a:spcBef>
                <a:spcPts val="0"/>
              </a:spcBef>
              <a:spcAft>
                <a:spcPts val="600"/>
              </a:spcAft>
              <a:buNone/>
            </a:pPr>
            <a:r>
              <a:rPr lang="en-US" sz="1400">
                <a:effectLst/>
                <a:latin typeface="+mj-lt"/>
                <a:ea typeface="Times New Roman" panose="02020603050405020304" pitchFamily="18" charset="0"/>
              </a:rPr>
              <a:t>[66] </a:t>
            </a:r>
            <a:r>
              <a:rPr lang="en-US" sz="1400">
                <a:effectLst/>
                <a:latin typeface="Times New Roman" panose="02020603050405020304" pitchFamily="18" charset="0"/>
                <a:ea typeface="Times New Roman" panose="02020603050405020304" pitchFamily="18" charset="0"/>
              </a:rPr>
              <a:t>MacLaughlin KL, Jacobson RM, Radecki </a:t>
            </a:r>
            <a:r>
              <a:rPr lang="en-US" sz="1400" err="1">
                <a:effectLst/>
                <a:latin typeface="Times New Roman" panose="02020603050405020304" pitchFamily="18" charset="0"/>
                <a:ea typeface="Times New Roman" panose="02020603050405020304" pitchFamily="18" charset="0"/>
              </a:rPr>
              <a:t>Breitkopf</a:t>
            </a:r>
            <a:r>
              <a:rPr lang="en-US" sz="1400">
                <a:effectLst/>
                <a:latin typeface="Times New Roman" panose="02020603050405020304" pitchFamily="18" charset="0"/>
                <a:ea typeface="Times New Roman" panose="02020603050405020304" pitchFamily="18" charset="0"/>
              </a:rPr>
              <a:t> C, Wilson PM, Jacobson DJ, Fan C, et al. Trends over time in pap and pap-HPV </a:t>
            </a:r>
            <a:r>
              <a:rPr lang="en-US" sz="1400" err="1">
                <a:effectLst/>
                <a:latin typeface="Times New Roman" panose="02020603050405020304" pitchFamily="18" charset="0"/>
                <a:ea typeface="Times New Roman" panose="02020603050405020304" pitchFamily="18" charset="0"/>
              </a:rPr>
              <a:t>cotesting</a:t>
            </a:r>
            <a:r>
              <a:rPr lang="en-US" sz="1400">
                <a:effectLst/>
                <a:latin typeface="Times New Roman" panose="02020603050405020304" pitchFamily="18" charset="0"/>
                <a:ea typeface="Times New Roman" panose="02020603050405020304" pitchFamily="18" charset="0"/>
              </a:rPr>
              <a:t> for cervical cancer screening. J Women’s Heal. 2019;28(2):244–9.</a:t>
            </a:r>
          </a:p>
          <a:p>
            <a:pPr marL="0" marR="0" lvl="0" indent="0">
              <a:spcBef>
                <a:spcPts val="0"/>
              </a:spcBef>
              <a:spcAft>
                <a:spcPts val="600"/>
              </a:spcAft>
              <a:buNone/>
            </a:pPr>
            <a:r>
              <a:rPr lang="en-US" sz="1400">
                <a:effectLst/>
                <a:latin typeface="+mj-lt"/>
                <a:ea typeface="Times New Roman" panose="02020603050405020304" pitchFamily="18" charset="0"/>
              </a:rPr>
              <a:t>[67] </a:t>
            </a:r>
            <a:r>
              <a:rPr lang="en-US" sz="1400">
                <a:effectLst/>
                <a:latin typeface="Times New Roman" panose="02020603050405020304" pitchFamily="18" charset="0"/>
                <a:ea typeface="Times New Roman" panose="02020603050405020304" pitchFamily="18" charset="0"/>
              </a:rPr>
              <a:t>Minimal Common Oncology Data Elements (</a:t>
            </a:r>
            <a:r>
              <a:rPr lang="en-US" sz="1400" err="1">
                <a:effectLst/>
                <a:latin typeface="Times New Roman" panose="02020603050405020304" pitchFamily="18" charset="0"/>
                <a:ea typeface="Times New Roman" panose="02020603050405020304" pitchFamily="18" charset="0"/>
              </a:rPr>
              <a:t>mCODE</a:t>
            </a:r>
            <a:r>
              <a:rPr lang="en-US" sz="1400">
                <a:effectLst/>
                <a:latin typeface="Times New Roman" panose="02020603050405020304" pitchFamily="18" charset="0"/>
                <a:ea typeface="Times New Roman" panose="02020603050405020304" pitchFamily="18" charset="0"/>
              </a:rPr>
              <a:t>). Health Level 7 International, Release 1- US Realm, STU1. 2019.</a:t>
            </a:r>
          </a:p>
          <a:p>
            <a:pPr marL="0" marR="0" lvl="0" indent="0">
              <a:spcBef>
                <a:spcPts val="0"/>
              </a:spcBef>
              <a:spcAft>
                <a:spcPts val="600"/>
              </a:spcAft>
              <a:buNone/>
            </a:pPr>
            <a:r>
              <a:rPr lang="en-US" sz="1400">
                <a:effectLst/>
                <a:latin typeface="+mj-lt"/>
                <a:ea typeface="Times New Roman" panose="02020603050405020304" pitchFamily="18" charset="0"/>
              </a:rPr>
              <a:t>[68] “</a:t>
            </a:r>
            <a:r>
              <a:rPr lang="en-US" sz="1400">
                <a:effectLst/>
                <a:latin typeface="Times New Roman" panose="02020603050405020304" pitchFamily="18" charset="0"/>
                <a:ea typeface="Times New Roman" panose="02020603050405020304" pitchFamily="18" charset="0"/>
              </a:rPr>
              <a:t>CDA Release 2. Health Level 7 International [Internet]. [cited Oct 2020]. Available from:  </a:t>
            </a:r>
            <a:r>
              <a:rPr lang="en-US" sz="1400" b="0" i="0">
                <a:effectLst/>
                <a:latin typeface="Times New Roman" panose="02020603050405020304" pitchFamily="18" charset="0"/>
                <a:ea typeface="Times New Roman" panose="02020603050405020304" pitchFamily="18" charset="0"/>
                <a:hlinkClick r:id="rId4"/>
              </a:rPr>
              <a:t>https://www.hl7.org/implement/standards/product_brief.cfm?product_id=7</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[69] </a:t>
            </a:r>
            <a:r>
              <a:rPr lang="en-US" sz="1400">
                <a:effectLst/>
                <a:latin typeface="Times New Roman" panose="02020603050405020304" pitchFamily="18" charset="0"/>
                <a:ea typeface="Times New Roman" panose="02020603050405020304" pitchFamily="18" charset="0"/>
              </a:rPr>
              <a:t>Practice Bulletin No. 168 Summary: Cervical Cancer Screening and Prevention. </a:t>
            </a:r>
            <a:r>
              <a:rPr lang="en-US" sz="1400" err="1">
                <a:effectLst/>
                <a:latin typeface="Times New Roman" panose="02020603050405020304" pitchFamily="18" charset="0"/>
                <a:ea typeface="Times New Roman" panose="02020603050405020304" pitchFamily="18" charset="0"/>
              </a:rPr>
              <a:t>Obstet</a:t>
            </a:r>
            <a:r>
              <a:rPr lang="en-US" sz="1400">
                <a:effectLst/>
                <a:latin typeface="Times New Roman" panose="02020603050405020304" pitchFamily="18" charset="0"/>
                <a:ea typeface="Times New Roman" panose="02020603050405020304" pitchFamily="18" charset="0"/>
              </a:rPr>
              <a:t> </a:t>
            </a:r>
            <a:r>
              <a:rPr lang="en-US" sz="1400" err="1">
                <a:effectLst/>
                <a:latin typeface="Times New Roman" panose="02020603050405020304" pitchFamily="18" charset="0"/>
                <a:ea typeface="Times New Roman" panose="02020603050405020304" pitchFamily="18" charset="0"/>
              </a:rPr>
              <a:t>Gynecol</a:t>
            </a:r>
            <a:r>
              <a:rPr lang="en-US" sz="1400">
                <a:effectLst/>
                <a:latin typeface="Times New Roman" panose="02020603050405020304" pitchFamily="18" charset="0"/>
                <a:ea typeface="Times New Roman" panose="02020603050405020304" pitchFamily="18" charset="0"/>
              </a:rPr>
              <a:t> [Internet]. 2016 Oct [cited 2018 Oct 7];128(4):923–5. Available from: </a:t>
            </a:r>
            <a:r>
              <a:rPr lang="en-US" sz="1400" b="0" i="0">
                <a:effectLst/>
                <a:latin typeface="Times New Roman" panose="02020603050405020304" pitchFamily="18" charset="0"/>
                <a:ea typeface="Times New Roman" panose="02020603050405020304" pitchFamily="18" charset="0"/>
                <a:hlinkClick r:id="rId5"/>
              </a:rPr>
              <a:t>http://insights.ovid.com/crossref?an=00006250-201610000-00049</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[70] </a:t>
            </a:r>
            <a:r>
              <a:rPr lang="en-US" sz="1400" err="1">
                <a:effectLst/>
                <a:latin typeface="Times New Roman" panose="02020603050405020304" pitchFamily="18" charset="0"/>
                <a:ea typeface="Times New Roman" panose="02020603050405020304" pitchFamily="18" charset="0"/>
              </a:rPr>
              <a:t>Fontham</a:t>
            </a:r>
            <a:r>
              <a:rPr lang="en-US" sz="1400">
                <a:effectLst/>
                <a:latin typeface="Times New Roman" panose="02020603050405020304" pitchFamily="18" charset="0"/>
                <a:ea typeface="Times New Roman" panose="02020603050405020304" pitchFamily="18" charset="0"/>
              </a:rPr>
              <a:t> ETH, Wolf AMD, Church TR, Etzioni R, Flowers CR, Herzig A, et al. Cervical cancer screening for individuals at average risk: 2020 guideline update from the American Cancer Society. CA Cancer J Clin [Internet]. 2020 Jul 30 [cited 2020 Sep 10];caac.21628. Available from: </a:t>
            </a:r>
            <a:r>
              <a:rPr lang="en-US" sz="1400" b="0" i="0">
                <a:effectLst/>
                <a:latin typeface="Times New Roman" panose="02020603050405020304" pitchFamily="18" charset="0"/>
                <a:ea typeface="Times New Roman" panose="02020603050405020304" pitchFamily="18" charset="0"/>
                <a:hlinkClick r:id="rId6"/>
              </a:rPr>
              <a:t>https://onlinelibrary.wiley.com/doi/abs/10.3322/caac.21628</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lang="en-US" sz="1400">
                <a:effectLst/>
                <a:latin typeface="+mj-lt"/>
                <a:ea typeface="Times New Roman" panose="02020603050405020304" pitchFamily="18" charset="0"/>
              </a:rPr>
              <a:t>[71] </a:t>
            </a:r>
            <a:r>
              <a:rPr lang="en-US" sz="1400">
                <a:effectLst/>
                <a:latin typeface="Times New Roman" panose="02020603050405020304" pitchFamily="18" charset="0"/>
                <a:ea typeface="Times New Roman" panose="02020603050405020304" pitchFamily="18" charset="0"/>
              </a:rPr>
              <a:t>Panel on Opportunistic Infections in Adults and Adolescents with HIV. Guidelines for the Prevention and Treatment of Opportunistic Infections in Adults and Adolescents with HIV: Recommendations from the Centers for Disease Control and Prevention , the National Institutes of Health, and the HIV Medicine Association of the In [Internet]. 2020 [cited 2020 Nov 20]. p. Q1–18. Available from: </a:t>
            </a:r>
            <a:r>
              <a:rPr lang="en-US" sz="1400" b="0" i="0">
                <a:effectLst/>
                <a:latin typeface="Times New Roman" panose="02020603050405020304" pitchFamily="18" charset="0"/>
                <a:ea typeface="Times New Roman" panose="02020603050405020304" pitchFamily="18" charset="0"/>
                <a:hlinkClick r:id="rId7"/>
              </a:rPr>
              <a:t>https://clinicalinfo.hiv.gov/sites/default/files/guidelines/documents/Adult_OI.pdf</a:t>
            </a:r>
            <a:endParaRPr lang="en-US" sz="14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400">
              <a:effectLst/>
              <a:latin typeface="Times New Roman" panose="02020603050405020304" pitchFamily="18" charset="0"/>
              <a:ea typeface="Times New Roman" panose="02020603050405020304" pitchFamily="18" charset="0"/>
            </a:endParaRPr>
          </a:p>
          <a:p>
            <a:endParaRPr lang="en-US" sz="1400"/>
          </a:p>
        </p:txBody>
      </p:sp>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141</a:t>
            </a:fld>
            <a:endParaRPr lang="uk-UA"/>
          </a:p>
        </p:txBody>
      </p:sp>
    </p:spTree>
    <p:extLst>
      <p:ext uri="{BB962C8B-B14F-4D97-AF65-F5344CB8AC3E}">
        <p14:creationId xmlns:p14="http://schemas.microsoft.com/office/powerpoint/2010/main" val="30223264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8C2FA-C46D-4A48-90A4-969679C68658}"/>
              </a:ext>
            </a:extLst>
          </p:cNvPr>
          <p:cNvSpPr>
            <a:spLocks noGrp="1"/>
          </p:cNvSpPr>
          <p:nvPr>
            <p:ph type="title"/>
          </p:nvPr>
        </p:nvSpPr>
        <p:spPr/>
        <p:txBody>
          <a:bodyPr/>
          <a:lstStyle/>
          <a:p>
            <a:r>
              <a:rPr lang="en-US"/>
              <a:t>References (9 of 9)</a:t>
            </a:r>
          </a:p>
        </p:txBody>
      </p:sp>
      <p:sp>
        <p:nvSpPr>
          <p:cNvPr id="4" name="Content Placeholder 3">
            <a:extLst>
              <a:ext uri="{FF2B5EF4-FFF2-40B4-BE49-F238E27FC236}">
                <a16:creationId xmlns:a16="http://schemas.microsoft.com/office/drawing/2014/main" id="{99589678-7C3E-4F49-BF82-3ACE2D896FCA}"/>
              </a:ext>
            </a:extLst>
          </p:cNvPr>
          <p:cNvSpPr>
            <a:spLocks noGrp="1"/>
          </p:cNvSpPr>
          <p:nvPr>
            <p:ph sz="quarter" idx="12"/>
          </p:nvPr>
        </p:nvSpPr>
        <p:spPr/>
        <p:txBody>
          <a:bodyPr/>
          <a:lstStyle/>
          <a:p>
            <a:pPr marL="0" marR="0" lvl="0" indent="0">
              <a:spcBef>
                <a:spcPts val="0"/>
              </a:spcBef>
              <a:spcAft>
                <a:spcPts val="600"/>
              </a:spcAft>
              <a:buNone/>
            </a:pPr>
            <a:r>
              <a:rPr kumimoji="0" lang="en-US" sz="1400" b="0" i="0" u="none" strike="noStrike" kern="1200" cap="none" spc="0" normalizeH="0" baseline="0" noProof="0">
                <a:ln>
                  <a:noFill/>
                </a:ln>
                <a:solidFill>
                  <a:srgbClr val="0B2338"/>
                </a:solidFill>
                <a:effectLst/>
                <a:uLnTx/>
                <a:uFillTx/>
                <a:latin typeface="Arial"/>
                <a:ea typeface="Times New Roman" panose="02020603050405020304" pitchFamily="18" charset="0"/>
              </a:rPr>
              <a:t>[72] </a:t>
            </a:r>
            <a:r>
              <a:rPr lang="en-US" sz="1400" err="1">
                <a:effectLst/>
                <a:latin typeface="Times New Roman" panose="02020603050405020304" pitchFamily="18" charset="0"/>
                <a:ea typeface="Times New Roman" panose="02020603050405020304" pitchFamily="18" charset="0"/>
              </a:rPr>
              <a:t>Moscicki</a:t>
            </a:r>
            <a:r>
              <a:rPr lang="en-US" sz="1400">
                <a:effectLst/>
                <a:latin typeface="Times New Roman" panose="02020603050405020304" pitchFamily="18" charset="0"/>
                <a:ea typeface="Times New Roman" panose="02020603050405020304" pitchFamily="18" charset="0"/>
              </a:rPr>
              <a:t> AB, Flowers L, </a:t>
            </a:r>
            <a:r>
              <a:rPr lang="en-US" sz="1400" err="1">
                <a:effectLst/>
                <a:latin typeface="Times New Roman" panose="02020603050405020304" pitchFamily="18" charset="0"/>
                <a:ea typeface="Times New Roman" panose="02020603050405020304" pitchFamily="18" charset="0"/>
              </a:rPr>
              <a:t>Huchko</a:t>
            </a:r>
            <a:r>
              <a:rPr lang="en-US" sz="1400">
                <a:effectLst/>
                <a:latin typeface="Times New Roman" panose="02020603050405020304" pitchFamily="18" charset="0"/>
                <a:ea typeface="Times New Roman" panose="02020603050405020304" pitchFamily="18" charset="0"/>
              </a:rPr>
              <a:t> MJ, Long ME, MacLaughlin KL, Murphy J, et al. Guidelines for Cervical Cancer Screening in Immunosuppressed Women Without HIV Infection [Internet]. Vol. 23, Journal of Lower Genital Tract Disease. Lippincott Williams and Wilkins; 2019 [cited 2020 Nov 29]. p. 87–101. Available from: </a:t>
            </a:r>
            <a:r>
              <a:rPr lang="en-US" sz="1400" b="0" i="0">
                <a:effectLst/>
                <a:latin typeface="Times New Roman" panose="02020603050405020304" pitchFamily="18" charset="0"/>
                <a:ea typeface="Times New Roman" panose="02020603050405020304" pitchFamily="18" charset="0"/>
                <a:hlinkClick r:id="rId2"/>
              </a:rPr>
              <a:t>https://pubmed.ncbi.nlm.nih.gov/30907775</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kumimoji="0" lang="en-US" sz="1400" b="0" i="0" u="none" strike="noStrike" kern="1200" cap="none" spc="0" normalizeH="0" baseline="0" noProof="0">
                <a:ln>
                  <a:noFill/>
                </a:ln>
                <a:solidFill>
                  <a:srgbClr val="0B2338"/>
                </a:solidFill>
                <a:effectLst/>
                <a:uLnTx/>
                <a:uFillTx/>
                <a:latin typeface="Arial"/>
                <a:ea typeface="Times New Roman" panose="02020603050405020304" pitchFamily="18" charset="0"/>
              </a:rPr>
              <a:t>[73] </a:t>
            </a:r>
            <a:r>
              <a:rPr lang="en-US" sz="1400">
                <a:effectLst/>
                <a:latin typeface="Times New Roman" panose="02020603050405020304" pitchFamily="18" charset="0"/>
                <a:ea typeface="Times New Roman" panose="02020603050405020304" pitchFamily="18" charset="0"/>
              </a:rPr>
              <a:t>Perkins RB, Guido RS, Castle PE, Chelmow D, Einstein MH, Garcia F, et al. 2019 ASCCP Risk-Based Management Consensus Guidelines for Abnormal Cervical Cancer Screening Tests and Cancer Precursors. J Low </a:t>
            </a:r>
            <a:r>
              <a:rPr lang="en-US" sz="1400" err="1">
                <a:effectLst/>
                <a:latin typeface="Times New Roman" panose="02020603050405020304" pitchFamily="18" charset="0"/>
                <a:ea typeface="Times New Roman" panose="02020603050405020304" pitchFamily="18" charset="0"/>
              </a:rPr>
              <a:t>Genit</a:t>
            </a:r>
            <a:r>
              <a:rPr lang="en-US" sz="1400">
                <a:effectLst/>
                <a:latin typeface="Times New Roman" panose="02020603050405020304" pitchFamily="18" charset="0"/>
                <a:ea typeface="Times New Roman" panose="02020603050405020304" pitchFamily="18" charset="0"/>
              </a:rPr>
              <a:t> Tract Dis [Internet]. 2020 Apr 1 [cited 2020 Oct 7];24(2):102–31. Available from: </a:t>
            </a:r>
            <a:r>
              <a:rPr lang="en-US" sz="1400" b="0" i="0">
                <a:effectLst/>
                <a:latin typeface="Times New Roman" panose="02020603050405020304" pitchFamily="18" charset="0"/>
                <a:ea typeface="Times New Roman" panose="02020603050405020304" pitchFamily="18" charset="0"/>
                <a:hlinkClick r:id="rId3"/>
              </a:rPr>
              <a:t>https://pubmed.ncbi.nlm.nih.gov/32243307/</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r>
              <a:rPr kumimoji="0" lang="en-US" sz="1400" b="0" i="0" u="none" strike="noStrike" kern="1200" cap="none" spc="0" normalizeH="0" baseline="0" noProof="0">
                <a:ln>
                  <a:noFill/>
                </a:ln>
                <a:solidFill>
                  <a:srgbClr val="0B2338"/>
                </a:solidFill>
                <a:effectLst/>
                <a:uLnTx/>
                <a:uFillTx/>
                <a:latin typeface="Arial"/>
                <a:ea typeface="Times New Roman" panose="02020603050405020304" pitchFamily="18" charset="0"/>
              </a:rPr>
              <a:t>[74]</a:t>
            </a:r>
            <a:r>
              <a:rPr kumimoji="0" lang="en-US" sz="1400" b="0" i="0" u="none" strike="noStrike" kern="1200" cap="none" spc="0" normalizeH="0" baseline="0" noProof="0">
                <a:ln>
                  <a:noFill/>
                </a:ln>
                <a:solidFill>
                  <a:srgbClr val="000000"/>
                </a:solidFill>
                <a:effectLst/>
                <a:uLnTx/>
                <a:uFillTx/>
                <a:latin typeface="Arial"/>
                <a:ea typeface="Times New Roman" panose="02020603050405020304" pitchFamily="18" charset="0"/>
              </a:rPr>
              <a:t> </a:t>
            </a:r>
            <a:r>
              <a:rPr lang="en-US" sz="1400">
                <a:effectLst/>
                <a:latin typeface="Times New Roman" panose="02020603050405020304" pitchFamily="18" charset="0"/>
                <a:ea typeface="Times New Roman" panose="02020603050405020304" pitchFamily="18" charset="0"/>
              </a:rPr>
              <a:t>Curry SJ, Krist AH, Owens DK, Barry MJ, </a:t>
            </a:r>
            <a:r>
              <a:rPr lang="en-US" sz="1400" err="1">
                <a:effectLst/>
                <a:latin typeface="Times New Roman" panose="02020603050405020304" pitchFamily="18" charset="0"/>
                <a:ea typeface="Times New Roman" panose="02020603050405020304" pitchFamily="18" charset="0"/>
              </a:rPr>
              <a:t>Caughey</a:t>
            </a:r>
            <a:r>
              <a:rPr lang="en-US" sz="1400">
                <a:effectLst/>
                <a:latin typeface="Times New Roman" panose="02020603050405020304" pitchFamily="18" charset="0"/>
                <a:ea typeface="Times New Roman" panose="02020603050405020304" pitchFamily="18" charset="0"/>
              </a:rPr>
              <a:t> AB, Davidson KW, et al. Screening for cervical cancer us preventive services task force recommendation statement. JAMA - J Am Med Assoc. 2018;320(7):674–86.</a:t>
            </a:r>
          </a:p>
          <a:p>
            <a:pPr marL="0" marR="0" lvl="0" indent="0">
              <a:spcBef>
                <a:spcPts val="0"/>
              </a:spcBef>
              <a:spcAft>
                <a:spcPts val="600"/>
              </a:spcAft>
              <a:buNone/>
            </a:pPr>
            <a:r>
              <a:rPr kumimoji="0" lang="en-US" sz="1400" b="0" i="0" u="none" strike="noStrike" kern="1200" cap="none" spc="0" normalizeH="0" baseline="0" noProof="0">
                <a:ln>
                  <a:noFill/>
                </a:ln>
                <a:solidFill>
                  <a:srgbClr val="0B2338"/>
                </a:solidFill>
                <a:effectLst/>
                <a:uLnTx/>
                <a:uFillTx/>
                <a:latin typeface="Arial"/>
                <a:ea typeface="Times New Roman" panose="02020603050405020304" pitchFamily="18" charset="0"/>
              </a:rPr>
              <a:t>[75] </a:t>
            </a:r>
            <a:r>
              <a:rPr lang="en-US" sz="1400">
                <a:effectLst/>
                <a:latin typeface="Times New Roman" panose="02020603050405020304" pitchFamily="18" charset="0"/>
                <a:ea typeface="Times New Roman" panose="02020603050405020304" pitchFamily="18" charset="0"/>
              </a:rPr>
              <a:t>Centers for Medicare &amp; Medicaid Services. CMS Measures Management System Blueprint [Internet]. [cited Nov 2020]. Available from: </a:t>
            </a:r>
            <a:r>
              <a:rPr lang="en-US" sz="1400" b="0" i="0">
                <a:effectLst/>
                <a:latin typeface="Times New Roman" panose="02020603050405020304" pitchFamily="18" charset="0"/>
                <a:ea typeface="Times New Roman" panose="02020603050405020304" pitchFamily="18" charset="0"/>
                <a:hlinkClick r:id="rId4"/>
              </a:rPr>
              <a:t>https://www.cms.gov/Medicare/Quality-Initiatives-Patient-Assessment-Instruments/MMS/Downloads/Blueprint.pdf</a:t>
            </a:r>
            <a:r>
              <a:rPr lang="en-US" sz="1400">
                <a:effectLst/>
                <a:latin typeface="Times New Roman" panose="02020603050405020304" pitchFamily="18" charset="0"/>
                <a:ea typeface="Times New Roman" panose="02020603050405020304" pitchFamily="18" charset="0"/>
              </a:rPr>
              <a:t> </a:t>
            </a:r>
          </a:p>
          <a:p>
            <a:pPr marL="0" marR="0" lvl="0" indent="0">
              <a:spcBef>
                <a:spcPts val="0"/>
              </a:spcBef>
              <a:spcAft>
                <a:spcPts val="600"/>
              </a:spcAft>
              <a:buNone/>
            </a:pPr>
            <a:r>
              <a:rPr lang="en-US" sz="1400">
                <a:latin typeface="Times New Roman" panose="02020603050405020304" pitchFamily="18" charset="0"/>
                <a:ea typeface="Times New Roman" panose="02020603050405020304" pitchFamily="18" charset="0"/>
              </a:rPr>
              <a:t>[76] </a:t>
            </a:r>
            <a:r>
              <a:rPr lang="en-US" sz="1400">
                <a:effectLst/>
                <a:latin typeface="Times New Roman" panose="02020603050405020304" pitchFamily="18" charset="0"/>
                <a:ea typeface="Times New Roman" panose="02020603050405020304" pitchFamily="18" charset="0"/>
              </a:rPr>
              <a:t>Biddell CB, O'Leary MC, Wheeler SB, </a:t>
            </a:r>
            <a:r>
              <a:rPr lang="en-US" sz="1400" err="1">
                <a:effectLst/>
                <a:latin typeface="Times New Roman" panose="02020603050405020304" pitchFamily="18" charset="0"/>
                <a:ea typeface="Times New Roman" panose="02020603050405020304" pitchFamily="18" charset="0"/>
              </a:rPr>
              <a:t>Spees</a:t>
            </a:r>
            <a:r>
              <a:rPr lang="en-US" sz="1400">
                <a:effectLst/>
                <a:latin typeface="Times New Roman" panose="02020603050405020304" pitchFamily="18" charset="0"/>
                <a:ea typeface="Times New Roman" panose="02020603050405020304" pitchFamily="18" charset="0"/>
              </a:rPr>
              <a:t> LP. Variation in Cervical Cancer Screening Preferences among Medically Underserved Individuals in the United States: A Systematic Review. Cancer Epidemiology Biomarkers &amp; Prevention. 2020;29(8):1535-48. </a:t>
            </a:r>
            <a:r>
              <a:rPr lang="en-US" sz="1400" err="1">
                <a:effectLst/>
                <a:latin typeface="Times New Roman" panose="02020603050405020304" pitchFamily="18" charset="0"/>
                <a:ea typeface="Times New Roman" panose="02020603050405020304" pitchFamily="18" charset="0"/>
              </a:rPr>
              <a:t>doi</a:t>
            </a:r>
            <a:r>
              <a:rPr lang="en-US" sz="1400">
                <a:effectLst/>
                <a:latin typeface="Times New Roman" panose="02020603050405020304" pitchFamily="18" charset="0"/>
                <a:ea typeface="Times New Roman" panose="02020603050405020304" pitchFamily="18" charset="0"/>
              </a:rPr>
              <a:t>: 10.1158/1055-9965.epi-20-0306. </a:t>
            </a:r>
          </a:p>
          <a:p>
            <a:pPr marL="0" marR="0" lvl="0" indent="0">
              <a:spcBef>
                <a:spcPts val="0"/>
              </a:spcBef>
              <a:spcAft>
                <a:spcPts val="600"/>
              </a:spcAft>
              <a:buNone/>
            </a:pPr>
            <a:r>
              <a:rPr lang="en-US" sz="1400">
                <a:effectLst/>
                <a:latin typeface="Times New Roman" panose="02020603050405020304" pitchFamily="18" charset="0"/>
                <a:ea typeface="Times New Roman" panose="02020603050405020304" pitchFamily="18" charset="0"/>
              </a:rPr>
              <a:t>[77] Centers for Disease Control and Prevention National Center for Chronic Disease Prevention and Health Promotion. Measuring Breast, Cervical, and Colorectal Cancer Screening Rates in Health System Clinics: Guidance Document. In: Division of Cancer Prevention and Control, editor. 2018. Available from: </a:t>
            </a:r>
            <a:r>
              <a:rPr lang="en-US" sz="1100">
                <a:hlinkClick r:id="rId5"/>
              </a:rPr>
              <a:t>Guidance for Measuring Breast, Cervical, and Colorectal Cancer Screening Rates in Health System Clinics Guidance Document (cdc.gov)</a:t>
            </a: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endParaRPr lang="en-US" sz="1400">
              <a:effectLst/>
              <a:latin typeface="Times New Roman" panose="02020603050405020304" pitchFamily="18" charset="0"/>
              <a:ea typeface="Times New Roman" panose="02020603050405020304" pitchFamily="18" charset="0"/>
            </a:endParaRPr>
          </a:p>
          <a:p>
            <a:pPr marL="0" marR="0" lvl="0" indent="0">
              <a:spcBef>
                <a:spcPts val="0"/>
              </a:spcBef>
              <a:spcAft>
                <a:spcPts val="600"/>
              </a:spcAft>
              <a:buNone/>
            </a:pPr>
            <a:endParaRPr lang="en-US" sz="1400">
              <a:effectLst/>
              <a:latin typeface="Times New Roman" panose="02020603050405020304" pitchFamily="18" charset="0"/>
              <a:ea typeface="Times New Roman" panose="02020603050405020304" pitchFamily="18" charset="0"/>
            </a:endParaRPr>
          </a:p>
          <a:p>
            <a:endParaRPr lang="en-US"/>
          </a:p>
        </p:txBody>
      </p:sp>
      <p:sp>
        <p:nvSpPr>
          <p:cNvPr id="2" name="Slide Number Placeholder 1">
            <a:extLst>
              <a:ext uri="{FF2B5EF4-FFF2-40B4-BE49-F238E27FC236}">
                <a16:creationId xmlns:a16="http://schemas.microsoft.com/office/drawing/2014/main" id="{1D893FD7-8742-4011-AB61-3180C5F337EA}"/>
              </a:ext>
            </a:extLst>
          </p:cNvPr>
          <p:cNvSpPr>
            <a:spLocks noGrp="1"/>
          </p:cNvSpPr>
          <p:nvPr>
            <p:ph type="sldNum" sz="quarter" idx="11"/>
          </p:nvPr>
        </p:nvSpPr>
        <p:spPr/>
        <p:txBody>
          <a:bodyPr/>
          <a:lstStyle/>
          <a:p>
            <a:fld id="{2F2F552B-1952-B44E-8CAB-5705F0ACD2E2}" type="slidenum">
              <a:rPr lang="uk-UA" smtClean="0"/>
              <a:pPr/>
              <a:t>142</a:t>
            </a:fld>
            <a:endParaRPr lang="uk-UA"/>
          </a:p>
        </p:txBody>
      </p:sp>
    </p:spTree>
    <p:extLst>
      <p:ext uri="{BB962C8B-B14F-4D97-AF65-F5344CB8AC3E}">
        <p14:creationId xmlns:p14="http://schemas.microsoft.com/office/powerpoint/2010/main" val="26480272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Stakeholder Interviews (1 of 2)</a:t>
            </a:r>
          </a:p>
        </p:txBody>
      </p:sp>
      <p:graphicFrame>
        <p:nvGraphicFramePr>
          <p:cNvPr id="6" name="Table 6">
            <a:extLst>
              <a:ext uri="{FF2B5EF4-FFF2-40B4-BE49-F238E27FC236}">
                <a16:creationId xmlns:a16="http://schemas.microsoft.com/office/drawing/2014/main" id="{138F9C2C-6365-458D-9303-F364A70C6836}"/>
              </a:ext>
            </a:extLst>
          </p:cNvPr>
          <p:cNvGraphicFramePr>
            <a:graphicFrameLocks noGrp="1"/>
          </p:cNvGraphicFramePr>
          <p:nvPr>
            <p:ph sz="quarter" idx="12"/>
            <p:extLst>
              <p:ext uri="{D42A27DB-BD31-4B8C-83A1-F6EECF244321}">
                <p14:modId xmlns:p14="http://schemas.microsoft.com/office/powerpoint/2010/main" val="2012554807"/>
              </p:ext>
            </p:extLst>
          </p:nvPr>
        </p:nvGraphicFramePr>
        <p:xfrm>
          <a:off x="457200" y="1246188"/>
          <a:ext cx="9917085" cy="4738976"/>
        </p:xfrm>
        <a:graphic>
          <a:graphicData uri="http://schemas.openxmlformats.org/drawingml/2006/table">
            <a:tbl>
              <a:tblPr firstRow="1" bandRow="1">
                <a:tableStyleId>{073A0DAA-6AF3-43AB-8588-CEC1D06C72B9}</a:tableStyleId>
              </a:tblPr>
              <a:tblGrid>
                <a:gridCol w="2244436">
                  <a:extLst>
                    <a:ext uri="{9D8B030D-6E8A-4147-A177-3AD203B41FA5}">
                      <a16:colId xmlns:a16="http://schemas.microsoft.com/office/drawing/2014/main" val="3637235533"/>
                    </a:ext>
                  </a:extLst>
                </a:gridCol>
                <a:gridCol w="2801389">
                  <a:extLst>
                    <a:ext uri="{9D8B030D-6E8A-4147-A177-3AD203B41FA5}">
                      <a16:colId xmlns:a16="http://schemas.microsoft.com/office/drawing/2014/main" val="3263936167"/>
                    </a:ext>
                  </a:extLst>
                </a:gridCol>
                <a:gridCol w="4871260">
                  <a:extLst>
                    <a:ext uri="{9D8B030D-6E8A-4147-A177-3AD203B41FA5}">
                      <a16:colId xmlns:a16="http://schemas.microsoft.com/office/drawing/2014/main" val="2128439923"/>
                    </a:ext>
                  </a:extLst>
                </a:gridCol>
              </a:tblGrid>
              <a:tr h="430816">
                <a:tc>
                  <a:txBody>
                    <a:bodyPr/>
                    <a:lstStyle/>
                    <a:p>
                      <a:r>
                        <a:rPr lang="en-US">
                          <a:solidFill>
                            <a:sysClr val="windowText" lastClr="000000"/>
                          </a:solidFill>
                          <a:latin typeface="+mj-lt"/>
                        </a:rPr>
                        <a:t>Reference Number</a:t>
                      </a:r>
                    </a:p>
                  </a:txBody>
                  <a:tcPr/>
                </a:tc>
                <a:tc>
                  <a:txBody>
                    <a:bodyPr/>
                    <a:lstStyle/>
                    <a:p>
                      <a:r>
                        <a:rPr lang="en-US">
                          <a:solidFill>
                            <a:sysClr val="windowText" lastClr="000000"/>
                          </a:solidFill>
                          <a:latin typeface="+mj-lt"/>
                        </a:rPr>
                        <a:t>Interview Date</a:t>
                      </a:r>
                    </a:p>
                  </a:txBody>
                  <a:tcPr/>
                </a:tc>
                <a:tc>
                  <a:txBody>
                    <a:bodyPr/>
                    <a:lstStyle/>
                    <a:p>
                      <a:r>
                        <a:rPr lang="en-US">
                          <a:solidFill>
                            <a:sysClr val="windowText" lastClr="000000"/>
                          </a:solidFill>
                          <a:latin typeface="+mj-lt"/>
                        </a:rPr>
                        <a:t>Stakeholder Group</a:t>
                      </a:r>
                    </a:p>
                  </a:txBody>
                  <a:tcPr/>
                </a:tc>
                <a:extLst>
                  <a:ext uri="{0D108BD9-81ED-4DB2-BD59-A6C34878D82A}">
                    <a16:rowId xmlns:a16="http://schemas.microsoft.com/office/drawing/2014/main" val="2069164390"/>
                  </a:ext>
                </a:extLst>
              </a:tr>
              <a:tr h="430816">
                <a:tc>
                  <a:txBody>
                    <a:bodyPr/>
                    <a:lstStyle/>
                    <a:p>
                      <a:pPr marL="0" marR="0">
                        <a:spcBef>
                          <a:spcPts val="0"/>
                        </a:spcBef>
                        <a:spcAft>
                          <a:spcPts val="0"/>
                        </a:spcAft>
                      </a:pPr>
                      <a:r>
                        <a:rPr lang="en-US" sz="1200">
                          <a:solidFill>
                            <a:sysClr val="windowText" lastClr="000000"/>
                          </a:solidFill>
                          <a:effectLst/>
                          <a:latin typeface="+mj-lt"/>
                          <a:ea typeface="Calibri" panose="020F0502020204030204" pitchFamily="34" charset="0"/>
                          <a:cs typeface="Arial" panose="020B0604020202020204" pitchFamily="34" charset="0"/>
                        </a:rPr>
                        <a:t>I-1</a:t>
                      </a:r>
                      <a:endParaRPr lang="en-US" sz="1200">
                        <a:solidFill>
                          <a:sysClr val="windowText" lastClr="000000"/>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ysClr val="windowText" lastClr="000000"/>
                          </a:solidFill>
                          <a:effectLst/>
                          <a:latin typeface="+mj-lt"/>
                          <a:ea typeface="Calibri" panose="020F0502020204030204" pitchFamily="34" charset="0"/>
                          <a:cs typeface="Arial" panose="020B0604020202020204" pitchFamily="34" charset="0"/>
                        </a:rPr>
                        <a:t>October 20, 2020</a:t>
                      </a:r>
                      <a:endParaRPr lang="en-US" sz="1200">
                        <a:solidFill>
                          <a:sysClr val="windowText" lastClr="000000"/>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ysClr val="windowText" lastClr="000000"/>
                          </a:solidFill>
                          <a:effectLst/>
                          <a:latin typeface="+mj-lt"/>
                          <a:ea typeface="Calibri" panose="020F0502020204030204" pitchFamily="34" charset="0"/>
                          <a:cs typeface="Arial" panose="020B0604020202020204" pitchFamily="34" charset="0"/>
                        </a:rPr>
                        <a:t>Mayo Clinic</a:t>
                      </a:r>
                      <a:endParaRPr lang="en-US" sz="1200">
                        <a:solidFill>
                          <a:sysClr val="windowText" lastClr="000000"/>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16156776"/>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I-2</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October 28,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National Cancer Institute (NCI)</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55006249"/>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I-3</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5,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MITRE General Practitioner Subject Matter Experts</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59806070"/>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I-4</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5,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MITRE Ob/Gyn Subject Matter Experts</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33462874"/>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I-5</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5,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err="1">
                          <a:solidFill>
                            <a:schemeClr val="tx1"/>
                          </a:solidFill>
                          <a:effectLst/>
                          <a:latin typeface="+mj-lt"/>
                          <a:ea typeface="Calibri" panose="020F0502020204030204" pitchFamily="34" charset="0"/>
                          <a:cs typeface="Arial" panose="020B0604020202020204" pitchFamily="34" charset="0"/>
                        </a:rPr>
                        <a:t>PuraJuniper</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51994206"/>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I-6</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9,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MITRE Natural Language Processing Subject Matter Experts</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992254"/>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I-7</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10,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Cerner</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017258044"/>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I-8</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17,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MITRE Zeshan Rajput</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17846504"/>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I-9</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17,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Pathology Subject Matter Experts</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26059102"/>
                  </a:ext>
                </a:extLst>
              </a:tr>
              <a:tr h="430816">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17,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Provider Subject Matter Experts</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00669107"/>
                  </a:ext>
                </a:extLst>
              </a:tr>
            </a:tbl>
          </a:graphicData>
        </a:graphic>
      </p:graphicFrame>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143</a:t>
            </a:fld>
            <a:endParaRPr lang="uk-UA"/>
          </a:p>
        </p:txBody>
      </p:sp>
    </p:spTree>
    <p:extLst>
      <p:ext uri="{BB962C8B-B14F-4D97-AF65-F5344CB8AC3E}">
        <p14:creationId xmlns:p14="http://schemas.microsoft.com/office/powerpoint/2010/main" val="17065699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38FAEE-6D66-409B-97E8-411655621801}"/>
              </a:ext>
            </a:extLst>
          </p:cNvPr>
          <p:cNvSpPr>
            <a:spLocks noGrp="1"/>
          </p:cNvSpPr>
          <p:nvPr>
            <p:ph type="title"/>
          </p:nvPr>
        </p:nvSpPr>
        <p:spPr/>
        <p:txBody>
          <a:bodyPr/>
          <a:lstStyle/>
          <a:p>
            <a:r>
              <a:rPr lang="en-US"/>
              <a:t>References: Stakeholder Interviews (2 of 2)</a:t>
            </a:r>
          </a:p>
        </p:txBody>
      </p:sp>
      <p:graphicFrame>
        <p:nvGraphicFramePr>
          <p:cNvPr id="6" name="Table 6">
            <a:extLst>
              <a:ext uri="{FF2B5EF4-FFF2-40B4-BE49-F238E27FC236}">
                <a16:creationId xmlns:a16="http://schemas.microsoft.com/office/drawing/2014/main" id="{138F9C2C-6365-458D-9303-F364A70C6836}"/>
              </a:ext>
            </a:extLst>
          </p:cNvPr>
          <p:cNvGraphicFramePr>
            <a:graphicFrameLocks noGrp="1"/>
          </p:cNvGraphicFramePr>
          <p:nvPr>
            <p:ph sz="quarter" idx="12"/>
            <p:extLst>
              <p:ext uri="{D42A27DB-BD31-4B8C-83A1-F6EECF244321}">
                <p14:modId xmlns:p14="http://schemas.microsoft.com/office/powerpoint/2010/main" val="3523342049"/>
              </p:ext>
            </p:extLst>
          </p:nvPr>
        </p:nvGraphicFramePr>
        <p:xfrm>
          <a:off x="457200" y="1246187"/>
          <a:ext cx="9809018" cy="4863670"/>
        </p:xfrm>
        <a:graphic>
          <a:graphicData uri="http://schemas.openxmlformats.org/drawingml/2006/table">
            <a:tbl>
              <a:tblPr firstRow="1" bandRow="1">
                <a:tableStyleId>{073A0DAA-6AF3-43AB-8588-CEC1D06C72B9}</a:tableStyleId>
              </a:tblPr>
              <a:tblGrid>
                <a:gridCol w="2244436">
                  <a:extLst>
                    <a:ext uri="{9D8B030D-6E8A-4147-A177-3AD203B41FA5}">
                      <a16:colId xmlns:a16="http://schemas.microsoft.com/office/drawing/2014/main" val="3637235533"/>
                    </a:ext>
                  </a:extLst>
                </a:gridCol>
                <a:gridCol w="3520471">
                  <a:extLst>
                    <a:ext uri="{9D8B030D-6E8A-4147-A177-3AD203B41FA5}">
                      <a16:colId xmlns:a16="http://schemas.microsoft.com/office/drawing/2014/main" val="3263936167"/>
                    </a:ext>
                  </a:extLst>
                </a:gridCol>
                <a:gridCol w="4044111">
                  <a:extLst>
                    <a:ext uri="{9D8B030D-6E8A-4147-A177-3AD203B41FA5}">
                      <a16:colId xmlns:a16="http://schemas.microsoft.com/office/drawing/2014/main" val="2128439923"/>
                    </a:ext>
                  </a:extLst>
                </a:gridCol>
              </a:tblGrid>
              <a:tr h="389195">
                <a:tc>
                  <a:txBody>
                    <a:bodyPr/>
                    <a:lstStyle/>
                    <a:p>
                      <a:r>
                        <a:rPr lang="en-US">
                          <a:solidFill>
                            <a:sysClr val="windowText" lastClr="000000"/>
                          </a:solidFill>
                          <a:latin typeface="+mj-lt"/>
                        </a:rPr>
                        <a:t>Reference Number</a:t>
                      </a:r>
                    </a:p>
                  </a:txBody>
                  <a:tcPr/>
                </a:tc>
                <a:tc>
                  <a:txBody>
                    <a:bodyPr/>
                    <a:lstStyle/>
                    <a:p>
                      <a:r>
                        <a:rPr lang="en-US">
                          <a:solidFill>
                            <a:sysClr val="windowText" lastClr="000000"/>
                          </a:solidFill>
                          <a:latin typeface="+mj-lt"/>
                        </a:rPr>
                        <a:t>Interview Date</a:t>
                      </a:r>
                    </a:p>
                  </a:txBody>
                  <a:tcPr/>
                </a:tc>
                <a:tc>
                  <a:txBody>
                    <a:bodyPr/>
                    <a:lstStyle/>
                    <a:p>
                      <a:r>
                        <a:rPr lang="en-US">
                          <a:solidFill>
                            <a:sysClr val="windowText" lastClr="000000"/>
                          </a:solidFill>
                          <a:latin typeface="+mj-lt"/>
                        </a:rPr>
                        <a:t>Stakeholder Group</a:t>
                      </a:r>
                    </a:p>
                  </a:txBody>
                  <a:tcPr/>
                </a:tc>
                <a:extLst>
                  <a:ext uri="{0D108BD9-81ED-4DB2-BD59-A6C34878D82A}">
                    <a16:rowId xmlns:a16="http://schemas.microsoft.com/office/drawing/2014/main" val="2069164390"/>
                  </a:ext>
                </a:extLst>
              </a:tr>
              <a:tr h="575794">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I-11</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20, 2020</a:t>
                      </a:r>
                      <a:endParaRPr lang="en-US" sz="1200">
                        <a:solidFill>
                          <a:schemeClr val="tx1"/>
                        </a:solidFill>
                        <a:effectLst/>
                        <a:latin typeface="+mj-lt"/>
                        <a:ea typeface="Times New Roman" panose="02020603050405020304" pitchFamily="18" charset="0"/>
                        <a:cs typeface="Arial" panose="020B0604020202020204" pitchFamily="34" charset="0"/>
                      </a:endParaRPr>
                    </a:p>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Pathology/LIS (CDC) </a:t>
                      </a:r>
                      <a:endParaRPr lang="en-US" sz="1200">
                        <a:solidFill>
                          <a:schemeClr val="tx1"/>
                        </a:solidFill>
                        <a:effectLst/>
                        <a:latin typeface="+mj-lt"/>
                        <a:ea typeface="Times New Roman" panose="02020603050405020304" pitchFamily="18" charset="0"/>
                        <a:cs typeface="Arial" panose="020B0604020202020204" pitchFamily="34" charset="0"/>
                      </a:endParaRPr>
                    </a:p>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 </a:t>
                      </a:r>
                      <a:endParaRPr lang="en-US" sz="1200">
                        <a:solidFill>
                          <a:schemeClr val="tx1"/>
                        </a:solidFill>
                        <a:effectLst/>
                        <a:latin typeface="+mj-lt"/>
                        <a:ea typeface="Times New Roman" panose="02020603050405020304" pitchFamily="18" charset="0"/>
                        <a:cs typeface="Arial" panose="020B0604020202020204" pitchFamily="34" charset="0"/>
                      </a:endParaRPr>
                    </a:p>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16156776"/>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I-12</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23,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NLP tools for analyzing path reports (Yale)</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755006249"/>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I-13</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23,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Epic</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59806070"/>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I-14</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23,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NextGen</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33462874"/>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I-15</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November 30,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Patient Advocates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51994206"/>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I-16</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1,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United States Preventive Services Task Force (USPSTF)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31064136"/>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I-17</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8,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National Association of Community Health Centers (NACHC) and OCHIN</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91690964"/>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I-18</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10, 2020</a:t>
                      </a:r>
                      <a:endParaRPr lang="en-US" sz="1200">
                        <a:solidFill>
                          <a:schemeClr val="tx1"/>
                        </a:solidFill>
                        <a:effectLst/>
                        <a:latin typeface="+mj-lt"/>
                        <a:ea typeface="Times New Roman" panose="02020603050405020304" pitchFamily="18" charset="0"/>
                        <a:cs typeface="Arial" panose="020B0604020202020204" pitchFamily="34" charset="0"/>
                      </a:endParaRPr>
                    </a:p>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American Society for Colposcopy and Cervical Pathology (ASCCP)</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59459963"/>
                  </a:ext>
                </a:extLst>
              </a:tr>
              <a:tr h="389195">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I-19</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10,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Health Resources and Services Administration (HRSA)</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03018438"/>
                  </a:ext>
                </a:extLst>
              </a:tr>
              <a:tr h="395926">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15, 2020</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American College of Obstetricians and Gynecologists (ACOG)</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83056852"/>
                  </a:ext>
                </a:extLst>
              </a:tr>
              <a:tr h="389195">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I-21</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December 18, 2020 </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200">
                          <a:solidFill>
                            <a:schemeClr val="tx1"/>
                          </a:solidFill>
                          <a:effectLst/>
                          <a:latin typeface="+mj-lt"/>
                          <a:ea typeface="Calibri" panose="020F0502020204030204" pitchFamily="34" charset="0"/>
                          <a:cs typeface="Arial" panose="020B0604020202020204" pitchFamily="34" charset="0"/>
                        </a:rPr>
                        <a:t>College of American Pathologists (CAP)</a:t>
                      </a:r>
                      <a:endParaRPr lang="en-US" sz="1200">
                        <a:solidFill>
                          <a:schemeClr val="tx1"/>
                        </a:solidFill>
                        <a:effectLst/>
                        <a:latin typeface="+mj-lt"/>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1180617"/>
                  </a:ext>
                </a:extLst>
              </a:tr>
            </a:tbl>
          </a:graphicData>
        </a:graphic>
      </p:graphicFrame>
      <p:sp>
        <p:nvSpPr>
          <p:cNvPr id="2" name="Slide Number Placeholder 1">
            <a:extLst>
              <a:ext uri="{FF2B5EF4-FFF2-40B4-BE49-F238E27FC236}">
                <a16:creationId xmlns:a16="http://schemas.microsoft.com/office/drawing/2014/main" id="{37D4848B-E192-455C-B58C-916B97C864EE}"/>
              </a:ext>
            </a:extLst>
          </p:cNvPr>
          <p:cNvSpPr>
            <a:spLocks noGrp="1"/>
          </p:cNvSpPr>
          <p:nvPr>
            <p:ph type="sldNum" sz="quarter" idx="11"/>
          </p:nvPr>
        </p:nvSpPr>
        <p:spPr/>
        <p:txBody>
          <a:bodyPr/>
          <a:lstStyle/>
          <a:p>
            <a:fld id="{2F2F552B-1952-B44E-8CAB-5705F0ACD2E2}" type="slidenum">
              <a:rPr lang="uk-UA" smtClean="0"/>
              <a:pPr/>
              <a:t>144</a:t>
            </a:fld>
            <a:endParaRPr lang="uk-UA"/>
          </a:p>
        </p:txBody>
      </p:sp>
    </p:spTree>
    <p:extLst>
      <p:ext uri="{BB962C8B-B14F-4D97-AF65-F5344CB8AC3E}">
        <p14:creationId xmlns:p14="http://schemas.microsoft.com/office/powerpoint/2010/main" val="33833406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ACEF8-E046-E247-A744-67ED742DA508}"/>
              </a:ext>
            </a:extLst>
          </p:cNvPr>
          <p:cNvSpPr>
            <a:spLocks noGrp="1"/>
          </p:cNvSpPr>
          <p:nvPr>
            <p:ph type="title"/>
          </p:nvPr>
        </p:nvSpPr>
        <p:spPr>
          <a:xfrm>
            <a:off x="1428750" y="2603237"/>
            <a:ext cx="9334500" cy="1382576"/>
          </a:xfrm>
        </p:spPr>
        <p:txBody>
          <a:bodyPr/>
          <a:lstStyle/>
          <a:p>
            <a:pPr algn="ctr"/>
            <a:r>
              <a:rPr lang="en-US"/>
              <a:t>Introduction to CDS</a:t>
            </a:r>
          </a:p>
        </p:txBody>
      </p:sp>
      <p:sp>
        <p:nvSpPr>
          <p:cNvPr id="2" name="Slide Number Placeholder 1">
            <a:extLst>
              <a:ext uri="{FF2B5EF4-FFF2-40B4-BE49-F238E27FC236}">
                <a16:creationId xmlns:a16="http://schemas.microsoft.com/office/drawing/2014/main" id="{81A8AEC7-B17B-FF4E-83C6-E58D0C4666DB}"/>
              </a:ext>
            </a:extLst>
          </p:cNvPr>
          <p:cNvSpPr>
            <a:spLocks noGrp="1"/>
          </p:cNvSpPr>
          <p:nvPr>
            <p:ph type="sldNum" sz="quarter" idx="11"/>
          </p:nvPr>
        </p:nvSpPr>
        <p:spPr/>
        <p:txBody>
          <a:bodyPr/>
          <a:lstStyle/>
          <a:p>
            <a:fld id="{2F2F552B-1952-B44E-8CAB-5705F0ACD2E2}" type="slidenum">
              <a:rPr lang="uk-UA" smtClean="0"/>
              <a:pPr/>
              <a:t>145</a:t>
            </a:fld>
            <a:endParaRPr lang="uk-UA"/>
          </a:p>
        </p:txBody>
      </p:sp>
    </p:spTree>
    <p:extLst>
      <p:ext uri="{BB962C8B-B14F-4D97-AF65-F5344CB8AC3E}">
        <p14:creationId xmlns:p14="http://schemas.microsoft.com/office/powerpoint/2010/main" val="24710037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8EBB33-532A-F744-83AC-4245B3CAE25B}"/>
              </a:ext>
            </a:extLst>
          </p:cNvPr>
          <p:cNvSpPr>
            <a:spLocks noGrp="1"/>
          </p:cNvSpPr>
          <p:nvPr>
            <p:ph type="title"/>
          </p:nvPr>
        </p:nvSpPr>
        <p:spPr/>
        <p:txBody>
          <a:bodyPr/>
          <a:lstStyle/>
          <a:p>
            <a:r>
              <a:rPr lang="en-US"/>
              <a:t>What is Clinical Decision Support?</a:t>
            </a:r>
          </a:p>
        </p:txBody>
      </p:sp>
      <p:sp>
        <p:nvSpPr>
          <p:cNvPr id="5" name="Rounded Rectangle 4">
            <a:extLst>
              <a:ext uri="{FF2B5EF4-FFF2-40B4-BE49-F238E27FC236}">
                <a16:creationId xmlns:a16="http://schemas.microsoft.com/office/drawing/2014/main" id="{9B5AC973-1BCF-A347-AB77-14B4D8D35B56}"/>
              </a:ext>
              <a:ext uri="{C183D7F6-B498-43B3-948B-1728B52AA6E4}">
                <adec:decorative xmlns:adec="http://schemas.microsoft.com/office/drawing/2017/decorative" val="1"/>
              </a:ext>
            </a:extLst>
          </p:cNvPr>
          <p:cNvSpPr/>
          <p:nvPr/>
        </p:nvSpPr>
        <p:spPr>
          <a:xfrm>
            <a:off x="457199" y="1281006"/>
            <a:ext cx="11175358" cy="4241257"/>
          </a:xfrm>
          <a:prstGeom prst="roundRect">
            <a:avLst>
              <a:gd name="adj" fmla="val 5102"/>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F78558D-CAAE-0848-AB3F-F5F9A58E77E8}"/>
              </a:ext>
            </a:extLst>
          </p:cNvPr>
          <p:cNvSpPr>
            <a:spLocks noGrp="1"/>
          </p:cNvSpPr>
          <p:nvPr>
            <p:ph sz="quarter" idx="12"/>
          </p:nvPr>
        </p:nvSpPr>
        <p:spPr>
          <a:xfrm>
            <a:off x="659757" y="1407144"/>
            <a:ext cx="10822330" cy="4016507"/>
          </a:xfrm>
        </p:spPr>
        <p:txBody>
          <a:bodyPr/>
          <a:lstStyle/>
          <a:p>
            <a:pPr marL="0" indent="0">
              <a:lnSpc>
                <a:spcPts val="3780"/>
              </a:lnSpc>
              <a:buNone/>
            </a:pPr>
            <a:r>
              <a:rPr lang="en-US" sz="2800" b="1" i="1"/>
              <a:t>“… provides </a:t>
            </a:r>
            <a:r>
              <a:rPr lang="en-US" sz="2800" b="1" i="1">
                <a:ln>
                  <a:solidFill>
                    <a:schemeClr val="tx1"/>
                  </a:solidFill>
                </a:ln>
                <a:solidFill>
                  <a:srgbClr val="F6901E"/>
                </a:solidFill>
              </a:rPr>
              <a:t>clinicians, staff, patients</a:t>
            </a:r>
            <a:r>
              <a:rPr lang="en-US" sz="2800" b="1" i="1"/>
              <a:t>… with </a:t>
            </a:r>
            <a:r>
              <a:rPr lang="en-US" sz="2800" b="1" i="1">
                <a:ln>
                  <a:solidFill>
                    <a:schemeClr val="tx1"/>
                  </a:solidFill>
                </a:ln>
                <a:solidFill>
                  <a:srgbClr val="F0A81A"/>
                </a:solidFill>
              </a:rPr>
              <a:t>knowledge and person-specific information</a:t>
            </a:r>
            <a:r>
              <a:rPr lang="en-US" sz="2800" b="1" i="1"/>
              <a:t>, </a:t>
            </a:r>
            <a:r>
              <a:rPr lang="en-US" sz="2800" b="1" i="1">
                <a:ln>
                  <a:solidFill>
                    <a:schemeClr val="tx1"/>
                  </a:solidFill>
                </a:ln>
                <a:solidFill>
                  <a:srgbClr val="E9C01A"/>
                </a:solidFill>
              </a:rPr>
              <a:t>intelligently filtered or presented at appropriate times</a:t>
            </a:r>
            <a:r>
              <a:rPr lang="en-US" sz="2800" b="1" i="1"/>
              <a:t>, to </a:t>
            </a:r>
            <a:r>
              <a:rPr lang="en-US" sz="2800" b="1" i="1">
                <a:ln>
                  <a:solidFill>
                    <a:schemeClr val="tx1"/>
                  </a:solidFill>
                </a:ln>
                <a:solidFill>
                  <a:srgbClr val="DDCF1D"/>
                </a:solidFill>
              </a:rPr>
              <a:t>enhance health and health care</a:t>
            </a:r>
            <a:r>
              <a:rPr lang="en-US" sz="2800" b="1" i="1"/>
              <a:t>. CDS encompasses a variety of tools to </a:t>
            </a:r>
            <a:r>
              <a:rPr lang="en-US" sz="2800" b="1" i="1">
                <a:ln>
                  <a:solidFill>
                    <a:schemeClr val="tx1"/>
                  </a:solidFill>
                </a:ln>
                <a:solidFill>
                  <a:srgbClr val="C1CE22"/>
                </a:solidFill>
              </a:rPr>
              <a:t>enhance decision-making in the clinical workflow</a:t>
            </a:r>
            <a:r>
              <a:rPr lang="en-US" sz="2800" b="1" i="1"/>
              <a:t>. These tools include </a:t>
            </a:r>
            <a:r>
              <a:rPr lang="en-US" sz="2800" b="1" i="1">
                <a:ln>
                  <a:solidFill>
                    <a:schemeClr val="tx1"/>
                  </a:solidFill>
                </a:ln>
                <a:solidFill>
                  <a:srgbClr val="C1CE22"/>
                </a:solidFill>
              </a:rPr>
              <a:t>computerized alerts and reminders</a:t>
            </a:r>
            <a:r>
              <a:rPr lang="en-US" sz="2800" b="1" i="1"/>
              <a:t>… </a:t>
            </a:r>
            <a:r>
              <a:rPr lang="en-US" sz="2800" b="1" i="1">
                <a:ln>
                  <a:solidFill>
                    <a:schemeClr val="tx1"/>
                  </a:solidFill>
                </a:ln>
                <a:solidFill>
                  <a:srgbClr val="DCCF1D"/>
                </a:solidFill>
              </a:rPr>
              <a:t>condition-specific order sets</a:t>
            </a:r>
            <a:r>
              <a:rPr lang="en-US" sz="2800" b="1" i="1">
                <a:solidFill>
                  <a:schemeClr val="tx1"/>
                </a:solidFill>
              </a:rPr>
              <a:t>…</a:t>
            </a:r>
            <a:r>
              <a:rPr lang="en-US" sz="2800" b="1" i="1">
                <a:ln>
                  <a:solidFill>
                    <a:schemeClr val="tx1"/>
                  </a:solidFill>
                </a:ln>
                <a:solidFill>
                  <a:srgbClr val="DCCF1D"/>
                </a:solidFill>
              </a:rPr>
              <a:t> </a:t>
            </a:r>
            <a:r>
              <a:rPr lang="en-US" sz="2800" b="1" i="1">
                <a:ln>
                  <a:solidFill>
                    <a:schemeClr val="tx1"/>
                  </a:solidFill>
                </a:ln>
                <a:solidFill>
                  <a:srgbClr val="E8BF1B"/>
                </a:solidFill>
              </a:rPr>
              <a:t>patient data reports and summaries</a:t>
            </a:r>
            <a:r>
              <a:rPr lang="en-US" sz="2800" b="1" i="1"/>
              <a:t>; </a:t>
            </a:r>
            <a:r>
              <a:rPr lang="en-US" sz="2800" b="1" i="1">
                <a:ln>
                  <a:solidFill>
                    <a:schemeClr val="tx1"/>
                  </a:solidFill>
                </a:ln>
                <a:solidFill>
                  <a:srgbClr val="F0A81D"/>
                </a:solidFill>
              </a:rPr>
              <a:t>documentation templates</a:t>
            </a:r>
            <a:r>
              <a:rPr lang="en-US" sz="2800" b="1" i="1"/>
              <a:t>… and </a:t>
            </a:r>
            <a:r>
              <a:rPr lang="en-US" sz="2800" b="1" i="1">
                <a:ln>
                  <a:solidFill>
                    <a:schemeClr val="tx1"/>
                  </a:solidFill>
                </a:ln>
                <a:solidFill>
                  <a:srgbClr val="F6901E"/>
                </a:solidFill>
              </a:rPr>
              <a:t>contextually relevant information</a:t>
            </a:r>
            <a:r>
              <a:rPr lang="en-US" sz="2800" b="1" i="1"/>
              <a:t>, among other tools.”</a:t>
            </a:r>
          </a:p>
        </p:txBody>
      </p:sp>
      <p:sp>
        <p:nvSpPr>
          <p:cNvPr id="6" name="Rectangle 5">
            <a:extLst>
              <a:ext uri="{FF2B5EF4-FFF2-40B4-BE49-F238E27FC236}">
                <a16:creationId xmlns:a16="http://schemas.microsoft.com/office/drawing/2014/main" id="{9CF48C5B-C9D0-6D43-A187-7FC590DA2B40}"/>
              </a:ext>
            </a:extLst>
          </p:cNvPr>
          <p:cNvSpPr/>
          <p:nvPr/>
        </p:nvSpPr>
        <p:spPr>
          <a:xfrm>
            <a:off x="480463" y="5645189"/>
            <a:ext cx="11176321" cy="523220"/>
          </a:xfrm>
          <a:prstGeom prst="rect">
            <a:avLst/>
          </a:prstGeom>
        </p:spPr>
        <p:txBody>
          <a:bodyPr wrap="square" lIns="91440" tIns="45720" rIns="91440" bIns="45720" anchor="t">
            <a:spAutoFit/>
          </a:bodyPr>
          <a:lstStyle/>
          <a:p>
            <a:r>
              <a:rPr lang="en-US" sz="1400">
                <a:ea typeface="+mn-lt"/>
                <a:cs typeface="+mn-lt"/>
              </a:rPr>
              <a:t>Tcheng, J. E., Bakken, S., Bates, D. W., et al. (2017). </a:t>
            </a:r>
            <a:r>
              <a:rPr lang="en-US" sz="1400" i="1">
                <a:ea typeface="+mn-lt"/>
                <a:cs typeface="+mn-lt"/>
              </a:rPr>
              <a:t>Optimizing Strategies for Clinical Decision Support: Summary of a Meeting Series</a:t>
            </a:r>
            <a:r>
              <a:rPr lang="en-US" sz="1400">
                <a:ea typeface="+mn-lt"/>
                <a:cs typeface="+mn-lt"/>
              </a:rPr>
              <a:t>. Washington, DC: National Academy of Medicine. </a:t>
            </a:r>
            <a:endParaRPr lang="en-US" sz="1400" i="1">
              <a:cs typeface="Arial"/>
            </a:endParaRPr>
          </a:p>
        </p:txBody>
      </p:sp>
      <p:sp>
        <p:nvSpPr>
          <p:cNvPr id="2" name="Slide Number Placeholder 1">
            <a:extLst>
              <a:ext uri="{FF2B5EF4-FFF2-40B4-BE49-F238E27FC236}">
                <a16:creationId xmlns:a16="http://schemas.microsoft.com/office/drawing/2014/main" id="{F9C31884-D5DE-314B-BD18-2A2B6A478219}"/>
              </a:ext>
            </a:extLst>
          </p:cNvPr>
          <p:cNvSpPr>
            <a:spLocks noGrp="1"/>
          </p:cNvSpPr>
          <p:nvPr>
            <p:ph type="sldNum" sz="quarter" idx="11"/>
          </p:nvPr>
        </p:nvSpPr>
        <p:spPr/>
        <p:txBody>
          <a:bodyPr/>
          <a:lstStyle/>
          <a:p>
            <a:fld id="{2F2F552B-1952-B44E-8CAB-5705F0ACD2E2}" type="slidenum">
              <a:rPr lang="uk-UA" smtClean="0"/>
              <a:pPr/>
              <a:t>146</a:t>
            </a:fld>
            <a:endParaRPr lang="uk-UA"/>
          </a:p>
        </p:txBody>
      </p:sp>
    </p:spTree>
    <p:extLst>
      <p:ext uri="{BB962C8B-B14F-4D97-AF65-F5344CB8AC3E}">
        <p14:creationId xmlns:p14="http://schemas.microsoft.com/office/powerpoint/2010/main" val="33904900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32C286-4FE4-7B48-8241-FE65ACEACE53}"/>
              </a:ext>
            </a:extLst>
          </p:cNvPr>
          <p:cNvSpPr>
            <a:spLocks noGrp="1"/>
          </p:cNvSpPr>
          <p:nvPr>
            <p:ph type="title"/>
          </p:nvPr>
        </p:nvSpPr>
        <p:spPr/>
        <p:txBody>
          <a:bodyPr/>
          <a:lstStyle/>
          <a:p>
            <a:r>
              <a:rPr lang="en-US"/>
              <a:t>CDS Development Cycle (1 of 2)</a:t>
            </a:r>
          </a:p>
        </p:txBody>
      </p:sp>
      <p:sp>
        <p:nvSpPr>
          <p:cNvPr id="5" name="Down Ribbon 4">
            <a:extLst>
              <a:ext uri="{FF2B5EF4-FFF2-40B4-BE49-F238E27FC236}">
                <a16:creationId xmlns:a16="http://schemas.microsoft.com/office/drawing/2014/main" id="{9E3BDB9E-08A7-FF47-AEFB-FE0A8D3CEBA0}"/>
              </a:ext>
              <a:ext uri="{C183D7F6-B498-43B3-948B-1728B52AA6E4}">
                <adec:decorative xmlns:adec="http://schemas.microsoft.com/office/drawing/2017/decorative" val="1"/>
              </a:ext>
            </a:extLst>
          </p:cNvPr>
          <p:cNvSpPr/>
          <p:nvPr/>
        </p:nvSpPr>
        <p:spPr>
          <a:xfrm>
            <a:off x="268223" y="1143909"/>
            <a:ext cx="6578625" cy="542878"/>
          </a:xfrm>
          <a:prstGeom prst="ribbon">
            <a:avLst>
              <a:gd name="adj1" fmla="val 16667"/>
              <a:gd name="adj2" fmla="val 6491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5AB995-A755-DA47-9B09-625941345D5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55076" y="2020974"/>
            <a:ext cx="1022350" cy="1270000"/>
          </a:xfrm>
          <a:prstGeom prst="rect">
            <a:avLst/>
          </a:prstGeom>
        </p:spPr>
      </p:pic>
      <p:sp>
        <p:nvSpPr>
          <p:cNvPr id="23" name="TextBox 22">
            <a:extLst>
              <a:ext uri="{FF2B5EF4-FFF2-40B4-BE49-F238E27FC236}">
                <a16:creationId xmlns:a16="http://schemas.microsoft.com/office/drawing/2014/main" id="{F264F288-7556-4242-A38E-4C31132E6AC0}"/>
              </a:ext>
            </a:extLst>
          </p:cNvPr>
          <p:cNvSpPr txBox="1"/>
          <p:nvPr/>
        </p:nvSpPr>
        <p:spPr>
          <a:xfrm>
            <a:off x="1719433" y="1251341"/>
            <a:ext cx="3600666" cy="400110"/>
          </a:xfrm>
          <a:prstGeom prst="rect">
            <a:avLst/>
          </a:prstGeom>
          <a:ln>
            <a:noFill/>
          </a:ln>
        </p:spPr>
        <p:txBody>
          <a:bodyPr vert="horz" wrap="none" lIns="91440" tIns="45720" rIns="91440" bIns="45720" rtlCol="0">
            <a:spAutoFit/>
          </a:bodyPr>
          <a:lstStyle/>
          <a:p>
            <a:pPr algn="l"/>
            <a:r>
              <a:rPr lang="en-US" sz="2000" i="1"/>
              <a:t>Current approach (status quo)</a:t>
            </a:r>
          </a:p>
        </p:txBody>
      </p:sp>
      <p:sp>
        <p:nvSpPr>
          <p:cNvPr id="7" name="TextBox 6">
            <a:extLst>
              <a:ext uri="{FF2B5EF4-FFF2-40B4-BE49-F238E27FC236}">
                <a16:creationId xmlns:a16="http://schemas.microsoft.com/office/drawing/2014/main" id="{8014BEDF-3F1F-6A4D-8170-76058BCB7AB8}"/>
              </a:ext>
            </a:extLst>
          </p:cNvPr>
          <p:cNvSpPr txBox="1"/>
          <p:nvPr/>
        </p:nvSpPr>
        <p:spPr>
          <a:xfrm>
            <a:off x="177260" y="3388627"/>
            <a:ext cx="1980029" cy="369332"/>
          </a:xfrm>
          <a:prstGeom prst="rect">
            <a:avLst/>
          </a:prstGeom>
          <a:ln>
            <a:noFill/>
          </a:ln>
        </p:spPr>
        <p:txBody>
          <a:bodyPr vert="horz" wrap="none" lIns="91440" tIns="45720" rIns="91440" bIns="45720" rtlCol="0">
            <a:spAutoFit/>
          </a:bodyPr>
          <a:lstStyle/>
          <a:p>
            <a:pPr algn="l"/>
            <a:r>
              <a:rPr lang="en-US"/>
              <a:t>Clinical Research</a:t>
            </a:r>
          </a:p>
        </p:txBody>
      </p:sp>
      <p:sp>
        <p:nvSpPr>
          <p:cNvPr id="8" name="TextBox 7">
            <a:extLst>
              <a:ext uri="{FF2B5EF4-FFF2-40B4-BE49-F238E27FC236}">
                <a16:creationId xmlns:a16="http://schemas.microsoft.com/office/drawing/2014/main" id="{F23A9FB5-214D-CF42-BD77-B06017B16FB7}"/>
              </a:ext>
            </a:extLst>
          </p:cNvPr>
          <p:cNvSpPr txBox="1"/>
          <p:nvPr/>
        </p:nvSpPr>
        <p:spPr>
          <a:xfrm>
            <a:off x="2470423" y="3692239"/>
            <a:ext cx="1980029" cy="646331"/>
          </a:xfrm>
          <a:prstGeom prst="rect">
            <a:avLst/>
          </a:prstGeom>
          <a:ln>
            <a:noFill/>
          </a:ln>
        </p:spPr>
        <p:txBody>
          <a:bodyPr vert="horz" wrap="square" lIns="91440" tIns="45720" rIns="91440" bIns="45720" rtlCol="0">
            <a:spAutoFit/>
          </a:bodyPr>
          <a:lstStyle/>
          <a:p>
            <a:pPr algn="ctr"/>
            <a:r>
              <a:rPr lang="en-US"/>
              <a:t>Clinical Practice Guideline (CPG)</a:t>
            </a:r>
          </a:p>
        </p:txBody>
      </p:sp>
      <p:pic>
        <p:nvPicPr>
          <p:cNvPr id="9" name="Picture 8">
            <a:extLst>
              <a:ext uri="{FF2B5EF4-FFF2-40B4-BE49-F238E27FC236}">
                <a16:creationId xmlns:a16="http://schemas.microsoft.com/office/drawing/2014/main" id="{7720C671-DA45-C14E-9192-FFB640DF1E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63667" y="2012143"/>
            <a:ext cx="1864666" cy="1606550"/>
          </a:xfrm>
          <a:prstGeom prst="rect">
            <a:avLst/>
          </a:prstGeom>
        </p:spPr>
      </p:pic>
      <p:sp>
        <p:nvSpPr>
          <p:cNvPr id="10" name="TextBox 9">
            <a:extLst>
              <a:ext uri="{FF2B5EF4-FFF2-40B4-BE49-F238E27FC236}">
                <a16:creationId xmlns:a16="http://schemas.microsoft.com/office/drawing/2014/main" id="{2FFC64C0-C5C5-EC40-9C1A-84CFA2268909}"/>
              </a:ext>
            </a:extLst>
          </p:cNvPr>
          <p:cNvSpPr txBox="1"/>
          <p:nvPr/>
        </p:nvSpPr>
        <p:spPr>
          <a:xfrm>
            <a:off x="5254865" y="3649188"/>
            <a:ext cx="2142893" cy="369332"/>
          </a:xfrm>
          <a:prstGeom prst="rect">
            <a:avLst/>
          </a:prstGeom>
          <a:ln>
            <a:noFill/>
          </a:ln>
        </p:spPr>
        <p:txBody>
          <a:bodyPr vert="horz" wrap="square" lIns="91440" tIns="45720" rIns="91440" bIns="45720" rtlCol="0">
            <a:spAutoFit/>
          </a:bodyPr>
          <a:lstStyle/>
          <a:p>
            <a:pPr algn="l"/>
            <a:r>
              <a:rPr lang="en-US"/>
              <a:t>CDS (Concept)</a:t>
            </a:r>
          </a:p>
        </p:txBody>
      </p:sp>
      <p:sp>
        <p:nvSpPr>
          <p:cNvPr id="11" name="TextBox 10">
            <a:extLst>
              <a:ext uri="{FF2B5EF4-FFF2-40B4-BE49-F238E27FC236}">
                <a16:creationId xmlns:a16="http://schemas.microsoft.com/office/drawing/2014/main" id="{E904DDC8-5EB5-7843-8F13-A86062C2AF44}"/>
              </a:ext>
            </a:extLst>
          </p:cNvPr>
          <p:cNvSpPr txBox="1"/>
          <p:nvPr/>
        </p:nvSpPr>
        <p:spPr>
          <a:xfrm>
            <a:off x="555076" y="5962855"/>
            <a:ext cx="4874934" cy="369332"/>
          </a:xfrm>
          <a:prstGeom prst="rect">
            <a:avLst/>
          </a:prstGeom>
          <a:ln>
            <a:noFill/>
          </a:ln>
        </p:spPr>
        <p:txBody>
          <a:bodyPr vert="horz" wrap="square" lIns="91440" tIns="45720" rIns="91440" bIns="45720" rtlCol="0">
            <a:spAutoFit/>
          </a:bodyPr>
          <a:lstStyle/>
          <a:p>
            <a:pPr algn="ctr"/>
            <a:r>
              <a:rPr lang="en-US"/>
              <a:t>CDS (Multiple </a:t>
            </a:r>
            <a:r>
              <a:rPr lang="en-US" b="1" i="1"/>
              <a:t>independent</a:t>
            </a:r>
            <a:r>
              <a:rPr lang="en-US"/>
              <a:t> implementations)</a:t>
            </a:r>
          </a:p>
        </p:txBody>
      </p:sp>
      <p:sp>
        <p:nvSpPr>
          <p:cNvPr id="12" name="Content Placeholder 3">
            <a:extLst>
              <a:ext uri="{FF2B5EF4-FFF2-40B4-BE49-F238E27FC236}">
                <a16:creationId xmlns:a16="http://schemas.microsoft.com/office/drawing/2014/main" id="{495EB3F6-4BCD-C94C-AAE4-AF1214609A92}"/>
              </a:ext>
            </a:extLst>
          </p:cNvPr>
          <p:cNvSpPr txBox="1">
            <a:spLocks/>
          </p:cNvSpPr>
          <p:nvPr/>
        </p:nvSpPr>
        <p:spPr>
          <a:xfrm>
            <a:off x="7185722" y="250601"/>
            <a:ext cx="4895443" cy="6130441"/>
          </a:xfrm>
          <a:prstGeom prst="rect">
            <a:avLst/>
          </a:prstGeom>
        </p:spPr>
        <p:txBody>
          <a:bodyPr vert="horz" lIns="91440" tIns="45720" rIns="91440" bIns="45720" rtlCol="0">
            <a:noAutofit/>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Arial Narrow" charset="0"/>
                <a:cs typeface="Arial Narrow" charset="0"/>
              </a:defRPr>
            </a:lvl1pPr>
            <a:lvl2pPr marL="688975" indent="-344488" algn="l" defTabSz="914400" rtl="0" eaLnBrk="1" latinLnBrk="0" hangingPunct="1">
              <a:lnSpc>
                <a:spcPct val="100000"/>
              </a:lnSpc>
              <a:spcBef>
                <a:spcPts val="600"/>
              </a:spcBef>
              <a:spcAft>
                <a:spcPts val="600"/>
              </a:spcAft>
              <a:buClr>
                <a:schemeClr val="tx1"/>
              </a:buClr>
              <a:buSzPct val="110000"/>
              <a:buFont typeface="Wingdings" panose="05000000000000000000" pitchFamily="2" charset="2"/>
              <a:buChar char="§"/>
              <a:tabLst/>
              <a:defRPr lang="en-US" sz="2400" b="0" i="0" kern="1200" baseline="0">
                <a:solidFill>
                  <a:schemeClr val="tx2"/>
                </a:solidFill>
                <a:latin typeface="+mn-lt"/>
                <a:ea typeface="Arial Narrow" charset="0"/>
                <a:cs typeface="Arial Narrow" charset="0"/>
              </a:defRPr>
            </a:lvl2pPr>
            <a:lvl3pPr marL="1033463" indent="-344488"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200" b="0" i="0" kern="1200" baseline="0">
                <a:solidFill>
                  <a:schemeClr val="tx2"/>
                </a:solidFill>
                <a:latin typeface="+mn-lt"/>
                <a:ea typeface="Arial Narrow" charset="0"/>
                <a:cs typeface="Arial Narrow" charset="0"/>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Arial Narrow" charset="0"/>
                <a:cs typeface="Arial Narrow" charset="0"/>
              </a:defRPr>
            </a:lvl4pPr>
            <a:lvl5pPr marL="1377950" marR="0" indent="-2381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1800" b="0" i="0" kern="1200" baseline="0">
                <a:solidFill>
                  <a:schemeClr val="tx2"/>
                </a:solidFill>
                <a:latin typeface="+mn-lt"/>
                <a:ea typeface="Arial Narrow" charset="0"/>
                <a:cs typeface="Arial Narrow" charset="0"/>
              </a:defRPr>
            </a:lvl5pPr>
            <a:lvl6pPr marL="1603375" marR="0" indent="-22542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a:t>CDS traditionally developed via lengthy sequential process</a:t>
            </a:r>
          </a:p>
          <a:p>
            <a:pPr lvl="1"/>
            <a:r>
              <a:rPr lang="en-US" sz="2000"/>
              <a:t>See diagram on left</a:t>
            </a:r>
          </a:p>
          <a:p>
            <a:r>
              <a:rPr lang="en-US" b="1"/>
              <a:t>When new guidelines are released, developers and vendors typically left on own to implement</a:t>
            </a:r>
          </a:p>
          <a:p>
            <a:pPr lvl="1"/>
            <a:r>
              <a:rPr lang="en-US" sz="2000"/>
              <a:t>Results in redundant and inconsistent implementations</a:t>
            </a:r>
          </a:p>
          <a:p>
            <a:r>
              <a:rPr lang="en-US" b="1"/>
              <a:t>A better approach has been proposed</a:t>
            </a:r>
          </a:p>
          <a:p>
            <a:pPr lvl="1"/>
            <a:r>
              <a:rPr lang="en-US" sz="2000"/>
              <a:t>Agency for Healthcare Research and Quality (AHRQ): </a:t>
            </a:r>
            <a:r>
              <a:rPr lang="en-US" sz="2000">
                <a:solidFill>
                  <a:schemeClr val="accent1"/>
                </a:solidFill>
                <a:hlinkClick r:id="rId4">
                  <a:extLst>
                    <a:ext uri="{A12FA001-AC4F-418D-AE19-62706E023703}">
                      <ahyp:hlinkClr xmlns:ahyp="http://schemas.microsoft.com/office/drawing/2018/hyperlinkcolor" val="tx"/>
                    </a:ext>
                  </a:extLst>
                </a:hlinkClick>
              </a:rPr>
              <a:t>CDS Connect</a:t>
            </a:r>
            <a:endParaRPr lang="en-US" sz="2000">
              <a:solidFill>
                <a:schemeClr val="accent1"/>
              </a:solidFill>
            </a:endParaRPr>
          </a:p>
          <a:p>
            <a:pPr lvl="1"/>
            <a:r>
              <a:rPr lang="en-US" sz="2000"/>
              <a:t>CDC: </a:t>
            </a:r>
            <a:r>
              <a:rPr lang="en-US" sz="2000">
                <a:solidFill>
                  <a:schemeClr val="accent1"/>
                </a:solidFill>
                <a:hlinkClick r:id="rId5">
                  <a:extLst>
                    <a:ext uri="{A12FA001-AC4F-418D-AE19-62706E023703}">
                      <ahyp:hlinkClr xmlns:ahyp="http://schemas.microsoft.com/office/drawing/2018/hyperlinkcolor" val="tx"/>
                    </a:ext>
                  </a:extLst>
                </a:hlinkClick>
              </a:rPr>
              <a:t>Adapting Clinical Guidelines for the Digital Age Initiative</a:t>
            </a:r>
            <a:endParaRPr lang="en-US" sz="2000">
              <a:solidFill>
                <a:schemeClr val="accent1"/>
              </a:solidFill>
            </a:endParaRPr>
          </a:p>
        </p:txBody>
      </p:sp>
      <p:sp>
        <p:nvSpPr>
          <p:cNvPr id="13" name="Notched Right Arrow 12">
            <a:extLst>
              <a:ext uri="{FF2B5EF4-FFF2-40B4-BE49-F238E27FC236}">
                <a16:creationId xmlns:a16="http://schemas.microsoft.com/office/drawing/2014/main" id="{988D1809-C4CD-4F40-994A-522501559E6B}"/>
              </a:ext>
              <a:ext uri="{C183D7F6-B498-43B3-948B-1728B52AA6E4}">
                <adec:decorative xmlns:adec="http://schemas.microsoft.com/office/drawing/2017/decorative" val="1"/>
              </a:ext>
            </a:extLst>
          </p:cNvPr>
          <p:cNvSpPr/>
          <p:nvPr/>
        </p:nvSpPr>
        <p:spPr>
          <a:xfrm>
            <a:off x="1892205" y="2441340"/>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tched Right Arrow 13">
            <a:extLst>
              <a:ext uri="{FF2B5EF4-FFF2-40B4-BE49-F238E27FC236}">
                <a16:creationId xmlns:a16="http://schemas.microsoft.com/office/drawing/2014/main" id="{46576352-7661-474C-956B-3644990975AF}"/>
              </a:ext>
              <a:ext uri="{C183D7F6-B498-43B3-948B-1728B52AA6E4}">
                <adec:decorative xmlns:adec="http://schemas.microsoft.com/office/drawing/2017/decorative" val="1"/>
              </a:ext>
            </a:extLst>
          </p:cNvPr>
          <p:cNvSpPr/>
          <p:nvPr/>
        </p:nvSpPr>
        <p:spPr>
          <a:xfrm>
            <a:off x="4329308" y="2466559"/>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8C9D77D-2696-BB40-BF69-0FA1CEA12193}"/>
              </a:ext>
              <a:ext uri="{C183D7F6-B498-43B3-948B-1728B52AA6E4}">
                <adec:decorative xmlns:adec="http://schemas.microsoft.com/office/drawing/2017/decorative" val="1"/>
              </a:ext>
            </a:extLst>
          </p:cNvPr>
          <p:cNvGrpSpPr/>
          <p:nvPr/>
        </p:nvGrpSpPr>
        <p:grpSpPr>
          <a:xfrm>
            <a:off x="455726" y="4794905"/>
            <a:ext cx="4755734" cy="1001000"/>
            <a:chOff x="472213" y="4274584"/>
            <a:chExt cx="4755734" cy="1001000"/>
          </a:xfrm>
        </p:grpSpPr>
        <p:pic>
          <p:nvPicPr>
            <p:cNvPr id="16" name="Picture 15">
              <a:extLst>
                <a:ext uri="{FF2B5EF4-FFF2-40B4-BE49-F238E27FC236}">
                  <a16:creationId xmlns:a16="http://schemas.microsoft.com/office/drawing/2014/main" id="{433A8387-8D76-DE4A-8B7F-09E4AA3B63D9}"/>
                </a:ext>
              </a:extLst>
            </p:cNvPr>
            <p:cNvPicPr>
              <a:picLocks noChangeAspect="1"/>
            </p:cNvPicPr>
            <p:nvPr/>
          </p:nvPicPr>
          <p:blipFill>
            <a:blip r:embed="rId6"/>
            <a:stretch>
              <a:fillRect/>
            </a:stretch>
          </p:blipFill>
          <p:spPr>
            <a:xfrm>
              <a:off x="472213" y="4274584"/>
              <a:ext cx="1429999" cy="1000999"/>
            </a:xfrm>
            <a:prstGeom prst="rect">
              <a:avLst/>
            </a:prstGeom>
          </p:spPr>
        </p:pic>
        <p:pic>
          <p:nvPicPr>
            <p:cNvPr id="17" name="Picture 16">
              <a:extLst>
                <a:ext uri="{FF2B5EF4-FFF2-40B4-BE49-F238E27FC236}">
                  <a16:creationId xmlns:a16="http://schemas.microsoft.com/office/drawing/2014/main" id="{251ABA9D-7B51-AF42-ADF6-4A54A1DFB105}"/>
                </a:ext>
              </a:extLst>
            </p:cNvPr>
            <p:cNvPicPr>
              <a:picLocks noChangeAspect="1"/>
            </p:cNvPicPr>
            <p:nvPr/>
          </p:nvPicPr>
          <p:blipFill>
            <a:blip r:embed="rId6"/>
            <a:stretch>
              <a:fillRect/>
            </a:stretch>
          </p:blipFill>
          <p:spPr>
            <a:xfrm>
              <a:off x="2137071" y="4274585"/>
              <a:ext cx="1429999" cy="1000999"/>
            </a:xfrm>
            <a:prstGeom prst="rect">
              <a:avLst/>
            </a:prstGeom>
          </p:spPr>
        </p:pic>
        <p:pic>
          <p:nvPicPr>
            <p:cNvPr id="18" name="Picture 17">
              <a:extLst>
                <a:ext uri="{FF2B5EF4-FFF2-40B4-BE49-F238E27FC236}">
                  <a16:creationId xmlns:a16="http://schemas.microsoft.com/office/drawing/2014/main" id="{AC3D8DCD-ABD6-C645-8780-A8AD2E737B63}"/>
                </a:ext>
              </a:extLst>
            </p:cNvPr>
            <p:cNvPicPr>
              <a:picLocks noChangeAspect="1"/>
            </p:cNvPicPr>
            <p:nvPr/>
          </p:nvPicPr>
          <p:blipFill>
            <a:blip r:embed="rId6"/>
            <a:stretch>
              <a:fillRect/>
            </a:stretch>
          </p:blipFill>
          <p:spPr>
            <a:xfrm>
              <a:off x="3797948" y="4274585"/>
              <a:ext cx="1429999" cy="1000999"/>
            </a:xfrm>
            <a:prstGeom prst="rect">
              <a:avLst/>
            </a:prstGeom>
          </p:spPr>
        </p:pic>
      </p:grpSp>
      <p:grpSp>
        <p:nvGrpSpPr>
          <p:cNvPr id="19" name="Group 18">
            <a:extLst>
              <a:ext uri="{FF2B5EF4-FFF2-40B4-BE49-F238E27FC236}">
                <a16:creationId xmlns:a16="http://schemas.microsoft.com/office/drawing/2014/main" id="{DF86959A-BC60-C146-B240-2FB11C0B6271}"/>
              </a:ext>
              <a:ext uri="{C183D7F6-B498-43B3-948B-1728B52AA6E4}">
                <adec:decorative xmlns:adec="http://schemas.microsoft.com/office/drawing/2017/decorative" val="1"/>
              </a:ext>
            </a:extLst>
          </p:cNvPr>
          <p:cNvGrpSpPr/>
          <p:nvPr/>
        </p:nvGrpSpPr>
        <p:grpSpPr>
          <a:xfrm>
            <a:off x="5320100" y="4434615"/>
            <a:ext cx="935643" cy="970621"/>
            <a:chOff x="5320100" y="4353590"/>
            <a:chExt cx="935643" cy="970621"/>
          </a:xfrm>
        </p:grpSpPr>
        <p:sp>
          <p:nvSpPr>
            <p:cNvPr id="20" name="Notched Right Arrow 19">
              <a:extLst>
                <a:ext uri="{FF2B5EF4-FFF2-40B4-BE49-F238E27FC236}">
                  <a16:creationId xmlns:a16="http://schemas.microsoft.com/office/drawing/2014/main" id="{43F292B5-1395-C44F-88B4-EACB0C19B4A8}"/>
                </a:ext>
              </a:extLst>
            </p:cNvPr>
            <p:cNvSpPr/>
            <p:nvPr/>
          </p:nvSpPr>
          <p:spPr>
            <a:xfrm rot="5400000">
              <a:off x="5697877" y="4637054"/>
              <a:ext cx="841248" cy="274320"/>
            </a:xfrm>
            <a:prstGeom prst="notchedRightArrow">
              <a:avLst>
                <a:gd name="adj1" fmla="val 10000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Notched Right Arrow 20">
              <a:extLst>
                <a:ext uri="{FF2B5EF4-FFF2-40B4-BE49-F238E27FC236}">
                  <a16:creationId xmlns:a16="http://schemas.microsoft.com/office/drawing/2014/main" id="{65AA2AFE-785D-4142-B40C-D7FF708671B2}"/>
                </a:ext>
              </a:extLst>
            </p:cNvPr>
            <p:cNvSpPr/>
            <p:nvPr/>
          </p:nvSpPr>
          <p:spPr>
            <a:xfrm rot="10800000">
              <a:off x="5320100" y="4839579"/>
              <a:ext cx="803815"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034DE8-1BA4-A34F-88D0-D34C4A82141C}"/>
                </a:ext>
              </a:extLst>
            </p:cNvPr>
            <p:cNvSpPr/>
            <p:nvPr/>
          </p:nvSpPr>
          <p:spPr>
            <a:xfrm>
              <a:off x="5978075" y="4967462"/>
              <a:ext cx="277668" cy="23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BA39C96A-88B4-684C-9655-6B377741F67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13292" y="2011193"/>
            <a:ext cx="1244600" cy="1562100"/>
          </a:xfrm>
          <a:prstGeom prst="rect">
            <a:avLst/>
          </a:prstGeom>
        </p:spPr>
      </p:pic>
      <p:sp>
        <p:nvSpPr>
          <p:cNvPr id="2" name="Slide Number Placeholder 1">
            <a:extLst>
              <a:ext uri="{FF2B5EF4-FFF2-40B4-BE49-F238E27FC236}">
                <a16:creationId xmlns:a16="http://schemas.microsoft.com/office/drawing/2014/main" id="{B08D71E5-F9FF-5C42-BA10-C72BBF363CE0}"/>
              </a:ext>
            </a:extLst>
          </p:cNvPr>
          <p:cNvSpPr>
            <a:spLocks noGrp="1"/>
          </p:cNvSpPr>
          <p:nvPr>
            <p:ph type="sldNum" sz="quarter" idx="11"/>
          </p:nvPr>
        </p:nvSpPr>
        <p:spPr/>
        <p:txBody>
          <a:bodyPr/>
          <a:lstStyle/>
          <a:p>
            <a:fld id="{2F2F552B-1952-B44E-8CAB-5705F0ACD2E2}" type="slidenum">
              <a:rPr lang="uk-UA" smtClean="0"/>
              <a:pPr/>
              <a:t>147</a:t>
            </a:fld>
            <a:endParaRPr lang="uk-UA"/>
          </a:p>
        </p:txBody>
      </p:sp>
    </p:spTree>
    <p:extLst>
      <p:ext uri="{BB962C8B-B14F-4D97-AF65-F5344CB8AC3E}">
        <p14:creationId xmlns:p14="http://schemas.microsoft.com/office/powerpoint/2010/main" val="30269497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32C286-4FE4-7B48-8241-FE65ACEACE53}"/>
              </a:ext>
            </a:extLst>
          </p:cNvPr>
          <p:cNvSpPr>
            <a:spLocks noGrp="1"/>
          </p:cNvSpPr>
          <p:nvPr>
            <p:ph type="title"/>
          </p:nvPr>
        </p:nvSpPr>
        <p:spPr/>
        <p:txBody>
          <a:bodyPr/>
          <a:lstStyle/>
          <a:p>
            <a:r>
              <a:rPr lang="en-US"/>
              <a:t>CDS Development Cycle (2 of 2)</a:t>
            </a:r>
          </a:p>
        </p:txBody>
      </p:sp>
      <p:grpSp>
        <p:nvGrpSpPr>
          <p:cNvPr id="4" name="Group 3" descr="a graphical view of the alternative approach">
            <a:extLst>
              <a:ext uri="{FF2B5EF4-FFF2-40B4-BE49-F238E27FC236}">
                <a16:creationId xmlns:a16="http://schemas.microsoft.com/office/drawing/2014/main" id="{B1B3FE32-E1A5-4FD8-98FF-265BA11170B4}"/>
              </a:ext>
            </a:extLst>
          </p:cNvPr>
          <p:cNvGrpSpPr/>
          <p:nvPr/>
        </p:nvGrpSpPr>
        <p:grpSpPr>
          <a:xfrm>
            <a:off x="124377" y="1143909"/>
            <a:ext cx="7145453" cy="5318946"/>
            <a:chOff x="124377" y="1143909"/>
            <a:chExt cx="7145453" cy="5318946"/>
          </a:xfrm>
        </p:grpSpPr>
        <p:sp>
          <p:nvSpPr>
            <p:cNvPr id="25" name="Down Ribbon 24">
              <a:extLst>
                <a:ext uri="{FF2B5EF4-FFF2-40B4-BE49-F238E27FC236}">
                  <a16:creationId xmlns:a16="http://schemas.microsoft.com/office/drawing/2014/main" id="{7E0C6D2D-D8F2-9949-A1EB-97380D1CCCA4}"/>
                </a:ext>
                <a:ext uri="{C183D7F6-B498-43B3-948B-1728B52AA6E4}">
                  <adec:decorative xmlns:adec="http://schemas.microsoft.com/office/drawing/2017/decorative" val="1"/>
                </a:ext>
              </a:extLst>
            </p:cNvPr>
            <p:cNvSpPr/>
            <p:nvPr/>
          </p:nvSpPr>
          <p:spPr>
            <a:xfrm>
              <a:off x="268223" y="1143909"/>
              <a:ext cx="6578625" cy="542878"/>
            </a:xfrm>
            <a:prstGeom prst="ribbon">
              <a:avLst>
                <a:gd name="adj1" fmla="val 16667"/>
                <a:gd name="adj2" fmla="val 6491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A7712C-4924-8B4F-AD6F-185176CBE76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55076" y="2020974"/>
              <a:ext cx="613410" cy="762000"/>
            </a:xfrm>
            <a:prstGeom prst="rect">
              <a:avLst/>
            </a:prstGeom>
          </p:spPr>
        </p:pic>
        <p:sp>
          <p:nvSpPr>
            <p:cNvPr id="39" name="TextBox 38">
              <a:extLst>
                <a:ext uri="{FF2B5EF4-FFF2-40B4-BE49-F238E27FC236}">
                  <a16:creationId xmlns:a16="http://schemas.microsoft.com/office/drawing/2014/main" id="{31DADC9D-CA0F-8745-A13C-F9F798E3D117}"/>
                </a:ext>
              </a:extLst>
            </p:cNvPr>
            <p:cNvSpPr txBox="1"/>
            <p:nvPr/>
          </p:nvSpPr>
          <p:spPr>
            <a:xfrm>
              <a:off x="2175692" y="1271440"/>
              <a:ext cx="2555636" cy="400110"/>
            </a:xfrm>
            <a:prstGeom prst="rect">
              <a:avLst/>
            </a:prstGeom>
            <a:ln>
              <a:noFill/>
            </a:ln>
          </p:spPr>
          <p:txBody>
            <a:bodyPr vert="horz" wrap="none" lIns="91440" tIns="45720" rIns="91440" bIns="45720" rtlCol="0">
              <a:spAutoFit/>
            </a:bodyPr>
            <a:lstStyle/>
            <a:p>
              <a:pPr algn="l"/>
              <a:r>
                <a:rPr lang="en-US" sz="2000" i="1"/>
                <a:t>Alternative Approach</a:t>
              </a:r>
            </a:p>
          </p:txBody>
        </p:sp>
        <p:sp>
          <p:nvSpPr>
            <p:cNvPr id="27" name="TextBox 26">
              <a:extLst>
                <a:ext uri="{FF2B5EF4-FFF2-40B4-BE49-F238E27FC236}">
                  <a16:creationId xmlns:a16="http://schemas.microsoft.com/office/drawing/2014/main" id="{33F5E493-FA87-0A49-B663-8D1D93C24FC2}"/>
                </a:ext>
              </a:extLst>
            </p:cNvPr>
            <p:cNvSpPr txBox="1"/>
            <p:nvPr/>
          </p:nvSpPr>
          <p:spPr>
            <a:xfrm>
              <a:off x="124377" y="2830963"/>
              <a:ext cx="1579278" cy="307777"/>
            </a:xfrm>
            <a:prstGeom prst="rect">
              <a:avLst/>
            </a:prstGeom>
            <a:ln>
              <a:noFill/>
            </a:ln>
          </p:spPr>
          <p:txBody>
            <a:bodyPr vert="horz" wrap="none" lIns="91440" tIns="45720" rIns="91440" bIns="45720" rtlCol="0">
              <a:spAutoFit/>
            </a:bodyPr>
            <a:lstStyle/>
            <a:p>
              <a:pPr algn="l"/>
              <a:r>
                <a:rPr lang="en-US" sz="1400"/>
                <a:t>Clinical Research</a:t>
              </a:r>
            </a:p>
          </p:txBody>
        </p:sp>
        <p:sp>
          <p:nvSpPr>
            <p:cNvPr id="28" name="TextBox 27">
              <a:extLst>
                <a:ext uri="{FF2B5EF4-FFF2-40B4-BE49-F238E27FC236}">
                  <a16:creationId xmlns:a16="http://schemas.microsoft.com/office/drawing/2014/main" id="{F9F82AF5-9590-9547-8124-C9C6687D100F}"/>
                </a:ext>
              </a:extLst>
            </p:cNvPr>
            <p:cNvSpPr txBox="1"/>
            <p:nvPr/>
          </p:nvSpPr>
          <p:spPr>
            <a:xfrm>
              <a:off x="2464637" y="2795752"/>
              <a:ext cx="988873" cy="307777"/>
            </a:xfrm>
            <a:prstGeom prst="rect">
              <a:avLst/>
            </a:prstGeom>
            <a:ln>
              <a:noFill/>
            </a:ln>
          </p:spPr>
          <p:txBody>
            <a:bodyPr vert="horz" wrap="square" lIns="91440" tIns="45720" rIns="91440" bIns="45720" rtlCol="0">
              <a:spAutoFit/>
            </a:bodyPr>
            <a:lstStyle/>
            <a:p>
              <a:pPr algn="ctr"/>
              <a:r>
                <a:rPr lang="en-US" sz="1400"/>
                <a:t>CPG</a:t>
              </a:r>
            </a:p>
          </p:txBody>
        </p:sp>
        <p:pic>
          <p:nvPicPr>
            <p:cNvPr id="29" name="Picture 28">
              <a:extLst>
                <a:ext uri="{FF2B5EF4-FFF2-40B4-BE49-F238E27FC236}">
                  <a16:creationId xmlns:a16="http://schemas.microsoft.com/office/drawing/2014/main" id="{545603B9-E6B6-1941-A744-CB12ED02C96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876378" y="1877916"/>
              <a:ext cx="904621" cy="779399"/>
            </a:xfrm>
            <a:prstGeom prst="rect">
              <a:avLst/>
            </a:prstGeom>
          </p:spPr>
        </p:pic>
        <p:sp>
          <p:nvSpPr>
            <p:cNvPr id="30" name="TextBox 29">
              <a:extLst>
                <a:ext uri="{FF2B5EF4-FFF2-40B4-BE49-F238E27FC236}">
                  <a16:creationId xmlns:a16="http://schemas.microsoft.com/office/drawing/2014/main" id="{3FF762CA-8B7C-A745-8839-62F8A5FEBF12}"/>
                </a:ext>
              </a:extLst>
            </p:cNvPr>
            <p:cNvSpPr txBox="1"/>
            <p:nvPr/>
          </p:nvSpPr>
          <p:spPr>
            <a:xfrm>
              <a:off x="3652702" y="2793812"/>
              <a:ext cx="1443390" cy="307777"/>
            </a:xfrm>
            <a:prstGeom prst="rect">
              <a:avLst/>
            </a:prstGeom>
            <a:ln>
              <a:noFill/>
            </a:ln>
          </p:spPr>
          <p:txBody>
            <a:bodyPr vert="horz" wrap="square" lIns="91440" tIns="45720" rIns="91440" bIns="45720" rtlCol="0">
              <a:spAutoFit/>
            </a:bodyPr>
            <a:lstStyle/>
            <a:p>
              <a:pPr algn="l"/>
              <a:r>
                <a:rPr lang="en-US" sz="1400"/>
                <a:t>CDS (Concept)</a:t>
              </a:r>
            </a:p>
          </p:txBody>
        </p:sp>
        <p:sp>
          <p:nvSpPr>
            <p:cNvPr id="31" name="TextBox 30">
              <a:extLst>
                <a:ext uri="{FF2B5EF4-FFF2-40B4-BE49-F238E27FC236}">
                  <a16:creationId xmlns:a16="http://schemas.microsoft.com/office/drawing/2014/main" id="{EC5F94B0-4937-F54C-8B29-F1C686B751DA}"/>
                </a:ext>
              </a:extLst>
            </p:cNvPr>
            <p:cNvSpPr txBox="1"/>
            <p:nvPr/>
          </p:nvSpPr>
          <p:spPr>
            <a:xfrm>
              <a:off x="5225749" y="3203853"/>
              <a:ext cx="2044081" cy="1077218"/>
            </a:xfrm>
            <a:prstGeom prst="rect">
              <a:avLst/>
            </a:prstGeom>
            <a:ln>
              <a:noFill/>
            </a:ln>
          </p:spPr>
          <p:txBody>
            <a:bodyPr vert="horz" wrap="square" lIns="91440" tIns="45720" rIns="91440" bIns="45720" rtlCol="0">
              <a:spAutoFit/>
            </a:bodyPr>
            <a:lstStyle/>
            <a:p>
              <a:pPr algn="l"/>
              <a:r>
                <a:rPr lang="en-US" sz="1600"/>
                <a:t>CDS expressed using open health standards (e.g., FHIR, CQL, etc.)</a:t>
              </a:r>
            </a:p>
          </p:txBody>
        </p:sp>
        <p:pic>
          <p:nvPicPr>
            <p:cNvPr id="34" name="Picture 33">
              <a:extLst>
                <a:ext uri="{FF2B5EF4-FFF2-40B4-BE49-F238E27FC236}">
                  <a16:creationId xmlns:a16="http://schemas.microsoft.com/office/drawing/2014/main" id="{F8AAD54B-29D7-184E-BA52-01585EB96D9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5079" y="5304681"/>
              <a:ext cx="876300" cy="613410"/>
            </a:xfrm>
            <a:prstGeom prst="rect">
              <a:avLst/>
            </a:prstGeom>
          </p:spPr>
        </p:pic>
        <p:grpSp>
          <p:nvGrpSpPr>
            <p:cNvPr id="35" name="Group 34">
              <a:extLst>
                <a:ext uri="{FF2B5EF4-FFF2-40B4-BE49-F238E27FC236}">
                  <a16:creationId xmlns:a16="http://schemas.microsoft.com/office/drawing/2014/main" id="{2BB62E5D-1088-D841-A9CA-837C90D342BB}"/>
                </a:ext>
                <a:ext uri="{C183D7F6-B498-43B3-948B-1728B52AA6E4}">
                  <adec:decorative xmlns:adec="http://schemas.microsoft.com/office/drawing/2017/decorative" val="1"/>
                </a:ext>
              </a:extLst>
            </p:cNvPr>
            <p:cNvGrpSpPr/>
            <p:nvPr/>
          </p:nvGrpSpPr>
          <p:grpSpPr>
            <a:xfrm>
              <a:off x="5303520" y="4425523"/>
              <a:ext cx="945441" cy="970621"/>
              <a:chOff x="5303520" y="4020405"/>
              <a:chExt cx="945441" cy="970621"/>
            </a:xfrm>
          </p:grpSpPr>
          <p:sp>
            <p:nvSpPr>
              <p:cNvPr id="36" name="Notched Right Arrow 35">
                <a:extLst>
                  <a:ext uri="{FF2B5EF4-FFF2-40B4-BE49-F238E27FC236}">
                    <a16:creationId xmlns:a16="http://schemas.microsoft.com/office/drawing/2014/main" id="{52518655-B538-3D4E-88C4-924C8ADE90C6}"/>
                  </a:ext>
                </a:extLst>
              </p:cNvPr>
              <p:cNvSpPr/>
              <p:nvPr/>
            </p:nvSpPr>
            <p:spPr>
              <a:xfrm rot="5400000">
                <a:off x="5690006" y="4303869"/>
                <a:ext cx="841248" cy="274320"/>
              </a:xfrm>
              <a:prstGeom prst="notchedRightArrow">
                <a:avLst>
                  <a:gd name="adj1" fmla="val 100000"/>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Notched Right Arrow 36">
                <a:extLst>
                  <a:ext uri="{FF2B5EF4-FFF2-40B4-BE49-F238E27FC236}">
                    <a16:creationId xmlns:a16="http://schemas.microsoft.com/office/drawing/2014/main" id="{A0F8B837-A530-4241-AEF7-810A7573F51C}"/>
                  </a:ext>
                </a:extLst>
              </p:cNvPr>
              <p:cNvSpPr/>
              <p:nvPr/>
            </p:nvSpPr>
            <p:spPr>
              <a:xfrm rot="10800000">
                <a:off x="5303520" y="4506394"/>
                <a:ext cx="803815"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9920A8-8BAE-CB4D-9FF0-5E7D2D758DB6}"/>
                  </a:ext>
                </a:extLst>
              </p:cNvPr>
              <p:cNvSpPr/>
              <p:nvPr/>
            </p:nvSpPr>
            <p:spPr>
              <a:xfrm>
                <a:off x="5971293" y="4634277"/>
                <a:ext cx="277668" cy="2352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609A2247-2F08-004F-B418-E24A8F5E1B4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32173" y="1885493"/>
              <a:ext cx="622300" cy="781050"/>
            </a:xfrm>
            <a:prstGeom prst="rect">
              <a:avLst/>
            </a:prstGeom>
          </p:spPr>
        </p:pic>
        <p:pic>
          <p:nvPicPr>
            <p:cNvPr id="41" name="Picture 40">
              <a:extLst>
                <a:ext uri="{FF2B5EF4-FFF2-40B4-BE49-F238E27FC236}">
                  <a16:creationId xmlns:a16="http://schemas.microsoft.com/office/drawing/2014/main" id="{FD24F618-2CB6-544A-8553-34F3C0A4E5A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303520" y="1857692"/>
              <a:ext cx="1584960" cy="1333500"/>
            </a:xfrm>
            <a:prstGeom prst="rect">
              <a:avLst/>
            </a:prstGeom>
          </p:spPr>
        </p:pic>
        <p:sp>
          <p:nvSpPr>
            <p:cNvPr id="42" name="Notched Right Arrow 41">
              <a:extLst>
                <a:ext uri="{FF2B5EF4-FFF2-40B4-BE49-F238E27FC236}">
                  <a16:creationId xmlns:a16="http://schemas.microsoft.com/office/drawing/2014/main" id="{89150EC3-1948-A74A-93E1-C941A7CE934D}"/>
                </a:ext>
                <a:ext uri="{C183D7F6-B498-43B3-948B-1728B52AA6E4}">
                  <adec:decorative xmlns:adec="http://schemas.microsoft.com/office/drawing/2017/decorative" val="1"/>
                </a:ext>
              </a:extLst>
            </p:cNvPr>
            <p:cNvSpPr/>
            <p:nvPr/>
          </p:nvSpPr>
          <p:spPr>
            <a:xfrm>
              <a:off x="1627103" y="2151340"/>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126D27C2-FF61-864F-9EAC-2225BFF7746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3631" y="4413817"/>
              <a:ext cx="876300" cy="613410"/>
            </a:xfrm>
            <a:prstGeom prst="rect">
              <a:avLst/>
            </a:prstGeom>
          </p:spPr>
        </p:pic>
        <p:pic>
          <p:nvPicPr>
            <p:cNvPr id="44" name="Picture 43">
              <a:extLst>
                <a:ext uri="{FF2B5EF4-FFF2-40B4-BE49-F238E27FC236}">
                  <a16:creationId xmlns:a16="http://schemas.microsoft.com/office/drawing/2014/main" id="{C1E0FB23-159C-E84B-8AE6-D3ECA31CF1C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5079" y="3519418"/>
              <a:ext cx="876300" cy="613410"/>
            </a:xfrm>
            <a:prstGeom prst="rect">
              <a:avLst/>
            </a:prstGeom>
          </p:spPr>
        </p:pic>
        <p:sp>
          <p:nvSpPr>
            <p:cNvPr id="45" name="Rectangle 44">
              <a:extLst>
                <a:ext uri="{FF2B5EF4-FFF2-40B4-BE49-F238E27FC236}">
                  <a16:creationId xmlns:a16="http://schemas.microsoft.com/office/drawing/2014/main" id="{667050CA-73AD-1A46-8ABA-8B8494507A21}"/>
                </a:ext>
              </a:extLst>
            </p:cNvPr>
            <p:cNvSpPr/>
            <p:nvPr/>
          </p:nvSpPr>
          <p:spPr>
            <a:xfrm>
              <a:off x="3268848" y="3480848"/>
              <a:ext cx="1667901" cy="2496683"/>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Standards-based</a:t>
              </a:r>
            </a:p>
            <a:p>
              <a:pPr algn="ctr"/>
              <a:r>
                <a:rPr lang="en-US" sz="1600"/>
                <a:t>(SMART, CDS Hooks)</a:t>
              </a:r>
            </a:p>
          </p:txBody>
        </p:sp>
        <p:sp>
          <p:nvSpPr>
            <p:cNvPr id="46" name="Rectangle 45">
              <a:extLst>
                <a:ext uri="{FF2B5EF4-FFF2-40B4-BE49-F238E27FC236}">
                  <a16:creationId xmlns:a16="http://schemas.microsoft.com/office/drawing/2014/main" id="{8183A75D-125A-D54A-AE7A-0B1FED060B5F}"/>
                </a:ext>
              </a:extLst>
            </p:cNvPr>
            <p:cNvSpPr/>
            <p:nvPr/>
          </p:nvSpPr>
          <p:spPr>
            <a:xfrm>
              <a:off x="1514621" y="3480848"/>
              <a:ext cx="1530985" cy="67285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System specific</a:t>
              </a:r>
            </a:p>
          </p:txBody>
        </p:sp>
        <p:sp>
          <p:nvSpPr>
            <p:cNvPr id="47" name="Rectangle 46">
              <a:extLst>
                <a:ext uri="{FF2B5EF4-FFF2-40B4-BE49-F238E27FC236}">
                  <a16:creationId xmlns:a16="http://schemas.microsoft.com/office/drawing/2014/main" id="{1492BF8F-9772-1740-BCD4-12196E1B06E3}"/>
                </a:ext>
              </a:extLst>
            </p:cNvPr>
            <p:cNvSpPr/>
            <p:nvPr/>
          </p:nvSpPr>
          <p:spPr>
            <a:xfrm>
              <a:off x="1501690" y="4384097"/>
              <a:ext cx="1530985" cy="67285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System specific</a:t>
              </a:r>
            </a:p>
          </p:txBody>
        </p:sp>
        <p:sp>
          <p:nvSpPr>
            <p:cNvPr id="48" name="Rectangle 47">
              <a:extLst>
                <a:ext uri="{FF2B5EF4-FFF2-40B4-BE49-F238E27FC236}">
                  <a16:creationId xmlns:a16="http://schemas.microsoft.com/office/drawing/2014/main" id="{F86146F8-AF17-A349-AE9E-EE5CA2DB12B1}"/>
                </a:ext>
              </a:extLst>
            </p:cNvPr>
            <p:cNvSpPr/>
            <p:nvPr/>
          </p:nvSpPr>
          <p:spPr>
            <a:xfrm>
              <a:off x="1514621" y="5304681"/>
              <a:ext cx="1530985" cy="67285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System specific</a:t>
              </a:r>
            </a:p>
          </p:txBody>
        </p:sp>
        <p:sp>
          <p:nvSpPr>
            <p:cNvPr id="32" name="TextBox 31">
              <a:extLst>
                <a:ext uri="{FF2B5EF4-FFF2-40B4-BE49-F238E27FC236}">
                  <a16:creationId xmlns:a16="http://schemas.microsoft.com/office/drawing/2014/main" id="{05B7D5BD-6877-9F42-A624-F00AB71427BB}"/>
                </a:ext>
              </a:extLst>
            </p:cNvPr>
            <p:cNvSpPr txBox="1"/>
            <p:nvPr/>
          </p:nvSpPr>
          <p:spPr>
            <a:xfrm>
              <a:off x="605856" y="6093523"/>
              <a:ext cx="4874934" cy="369332"/>
            </a:xfrm>
            <a:prstGeom prst="rect">
              <a:avLst/>
            </a:prstGeom>
            <a:ln>
              <a:noFill/>
            </a:ln>
          </p:spPr>
          <p:txBody>
            <a:bodyPr vert="horz" wrap="square" lIns="91440" tIns="45720" rIns="91440" bIns="45720" rtlCol="0">
              <a:spAutoFit/>
            </a:bodyPr>
            <a:lstStyle/>
            <a:p>
              <a:pPr algn="ctr"/>
              <a:r>
                <a:rPr lang="en-US"/>
                <a:t>CDS implementations (</a:t>
              </a:r>
              <a:r>
                <a:rPr lang="en-US" b="1" i="1"/>
                <a:t>less redundancy</a:t>
              </a:r>
              <a:r>
                <a:rPr lang="en-US"/>
                <a:t>)</a:t>
              </a:r>
            </a:p>
          </p:txBody>
        </p:sp>
      </p:grpSp>
      <p:sp>
        <p:nvSpPr>
          <p:cNvPr id="33" name="Content Placeholder 3">
            <a:extLst>
              <a:ext uri="{FF2B5EF4-FFF2-40B4-BE49-F238E27FC236}">
                <a16:creationId xmlns:a16="http://schemas.microsoft.com/office/drawing/2014/main" id="{93F55398-BE77-1B4D-B3D8-8B2DBFA00E91}"/>
              </a:ext>
            </a:extLst>
          </p:cNvPr>
          <p:cNvSpPr txBox="1">
            <a:spLocks/>
          </p:cNvSpPr>
          <p:nvPr/>
        </p:nvSpPr>
        <p:spPr>
          <a:xfrm>
            <a:off x="7222612" y="405541"/>
            <a:ext cx="4895443" cy="6130441"/>
          </a:xfrm>
          <a:prstGeom prst="rect">
            <a:avLst/>
          </a:prstGeom>
        </p:spPr>
        <p:txBody>
          <a:bodyPr vert="horz" lIns="91440" tIns="45720" rIns="91440" bIns="45720" rtlCol="0">
            <a:noAutofit/>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Arial Narrow" charset="0"/>
                <a:cs typeface="Arial Narrow" charset="0"/>
              </a:defRPr>
            </a:lvl1pPr>
            <a:lvl2pPr marL="688975" indent="-344488" algn="l" defTabSz="914400" rtl="0" eaLnBrk="1" latinLnBrk="0" hangingPunct="1">
              <a:lnSpc>
                <a:spcPct val="100000"/>
              </a:lnSpc>
              <a:spcBef>
                <a:spcPts val="600"/>
              </a:spcBef>
              <a:spcAft>
                <a:spcPts val="600"/>
              </a:spcAft>
              <a:buClr>
                <a:schemeClr val="tx1"/>
              </a:buClr>
              <a:buSzPct val="110000"/>
              <a:buFont typeface="Wingdings" panose="05000000000000000000" pitchFamily="2" charset="2"/>
              <a:buChar char="§"/>
              <a:tabLst/>
              <a:defRPr lang="en-US" sz="2400" b="0" i="0" kern="1200" baseline="0">
                <a:solidFill>
                  <a:schemeClr val="tx2"/>
                </a:solidFill>
                <a:latin typeface="+mn-lt"/>
                <a:ea typeface="Arial Narrow" charset="0"/>
                <a:cs typeface="Arial Narrow" charset="0"/>
              </a:defRPr>
            </a:lvl2pPr>
            <a:lvl3pPr marL="1033463" indent="-344488"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200" b="0" i="0" kern="1200" baseline="0">
                <a:solidFill>
                  <a:schemeClr val="tx2"/>
                </a:solidFill>
                <a:latin typeface="+mn-lt"/>
                <a:ea typeface="Arial Narrow" charset="0"/>
                <a:cs typeface="Arial Narrow" charset="0"/>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Arial Narrow" charset="0"/>
                <a:cs typeface="Arial Narrow" charset="0"/>
              </a:defRPr>
            </a:lvl4pPr>
            <a:lvl5pPr marL="1377950" marR="0" indent="-2381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1800" b="0" i="0" kern="1200" baseline="0">
                <a:solidFill>
                  <a:schemeClr val="tx2"/>
                </a:solidFill>
                <a:latin typeface="+mn-lt"/>
                <a:ea typeface="Arial Narrow" charset="0"/>
                <a:cs typeface="Arial Narrow" charset="0"/>
              </a:defRPr>
            </a:lvl5pPr>
            <a:lvl6pPr marL="1603375" marR="0" indent="-22542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a:t>Idea: </a:t>
            </a:r>
            <a:r>
              <a:rPr lang="en-US"/>
              <a:t>Develop guidelines and CDS in parallel (</a:t>
            </a:r>
            <a:r>
              <a:rPr lang="en-US">
                <a:solidFill>
                  <a:schemeClr val="accent1"/>
                </a:solidFill>
                <a:hlinkClick r:id="rId7">
                  <a:extLst>
                    <a:ext uri="{A12FA001-AC4F-418D-AE19-62706E023703}">
                      <ahyp:hlinkClr xmlns:ahyp="http://schemas.microsoft.com/office/drawing/2018/hyperlinkcolor" val="tx"/>
                    </a:ext>
                  </a:extLst>
                </a:hlinkClick>
              </a:rPr>
              <a:t>CDC</a:t>
            </a:r>
            <a:r>
              <a:rPr lang="en-US"/>
              <a:t>)</a:t>
            </a:r>
          </a:p>
          <a:p>
            <a:r>
              <a:rPr lang="en-US" b="1"/>
              <a:t>Idea: </a:t>
            </a:r>
            <a:r>
              <a:rPr lang="en-US"/>
              <a:t>Express CDS using open health standards (</a:t>
            </a:r>
            <a:r>
              <a:rPr lang="en-US">
                <a:solidFill>
                  <a:schemeClr val="accent1"/>
                </a:solidFill>
                <a:hlinkClick r:id="rId8">
                  <a:extLst>
                    <a:ext uri="{A12FA001-AC4F-418D-AE19-62706E023703}">
                      <ahyp:hlinkClr xmlns:ahyp="http://schemas.microsoft.com/office/drawing/2018/hyperlinkcolor" val="tx"/>
                    </a:ext>
                  </a:extLst>
                </a:hlinkClick>
              </a:rPr>
              <a:t>AHRQ</a:t>
            </a:r>
            <a:r>
              <a:rPr lang="en-US"/>
              <a:t>)</a:t>
            </a:r>
          </a:p>
          <a:p>
            <a:r>
              <a:rPr lang="en-US" b="1"/>
              <a:t>Alternative approach promises to reduce bench to bedside</a:t>
            </a:r>
          </a:p>
          <a:p>
            <a:r>
              <a:rPr lang="en-US" b="1"/>
              <a:t>Total implementation burden can be reduced</a:t>
            </a:r>
          </a:p>
          <a:p>
            <a:r>
              <a:rPr lang="en-US" b="1"/>
              <a:t>Until open health standards are more widespread, there will still be site/system specific details</a:t>
            </a:r>
          </a:p>
          <a:p>
            <a:pPr lvl="1"/>
            <a:r>
              <a:rPr lang="en-US" sz="2000"/>
              <a:t>Triggers</a:t>
            </a:r>
          </a:p>
          <a:p>
            <a:pPr lvl="1"/>
            <a:r>
              <a:rPr lang="en-US" sz="2000"/>
              <a:t>Data mapping</a:t>
            </a:r>
            <a:endParaRPr lang="en-US" b="1"/>
          </a:p>
          <a:p>
            <a:endParaRPr lang="en-US" sz="2000"/>
          </a:p>
        </p:txBody>
      </p:sp>
      <p:sp>
        <p:nvSpPr>
          <p:cNvPr id="2" name="Slide Number Placeholder 1">
            <a:extLst>
              <a:ext uri="{FF2B5EF4-FFF2-40B4-BE49-F238E27FC236}">
                <a16:creationId xmlns:a16="http://schemas.microsoft.com/office/drawing/2014/main" id="{B08D71E5-F9FF-5C42-BA10-C72BBF363CE0}"/>
              </a:ext>
            </a:extLst>
          </p:cNvPr>
          <p:cNvSpPr>
            <a:spLocks noGrp="1"/>
          </p:cNvSpPr>
          <p:nvPr>
            <p:ph type="sldNum" sz="quarter" idx="11"/>
          </p:nvPr>
        </p:nvSpPr>
        <p:spPr/>
        <p:txBody>
          <a:bodyPr/>
          <a:lstStyle/>
          <a:p>
            <a:fld id="{2F2F552B-1952-B44E-8CAB-5705F0ACD2E2}" type="slidenum">
              <a:rPr lang="uk-UA" smtClean="0"/>
              <a:pPr/>
              <a:t>148</a:t>
            </a:fld>
            <a:endParaRPr lang="uk-UA"/>
          </a:p>
        </p:txBody>
      </p:sp>
    </p:spTree>
    <p:extLst>
      <p:ext uri="{BB962C8B-B14F-4D97-AF65-F5344CB8AC3E}">
        <p14:creationId xmlns:p14="http://schemas.microsoft.com/office/powerpoint/2010/main" val="17447836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71BFA-3CCD-429E-9823-9CAE2B634200}"/>
              </a:ext>
            </a:extLst>
          </p:cNvPr>
          <p:cNvSpPr>
            <a:spLocks noGrp="1"/>
          </p:cNvSpPr>
          <p:nvPr>
            <p:ph type="title"/>
          </p:nvPr>
        </p:nvSpPr>
        <p:spPr/>
        <p:txBody>
          <a:bodyPr/>
          <a:lstStyle/>
          <a:p>
            <a:r>
              <a:rPr lang="en-US"/>
              <a:t>Knowledge Translation Process</a:t>
            </a:r>
          </a:p>
        </p:txBody>
      </p:sp>
      <p:pic>
        <p:nvPicPr>
          <p:cNvPr id="18" name="Picture 17" descr="Four levels of CDS:&#10;1. Narrative&#10;2. Semi-structured&#10;3. Structured&#10;4. Executable">
            <a:extLst>
              <a:ext uri="{FF2B5EF4-FFF2-40B4-BE49-F238E27FC236}">
                <a16:creationId xmlns:a16="http://schemas.microsoft.com/office/drawing/2014/main" id="{223A4D69-03B2-4507-B190-AA7B775C9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254" y="1354401"/>
            <a:ext cx="10567252" cy="3005655"/>
          </a:xfrm>
          <a:prstGeom prst="rect">
            <a:avLst/>
          </a:prstGeom>
        </p:spPr>
      </p:pic>
      <p:sp>
        <p:nvSpPr>
          <p:cNvPr id="20" name="TextBox 19">
            <a:extLst>
              <a:ext uri="{FF2B5EF4-FFF2-40B4-BE49-F238E27FC236}">
                <a16:creationId xmlns:a16="http://schemas.microsoft.com/office/drawing/2014/main" id="{B9420267-909D-4EB7-AB50-A8A48CE52E08}"/>
              </a:ext>
            </a:extLst>
          </p:cNvPr>
          <p:cNvSpPr txBox="1"/>
          <p:nvPr/>
        </p:nvSpPr>
        <p:spPr>
          <a:xfrm>
            <a:off x="1244338" y="4410389"/>
            <a:ext cx="1793545" cy="338554"/>
          </a:xfrm>
          <a:prstGeom prst="rect">
            <a:avLst/>
          </a:prstGeom>
          <a:noFill/>
        </p:spPr>
        <p:txBody>
          <a:bodyPr wrap="square" rtlCol="0">
            <a:spAutoFit/>
          </a:bodyPr>
          <a:lstStyle/>
          <a:p>
            <a:r>
              <a:rPr lang="en-US" sz="1600">
                <a:solidFill>
                  <a:srgbClr val="2E75B6"/>
                </a:solidFill>
              </a:rPr>
              <a:t>Level 1 (or “L1”)</a:t>
            </a:r>
          </a:p>
        </p:txBody>
      </p:sp>
      <p:sp>
        <p:nvSpPr>
          <p:cNvPr id="22" name="TextBox 21">
            <a:extLst>
              <a:ext uri="{FF2B5EF4-FFF2-40B4-BE49-F238E27FC236}">
                <a16:creationId xmlns:a16="http://schemas.microsoft.com/office/drawing/2014/main" id="{235D6F12-F809-46C3-A224-D35768A87945}"/>
              </a:ext>
            </a:extLst>
          </p:cNvPr>
          <p:cNvSpPr txBox="1"/>
          <p:nvPr/>
        </p:nvSpPr>
        <p:spPr>
          <a:xfrm>
            <a:off x="3864181" y="4408562"/>
            <a:ext cx="1793545" cy="338554"/>
          </a:xfrm>
          <a:prstGeom prst="rect">
            <a:avLst/>
          </a:prstGeom>
          <a:noFill/>
        </p:spPr>
        <p:txBody>
          <a:bodyPr wrap="square" rtlCol="0">
            <a:spAutoFit/>
          </a:bodyPr>
          <a:lstStyle/>
          <a:p>
            <a:r>
              <a:rPr lang="en-US" sz="1600">
                <a:solidFill>
                  <a:srgbClr val="2E75B6"/>
                </a:solidFill>
              </a:rPr>
              <a:t>Level 2 (or “L2”)</a:t>
            </a:r>
          </a:p>
        </p:txBody>
      </p:sp>
      <p:sp>
        <p:nvSpPr>
          <p:cNvPr id="24" name="TextBox 23">
            <a:extLst>
              <a:ext uri="{FF2B5EF4-FFF2-40B4-BE49-F238E27FC236}">
                <a16:creationId xmlns:a16="http://schemas.microsoft.com/office/drawing/2014/main" id="{CE7E18B0-1BCC-41D3-A650-3491961ACF54}"/>
              </a:ext>
            </a:extLst>
          </p:cNvPr>
          <p:cNvSpPr txBox="1"/>
          <p:nvPr/>
        </p:nvSpPr>
        <p:spPr>
          <a:xfrm>
            <a:off x="6353666" y="4416182"/>
            <a:ext cx="1717860" cy="338554"/>
          </a:xfrm>
          <a:prstGeom prst="rect">
            <a:avLst/>
          </a:prstGeom>
          <a:noFill/>
        </p:spPr>
        <p:txBody>
          <a:bodyPr wrap="square" rtlCol="0">
            <a:spAutoFit/>
          </a:bodyPr>
          <a:lstStyle/>
          <a:p>
            <a:r>
              <a:rPr lang="en-US" sz="1600">
                <a:solidFill>
                  <a:srgbClr val="2E75B6"/>
                </a:solidFill>
              </a:rPr>
              <a:t>Level 3 (or “L3”)</a:t>
            </a:r>
          </a:p>
        </p:txBody>
      </p:sp>
      <p:sp>
        <p:nvSpPr>
          <p:cNvPr id="26" name="TextBox 25">
            <a:extLst>
              <a:ext uri="{FF2B5EF4-FFF2-40B4-BE49-F238E27FC236}">
                <a16:creationId xmlns:a16="http://schemas.microsoft.com/office/drawing/2014/main" id="{887ECB6A-2EED-4163-8663-36FD30DFDB81}"/>
              </a:ext>
            </a:extLst>
          </p:cNvPr>
          <p:cNvSpPr txBox="1"/>
          <p:nvPr/>
        </p:nvSpPr>
        <p:spPr>
          <a:xfrm>
            <a:off x="8973509" y="4410537"/>
            <a:ext cx="1656503" cy="338554"/>
          </a:xfrm>
          <a:prstGeom prst="rect">
            <a:avLst/>
          </a:prstGeom>
          <a:noFill/>
        </p:spPr>
        <p:txBody>
          <a:bodyPr wrap="square" rtlCol="0">
            <a:spAutoFit/>
          </a:bodyPr>
          <a:lstStyle/>
          <a:p>
            <a:r>
              <a:rPr lang="en-US" sz="1600">
                <a:solidFill>
                  <a:srgbClr val="2E75B6"/>
                </a:solidFill>
              </a:rPr>
              <a:t>Level 4 (or “L4”)</a:t>
            </a:r>
          </a:p>
        </p:txBody>
      </p:sp>
      <p:sp>
        <p:nvSpPr>
          <p:cNvPr id="28" name="TextBox 27">
            <a:extLst>
              <a:ext uri="{FF2B5EF4-FFF2-40B4-BE49-F238E27FC236}">
                <a16:creationId xmlns:a16="http://schemas.microsoft.com/office/drawing/2014/main" id="{8E486A64-2147-4B30-A3FC-B9DD3D5D6CA7}"/>
              </a:ext>
            </a:extLst>
          </p:cNvPr>
          <p:cNvSpPr txBox="1"/>
          <p:nvPr/>
        </p:nvSpPr>
        <p:spPr>
          <a:xfrm>
            <a:off x="1322100" y="5119551"/>
            <a:ext cx="9433560" cy="1015663"/>
          </a:xfrm>
          <a:prstGeom prst="rect">
            <a:avLst/>
          </a:prstGeom>
          <a:noFill/>
          <a:ln w="12700">
            <a:solidFill>
              <a:srgbClr val="2E75B6"/>
            </a:solidFill>
          </a:ln>
        </p:spPr>
        <p:txBody>
          <a:bodyPr wrap="square" rtlCol="0">
            <a:spAutoFit/>
          </a:bodyPr>
          <a:lstStyle/>
          <a:p>
            <a:r>
              <a:rPr lang="en-US" sz="2000"/>
              <a:t>Adapted from: Boxwala, A. A., et al. (2011). "A multi-layered framework for disseminating knowledge for computer-based decision support." Journal of the American Medical Informatics Association : JAMIA 18 Suppl 1: i132-139.</a:t>
            </a:r>
          </a:p>
        </p:txBody>
      </p:sp>
      <p:sp>
        <p:nvSpPr>
          <p:cNvPr id="2" name="Slide Number Placeholder 1">
            <a:extLst>
              <a:ext uri="{FF2B5EF4-FFF2-40B4-BE49-F238E27FC236}">
                <a16:creationId xmlns:a16="http://schemas.microsoft.com/office/drawing/2014/main" id="{5BCE43EF-97C0-46A4-B0BD-321B736CB130}"/>
              </a:ext>
            </a:extLst>
          </p:cNvPr>
          <p:cNvSpPr>
            <a:spLocks noGrp="1"/>
          </p:cNvSpPr>
          <p:nvPr>
            <p:ph type="sldNum" sz="quarter" idx="11"/>
          </p:nvPr>
        </p:nvSpPr>
        <p:spPr/>
        <p:txBody>
          <a:bodyPr/>
          <a:lstStyle/>
          <a:p>
            <a:fld id="{2F2F552B-1952-B44E-8CAB-5705F0ACD2E2}" type="slidenum">
              <a:rPr lang="uk-UA" smtClean="0"/>
              <a:pPr/>
              <a:t>149</a:t>
            </a:fld>
            <a:endParaRPr lang="uk-UA"/>
          </a:p>
        </p:txBody>
      </p:sp>
    </p:spTree>
    <p:extLst>
      <p:ext uri="{BB962C8B-B14F-4D97-AF65-F5344CB8AC3E}">
        <p14:creationId xmlns:p14="http://schemas.microsoft.com/office/powerpoint/2010/main" val="17850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Directions: How can CDS facilitate application of the guidelines?">
            <a:extLst>
              <a:ext uri="{FF2B5EF4-FFF2-40B4-BE49-F238E27FC236}">
                <a16:creationId xmlns:a16="http://schemas.microsoft.com/office/drawing/2014/main" id="{5E539740-AF97-FE4C-81C5-9170089267CF}"/>
              </a:ext>
            </a:extLst>
          </p:cNvPr>
          <p:cNvSpPr>
            <a:spLocks noGrp="1"/>
          </p:cNvSpPr>
          <p:nvPr>
            <p:ph type="title"/>
          </p:nvPr>
        </p:nvSpPr>
        <p:spPr>
          <a:xfrm>
            <a:off x="294360" y="73413"/>
            <a:ext cx="11720162" cy="693337"/>
          </a:xfrm>
        </p:spPr>
        <p:txBody>
          <a:bodyPr/>
          <a:lstStyle/>
          <a:p>
            <a:r>
              <a:rPr lang="en-US"/>
              <a:t>Directions: </a:t>
            </a:r>
            <a:r>
              <a:rPr lang="en-US" sz="2800" b="0">
                <a:solidFill>
                  <a:schemeClr val="tx1"/>
                </a:solidFill>
              </a:rPr>
              <a:t>How can CDS facilitate application of the guidelines?</a:t>
            </a:r>
            <a:endParaRPr lang="en-US" b="0"/>
          </a:p>
        </p:txBody>
      </p:sp>
      <p:grpSp>
        <p:nvGrpSpPr>
          <p:cNvPr id="6" name="Group 5" descr="Directions: How can CDS facilitate application of the guidelines?">
            <a:extLst>
              <a:ext uri="{FF2B5EF4-FFF2-40B4-BE49-F238E27FC236}">
                <a16:creationId xmlns:a16="http://schemas.microsoft.com/office/drawing/2014/main" id="{87B276A7-D049-4C92-A105-1D7FB398C9CD}"/>
              </a:ext>
            </a:extLst>
          </p:cNvPr>
          <p:cNvGrpSpPr/>
          <p:nvPr/>
        </p:nvGrpSpPr>
        <p:grpSpPr>
          <a:xfrm>
            <a:off x="294360" y="815186"/>
            <a:ext cx="11627564" cy="5418669"/>
            <a:chOff x="294360" y="815186"/>
            <a:chExt cx="11627564" cy="5418669"/>
          </a:xfrm>
        </p:grpSpPr>
        <p:sp>
          <p:nvSpPr>
            <p:cNvPr id="44" name="Round Single Corner Rectangle 43">
              <a:extLst>
                <a:ext uri="{FF2B5EF4-FFF2-40B4-BE49-F238E27FC236}">
                  <a16:creationId xmlns:a16="http://schemas.microsoft.com/office/drawing/2014/main" id="{EA91A73F-A0AB-B543-90E0-B1EA126F3462}"/>
                </a:ext>
                <a:ext uri="{C183D7F6-B498-43B3-948B-1728B52AA6E4}">
                  <adec:decorative xmlns:adec="http://schemas.microsoft.com/office/drawing/2017/decorative" val="1"/>
                </a:ext>
              </a:extLst>
            </p:cNvPr>
            <p:cNvSpPr/>
            <p:nvPr/>
          </p:nvSpPr>
          <p:spPr>
            <a:xfrm rot="16200000">
              <a:off x="1888274" y="-778727"/>
              <a:ext cx="2613812" cy="5801640"/>
            </a:xfrm>
            <a:prstGeom prst="round1Rect">
              <a:avLst/>
            </a:prstGeom>
            <a:solidFill>
              <a:schemeClr val="bg1">
                <a:lumMod val="85000"/>
              </a:schemeClr>
            </a:solidFill>
            <a:ln w="254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 Single Corner Rectangle 44">
              <a:extLst>
                <a:ext uri="{FF2B5EF4-FFF2-40B4-BE49-F238E27FC236}">
                  <a16:creationId xmlns:a16="http://schemas.microsoft.com/office/drawing/2014/main" id="{410EBCD0-0159-8D46-B8A4-4887D3C44BFE}"/>
                </a:ext>
                <a:ext uri="{C183D7F6-B498-43B3-948B-1728B52AA6E4}">
                  <adec:decorative xmlns:adec="http://schemas.microsoft.com/office/drawing/2017/decorative" val="1"/>
                </a:ext>
              </a:extLst>
            </p:cNvPr>
            <p:cNvSpPr/>
            <p:nvPr/>
          </p:nvSpPr>
          <p:spPr>
            <a:xfrm>
              <a:off x="6096000" y="815186"/>
              <a:ext cx="5825924" cy="3435079"/>
            </a:xfrm>
            <a:prstGeom prst="round1Rect">
              <a:avLst/>
            </a:prstGeom>
            <a:solidFill>
              <a:schemeClr val="bg1">
                <a:lumMod val="85000"/>
              </a:schemeClr>
            </a:solidFill>
            <a:ln w="254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6" name="Round Single Corner Rectangle 45">
              <a:extLst>
                <a:ext uri="{FF2B5EF4-FFF2-40B4-BE49-F238E27FC236}">
                  <a16:creationId xmlns:a16="http://schemas.microsoft.com/office/drawing/2014/main" id="{125F0940-6E3D-0844-9437-C10D39A42482}"/>
                </a:ext>
                <a:ext uri="{C183D7F6-B498-43B3-948B-1728B52AA6E4}">
                  <adec:decorative xmlns:adec="http://schemas.microsoft.com/office/drawing/2017/decorative" val="1"/>
                </a:ext>
              </a:extLst>
            </p:cNvPr>
            <p:cNvSpPr/>
            <p:nvPr/>
          </p:nvSpPr>
          <p:spPr>
            <a:xfrm rot="10800000">
              <a:off x="294360" y="3429000"/>
              <a:ext cx="5801640" cy="2804852"/>
            </a:xfrm>
            <a:prstGeom prst="round1Rect">
              <a:avLst/>
            </a:prstGeom>
            <a:solidFill>
              <a:schemeClr val="bg1">
                <a:lumMod val="85000"/>
              </a:schemeClr>
            </a:solidFill>
            <a:ln w="254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Round Single Corner Rectangle 46">
              <a:extLst>
                <a:ext uri="{FF2B5EF4-FFF2-40B4-BE49-F238E27FC236}">
                  <a16:creationId xmlns:a16="http://schemas.microsoft.com/office/drawing/2014/main" id="{E60DA0C3-BFA5-584A-BAB9-24AB57F419D5}"/>
                </a:ext>
                <a:ext uri="{C183D7F6-B498-43B3-948B-1728B52AA6E4}">
                  <adec:decorative xmlns:adec="http://schemas.microsoft.com/office/drawing/2017/decorative" val="1"/>
                </a:ext>
              </a:extLst>
            </p:cNvPr>
            <p:cNvSpPr/>
            <p:nvPr/>
          </p:nvSpPr>
          <p:spPr>
            <a:xfrm rot="5400000">
              <a:off x="8017167" y="2329098"/>
              <a:ext cx="1983590" cy="5825924"/>
            </a:xfrm>
            <a:prstGeom prst="round1Rect">
              <a:avLst/>
            </a:prstGeom>
            <a:solidFill>
              <a:schemeClr val="bg1">
                <a:lumMod val="85000"/>
              </a:schemeClr>
            </a:solidFill>
            <a:ln w="254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8">
              <a:extLst>
                <a:ext uri="{FF2B5EF4-FFF2-40B4-BE49-F238E27FC236}">
                  <a16:creationId xmlns:a16="http://schemas.microsoft.com/office/drawing/2014/main" id="{E4438F10-E9FE-EF4C-A9E4-8E04E85FB494}"/>
                </a:ext>
                <a:ext uri="{C183D7F6-B498-43B3-948B-1728B52AA6E4}">
                  <adec:decorative xmlns:adec="http://schemas.microsoft.com/office/drawing/2017/decorative" val="1"/>
                </a:ext>
              </a:extLst>
            </p:cNvPr>
            <p:cNvSpPr/>
            <p:nvPr/>
          </p:nvSpPr>
          <p:spPr>
            <a:xfrm>
              <a:off x="2819399" y="1806979"/>
              <a:ext cx="5965786" cy="343507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943A6A-1EF0-7F4A-BC5F-A742C67AB825}"/>
                </a:ext>
                <a:ext uri="{C183D7F6-B498-43B3-948B-1728B52AA6E4}">
                  <adec:decorative xmlns:adec="http://schemas.microsoft.com/office/drawing/2017/decorative" val="1"/>
                </a:ext>
              </a:extLst>
            </p:cNvPr>
            <p:cNvSpPr/>
            <p:nvPr/>
          </p:nvSpPr>
          <p:spPr>
            <a:xfrm>
              <a:off x="5860905" y="5258163"/>
              <a:ext cx="448235" cy="9601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1F94D579-8374-E649-8FC1-0DB0CBE6642F}"/>
                </a:ext>
              </a:extLst>
            </p:cNvPr>
            <p:cNvSpPr txBox="1"/>
            <p:nvPr/>
          </p:nvSpPr>
          <p:spPr>
            <a:xfrm>
              <a:off x="3649254" y="1130325"/>
              <a:ext cx="2074094" cy="369332"/>
            </a:xfrm>
            <a:prstGeom prst="rect">
              <a:avLst/>
            </a:prstGeom>
            <a:ln>
              <a:noFill/>
            </a:ln>
          </p:spPr>
          <p:txBody>
            <a:bodyPr vert="horz" wrap="none" lIns="91440" tIns="45720" rIns="91440" bIns="45720" rtlCol="0">
              <a:spAutoFit/>
            </a:bodyPr>
            <a:lstStyle/>
            <a:p>
              <a:pPr algn="l"/>
              <a:r>
                <a:rPr lang="en-US" b="1"/>
                <a:t>PATIENT FACING</a:t>
              </a:r>
            </a:p>
          </p:txBody>
        </p:sp>
        <p:pic>
          <p:nvPicPr>
            <p:cNvPr id="21" name="Picture 20">
              <a:extLst>
                <a:ext uri="{FF2B5EF4-FFF2-40B4-BE49-F238E27FC236}">
                  <a16:creationId xmlns:a16="http://schemas.microsoft.com/office/drawing/2014/main" id="{ADF48677-0F8C-624A-9C18-7AF20BFA81AF}"/>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246375" y="1090998"/>
              <a:ext cx="314960" cy="447040"/>
            </a:xfrm>
            <a:prstGeom prst="rect">
              <a:avLst/>
            </a:prstGeom>
          </p:spPr>
        </p:pic>
        <p:sp>
          <p:nvSpPr>
            <p:cNvPr id="71" name="TextBox 70">
              <a:extLst>
                <a:ext uri="{FF2B5EF4-FFF2-40B4-BE49-F238E27FC236}">
                  <a16:creationId xmlns:a16="http://schemas.microsoft.com/office/drawing/2014/main" id="{BDABD6C2-294B-B846-BF1D-B25FAA264B90}"/>
                </a:ext>
              </a:extLst>
            </p:cNvPr>
            <p:cNvSpPr txBox="1"/>
            <p:nvPr/>
          </p:nvSpPr>
          <p:spPr>
            <a:xfrm>
              <a:off x="599793" y="1042300"/>
              <a:ext cx="2049818" cy="1754326"/>
            </a:xfrm>
            <a:prstGeom prst="rect">
              <a:avLst/>
            </a:prstGeom>
            <a:ln>
              <a:noFill/>
            </a:ln>
          </p:spPr>
          <p:txBody>
            <a:bodyPr vert="horz" wrap="square" lIns="91440" tIns="45720" rIns="91440" bIns="45720" rtlCol="0">
              <a:spAutoFit/>
            </a:bodyPr>
            <a:lstStyle/>
            <a:p>
              <a:pPr algn="l"/>
              <a:r>
                <a:rPr lang="en-US" i="1"/>
                <a:t>Provide education and context:</a:t>
              </a:r>
            </a:p>
            <a:p>
              <a:pPr marL="285750" indent="-285750" algn="l">
                <a:buFont typeface="Arial" panose="020B0604020202020204" pitchFamily="34" charset="0"/>
                <a:buChar char="•"/>
              </a:pPr>
              <a:r>
                <a:rPr lang="en-US" i="1"/>
                <a:t>Screening importance</a:t>
              </a:r>
            </a:p>
            <a:p>
              <a:pPr marL="285750" indent="-285750" algn="l">
                <a:buFont typeface="Arial" panose="020B0604020202020204" pitchFamily="34" charset="0"/>
                <a:buChar char="•"/>
              </a:pPr>
              <a:r>
                <a:rPr lang="en-US" i="1"/>
                <a:t>Test result implications</a:t>
              </a:r>
            </a:p>
          </p:txBody>
        </p:sp>
        <p:sp>
          <p:nvSpPr>
            <p:cNvPr id="4" name="Rounded Rectangle 3">
              <a:extLst>
                <a:ext uri="{FF2B5EF4-FFF2-40B4-BE49-F238E27FC236}">
                  <a16:creationId xmlns:a16="http://schemas.microsoft.com/office/drawing/2014/main" id="{5B074B11-7971-0540-BB57-6E8C118AF9D4}"/>
                </a:ext>
                <a:ext uri="{C183D7F6-B498-43B3-948B-1728B52AA6E4}">
                  <adec:decorative xmlns:adec="http://schemas.microsoft.com/office/drawing/2017/decorative" val="1"/>
                </a:ext>
              </a:extLst>
            </p:cNvPr>
            <p:cNvSpPr/>
            <p:nvPr/>
          </p:nvSpPr>
          <p:spPr>
            <a:xfrm>
              <a:off x="673242" y="2890193"/>
              <a:ext cx="1752580" cy="1132482"/>
            </a:xfrm>
            <a:prstGeom prst="round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Box 4">
              <a:extLst>
                <a:ext uri="{FF2B5EF4-FFF2-40B4-BE49-F238E27FC236}">
                  <a16:creationId xmlns:a16="http://schemas.microsoft.com/office/drawing/2014/main" id="{2E43E843-8890-BA4D-9AEA-A6F3F55B8BAD}"/>
                </a:ext>
              </a:extLst>
            </p:cNvPr>
            <p:cNvSpPr txBox="1"/>
            <p:nvPr/>
          </p:nvSpPr>
          <p:spPr>
            <a:xfrm>
              <a:off x="999920" y="2967335"/>
              <a:ext cx="1456478" cy="923330"/>
            </a:xfrm>
            <a:prstGeom prst="rect">
              <a:avLst/>
            </a:prstGeom>
            <a:ln>
              <a:noFill/>
            </a:ln>
          </p:spPr>
          <p:txBody>
            <a:bodyPr vert="horz" wrap="square" lIns="91440" tIns="45720" rIns="91440" bIns="45720" rtlCol="0">
              <a:spAutoFit/>
            </a:bodyPr>
            <a:lstStyle/>
            <a:p>
              <a:pPr algn="l"/>
              <a:r>
                <a:rPr lang="en-US" i="1"/>
                <a:t>Shared decision-making</a:t>
              </a:r>
            </a:p>
          </p:txBody>
        </p:sp>
        <p:sp>
          <p:nvSpPr>
            <p:cNvPr id="51" name="TextBox 50">
              <a:extLst>
                <a:ext uri="{FF2B5EF4-FFF2-40B4-BE49-F238E27FC236}">
                  <a16:creationId xmlns:a16="http://schemas.microsoft.com/office/drawing/2014/main" id="{6261A5FB-C51B-B946-A3EE-E578793A22B1}"/>
                </a:ext>
              </a:extLst>
            </p:cNvPr>
            <p:cNvSpPr txBox="1"/>
            <p:nvPr/>
          </p:nvSpPr>
          <p:spPr>
            <a:xfrm>
              <a:off x="6279878" y="1042300"/>
              <a:ext cx="1921989" cy="646331"/>
            </a:xfrm>
            <a:prstGeom prst="rect">
              <a:avLst/>
            </a:prstGeom>
            <a:ln>
              <a:noFill/>
            </a:ln>
          </p:spPr>
          <p:txBody>
            <a:bodyPr vert="horz" wrap="square" lIns="91440" tIns="45720" rIns="91440" bIns="45720" rtlCol="0">
              <a:spAutoFit/>
            </a:bodyPr>
            <a:lstStyle/>
            <a:p>
              <a:pPr algn="l"/>
              <a:r>
                <a:rPr lang="en-US" b="1"/>
                <a:t>LABORATORY FACING</a:t>
              </a:r>
            </a:p>
          </p:txBody>
        </p:sp>
        <p:pic>
          <p:nvPicPr>
            <p:cNvPr id="22" name="Picture 21">
              <a:extLst>
                <a:ext uri="{FF2B5EF4-FFF2-40B4-BE49-F238E27FC236}">
                  <a16:creationId xmlns:a16="http://schemas.microsoft.com/office/drawing/2014/main" id="{DCFC14A4-3C25-8C45-BAE0-7CD46007242C}"/>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7999846" y="985724"/>
              <a:ext cx="928370" cy="716788"/>
            </a:xfrm>
            <a:prstGeom prst="rect">
              <a:avLst/>
            </a:prstGeom>
          </p:spPr>
        </p:pic>
        <p:sp>
          <p:nvSpPr>
            <p:cNvPr id="57" name="TextBox 56">
              <a:extLst>
                <a:ext uri="{FF2B5EF4-FFF2-40B4-BE49-F238E27FC236}">
                  <a16:creationId xmlns:a16="http://schemas.microsoft.com/office/drawing/2014/main" id="{72F11ECD-2418-5B4D-A3FA-D7D66D11DE69}"/>
                </a:ext>
              </a:extLst>
            </p:cNvPr>
            <p:cNvSpPr txBox="1"/>
            <p:nvPr/>
          </p:nvSpPr>
          <p:spPr>
            <a:xfrm>
              <a:off x="9044308" y="1106432"/>
              <a:ext cx="2668026" cy="2800767"/>
            </a:xfrm>
            <a:prstGeom prst="rect">
              <a:avLst/>
            </a:prstGeom>
            <a:ln>
              <a:noFill/>
            </a:ln>
          </p:spPr>
          <p:txBody>
            <a:bodyPr vert="horz" wrap="square" lIns="91440" tIns="45720" rIns="91440" bIns="45720" rtlCol="0">
              <a:spAutoFit/>
            </a:bodyPr>
            <a:lstStyle/>
            <a:p>
              <a:pPr algn="l"/>
              <a:r>
                <a:rPr lang="en-US" i="1"/>
                <a:t>Encourage structured data capture for tests</a:t>
              </a:r>
            </a:p>
            <a:p>
              <a:pPr algn="l"/>
              <a:endParaRPr lang="en-US" sz="1400" i="1"/>
            </a:p>
            <a:p>
              <a:r>
                <a:rPr lang="en-US" i="1"/>
                <a:t>Can’t assume data will be easily interpretable</a:t>
              </a:r>
            </a:p>
            <a:p>
              <a:pPr algn="l"/>
              <a:endParaRPr lang="en-US" sz="1400" i="1"/>
            </a:p>
            <a:p>
              <a:pPr algn="l"/>
              <a:r>
                <a:rPr lang="en-US" i="1"/>
                <a:t>Use guidelines to provide context:</a:t>
              </a:r>
            </a:p>
            <a:p>
              <a:pPr algn="l"/>
              <a:endParaRPr lang="en-US" sz="400" i="1"/>
            </a:p>
            <a:p>
              <a:pPr marL="285750" indent="-285750" algn="l">
                <a:buFont typeface="Arial" panose="020B0604020202020204" pitchFamily="34" charset="0"/>
                <a:buChar char="•"/>
              </a:pPr>
              <a:r>
                <a:rPr lang="en-US" i="1"/>
                <a:t>Test appropriateness</a:t>
              </a:r>
            </a:p>
            <a:p>
              <a:pPr marL="285750" indent="-285750" algn="l">
                <a:buFont typeface="Arial" panose="020B0604020202020204" pitchFamily="34" charset="0"/>
                <a:buChar char="•"/>
              </a:pPr>
              <a:r>
                <a:rPr lang="en-US" i="1"/>
                <a:t>Test interpretability</a:t>
              </a:r>
            </a:p>
          </p:txBody>
        </p:sp>
        <p:sp>
          <p:nvSpPr>
            <p:cNvPr id="53" name="TextBox 52">
              <a:extLst>
                <a:ext uri="{FF2B5EF4-FFF2-40B4-BE49-F238E27FC236}">
                  <a16:creationId xmlns:a16="http://schemas.microsoft.com/office/drawing/2014/main" id="{FACDC606-A922-1048-AC11-3B1F3AD6CFCA}"/>
                </a:ext>
              </a:extLst>
            </p:cNvPr>
            <p:cNvSpPr txBox="1"/>
            <p:nvPr/>
          </p:nvSpPr>
          <p:spPr>
            <a:xfrm>
              <a:off x="4652053" y="5553557"/>
              <a:ext cx="2287870" cy="369332"/>
            </a:xfrm>
            <a:prstGeom prst="rect">
              <a:avLst/>
            </a:prstGeom>
            <a:ln>
              <a:noFill/>
            </a:ln>
          </p:spPr>
          <p:txBody>
            <a:bodyPr vert="horz" wrap="none" lIns="91440" tIns="45720" rIns="91440" bIns="45720" rtlCol="0">
              <a:spAutoFit/>
            </a:bodyPr>
            <a:lstStyle/>
            <a:p>
              <a:pPr algn="l"/>
              <a:r>
                <a:rPr lang="en-US" b="1"/>
                <a:t>CLINICIAN FACING</a:t>
              </a:r>
            </a:p>
          </p:txBody>
        </p:sp>
        <p:pic>
          <p:nvPicPr>
            <p:cNvPr id="23" name="Picture 22" descr="graphic of physician with stethoscope around neck">
              <a:extLst>
                <a:ext uri="{FF2B5EF4-FFF2-40B4-BE49-F238E27FC236}">
                  <a16:creationId xmlns:a16="http://schemas.microsoft.com/office/drawing/2014/main" id="{A98D9EE6-6B82-E445-8FE5-43220FB7501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175018" y="5448882"/>
              <a:ext cx="325369" cy="480458"/>
            </a:xfrm>
            <a:prstGeom prst="rect">
              <a:avLst/>
            </a:prstGeom>
            <a:effectLst/>
          </p:spPr>
        </p:pic>
        <p:sp>
          <p:nvSpPr>
            <p:cNvPr id="58" name="TextBox 57">
              <a:extLst>
                <a:ext uri="{FF2B5EF4-FFF2-40B4-BE49-F238E27FC236}">
                  <a16:creationId xmlns:a16="http://schemas.microsoft.com/office/drawing/2014/main" id="{52931FCE-0971-9545-88C0-BCE8001C1BDE}"/>
                </a:ext>
              </a:extLst>
            </p:cNvPr>
            <p:cNvSpPr txBox="1"/>
            <p:nvPr/>
          </p:nvSpPr>
          <p:spPr>
            <a:xfrm>
              <a:off x="9033043" y="4411061"/>
              <a:ext cx="2601875" cy="1661993"/>
            </a:xfrm>
            <a:prstGeom prst="rect">
              <a:avLst/>
            </a:prstGeom>
            <a:ln>
              <a:noFill/>
            </a:ln>
          </p:spPr>
          <p:txBody>
            <a:bodyPr vert="horz" wrap="square" lIns="91440" tIns="45720" rIns="91440" bIns="45720" rtlCol="0">
              <a:spAutoFit/>
            </a:bodyPr>
            <a:lstStyle/>
            <a:p>
              <a:pPr algn="l"/>
              <a:r>
                <a:rPr lang="en-US" i="1"/>
                <a:t>Make it easier to review lab &amp; pathology data</a:t>
              </a:r>
            </a:p>
            <a:p>
              <a:pPr algn="l"/>
              <a:endParaRPr lang="en-US" sz="1200" i="1"/>
            </a:p>
            <a:p>
              <a:pPr algn="l"/>
              <a:r>
                <a:rPr lang="en-US" i="1"/>
                <a:t>Provide tools to facilitate application of guidelines</a:t>
              </a:r>
            </a:p>
          </p:txBody>
        </p:sp>
        <p:sp>
          <p:nvSpPr>
            <p:cNvPr id="59" name="TextBox 58">
              <a:extLst>
                <a:ext uri="{FF2B5EF4-FFF2-40B4-BE49-F238E27FC236}">
                  <a16:creationId xmlns:a16="http://schemas.microsoft.com/office/drawing/2014/main" id="{BCE471C3-11B8-4845-A75E-CDA81BECC409}"/>
                </a:ext>
              </a:extLst>
            </p:cNvPr>
            <p:cNvSpPr txBox="1"/>
            <p:nvPr/>
          </p:nvSpPr>
          <p:spPr>
            <a:xfrm>
              <a:off x="768276" y="5410138"/>
              <a:ext cx="3278516" cy="646331"/>
            </a:xfrm>
            <a:prstGeom prst="rect">
              <a:avLst/>
            </a:prstGeom>
            <a:ln>
              <a:noFill/>
            </a:ln>
          </p:spPr>
          <p:txBody>
            <a:bodyPr vert="horz" wrap="square" lIns="91440" tIns="45720" rIns="91440" bIns="45720" rtlCol="0">
              <a:spAutoFit/>
            </a:bodyPr>
            <a:lstStyle/>
            <a:p>
              <a:pPr algn="l"/>
              <a:r>
                <a:rPr lang="en-US" i="1"/>
                <a:t>Frame patient history in the context of the guidelines</a:t>
              </a:r>
            </a:p>
          </p:txBody>
        </p:sp>
        <p:sp>
          <p:nvSpPr>
            <p:cNvPr id="18" name="TextBox 17">
              <a:extLst>
                <a:ext uri="{FF2B5EF4-FFF2-40B4-BE49-F238E27FC236}">
                  <a16:creationId xmlns:a16="http://schemas.microsoft.com/office/drawing/2014/main" id="{31FBCE82-2BC2-FA40-9371-578591134B86}"/>
                </a:ext>
              </a:extLst>
            </p:cNvPr>
            <p:cNvSpPr txBox="1"/>
            <p:nvPr/>
          </p:nvSpPr>
          <p:spPr>
            <a:xfrm>
              <a:off x="524951" y="4116242"/>
              <a:ext cx="2116317" cy="1200329"/>
            </a:xfrm>
            <a:prstGeom prst="rect">
              <a:avLst/>
            </a:prstGeom>
            <a:ln>
              <a:noFill/>
            </a:ln>
          </p:spPr>
          <p:txBody>
            <a:bodyPr vert="horz" wrap="square" lIns="91440" tIns="45720" rIns="91440" bIns="45720" rtlCol="0">
              <a:spAutoFit/>
            </a:bodyPr>
            <a:lstStyle/>
            <a:p>
              <a:pPr algn="l"/>
              <a:r>
                <a:rPr lang="en-US" i="1"/>
                <a:t>Make it easier to view pertinent patient history in one place</a:t>
              </a:r>
            </a:p>
          </p:txBody>
        </p:sp>
      </p:grpSp>
      <p:pic>
        <p:nvPicPr>
          <p:cNvPr id="48" name="Content Placeholder 5" descr="Diagram of cervical cancer screening and management lifecycle model. A set of entry criteria leads to routine screening. Screening for high-risk populations is a special case. Screening includes lab testing, communicating results to provider and patient, and follow-up management. Negative screening results are followed up with more routine screening in the future. Positive results are managed separately.">
            <a:extLst>
              <a:ext uri="{FF2B5EF4-FFF2-40B4-BE49-F238E27FC236}">
                <a16:creationId xmlns:a16="http://schemas.microsoft.com/office/drawing/2014/main" id="{F2F44140-0438-9D4B-A604-4E2262FFD993}"/>
              </a:ext>
            </a:extLst>
          </p:cNvPr>
          <p:cNvPicPr>
            <a:picLocks noGrp="1" noChangeAspect="1"/>
          </p:cNvPicPr>
          <p:nvPr>
            <p:ph sz="quarter" idx="12"/>
          </p:nvPr>
        </p:nvPicPr>
        <p:blipFill>
          <a:blip r:embed="rId5"/>
          <a:srcRect/>
          <a:stretch/>
        </p:blipFill>
        <p:spPr>
          <a:xfrm>
            <a:off x="2962385" y="1806981"/>
            <a:ext cx="4971382" cy="3244037"/>
          </a:xfrm>
        </p:spPr>
      </p:pic>
      <p:sp>
        <p:nvSpPr>
          <p:cNvPr id="2" name="Slide Number Placeholder 1">
            <a:extLst>
              <a:ext uri="{FF2B5EF4-FFF2-40B4-BE49-F238E27FC236}">
                <a16:creationId xmlns:a16="http://schemas.microsoft.com/office/drawing/2014/main" id="{BFBB0AB0-847C-D94C-A535-495A138EB6F7}"/>
              </a:ext>
            </a:extLst>
          </p:cNvPr>
          <p:cNvSpPr>
            <a:spLocks noGrp="1"/>
          </p:cNvSpPr>
          <p:nvPr>
            <p:ph type="sldNum" sz="quarter" idx="11"/>
          </p:nvPr>
        </p:nvSpPr>
        <p:spPr/>
        <p:txBody>
          <a:bodyPr/>
          <a:lstStyle/>
          <a:p>
            <a:fld id="{2F2F552B-1952-B44E-8CAB-5705F0ACD2E2}" type="slidenum">
              <a:rPr lang="uk-UA" smtClean="0"/>
              <a:pPr/>
              <a:t>15</a:t>
            </a:fld>
            <a:endParaRPr lang="uk-UA"/>
          </a:p>
        </p:txBody>
      </p:sp>
    </p:spTree>
    <p:extLst>
      <p:ext uri="{BB962C8B-B14F-4D97-AF65-F5344CB8AC3E}">
        <p14:creationId xmlns:p14="http://schemas.microsoft.com/office/powerpoint/2010/main" val="221652521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EA5D9E6D-B632-774C-AA48-7E38B9E19AF4}"/>
              </a:ext>
            </a:extLst>
          </p:cNvPr>
          <p:cNvSpPr>
            <a:spLocks noGrp="1"/>
          </p:cNvSpPr>
          <p:nvPr>
            <p:ph type="title"/>
          </p:nvPr>
        </p:nvSpPr>
        <p:spPr>
          <a:xfrm>
            <a:off x="304799" y="226260"/>
            <a:ext cx="11277600" cy="693337"/>
          </a:xfrm>
        </p:spPr>
        <p:txBody>
          <a:bodyPr/>
          <a:lstStyle/>
          <a:p>
            <a:r>
              <a:rPr lang="en-US"/>
              <a:t>Knowledge Translation Methodology</a:t>
            </a:r>
          </a:p>
        </p:txBody>
      </p:sp>
      <p:sp>
        <p:nvSpPr>
          <p:cNvPr id="4" name="Rectangle 3">
            <a:extLst>
              <a:ext uri="{FF2B5EF4-FFF2-40B4-BE49-F238E27FC236}">
                <a16:creationId xmlns:a16="http://schemas.microsoft.com/office/drawing/2014/main" id="{744FCA1F-C08B-485A-9965-B71D6F65A170}"/>
              </a:ext>
            </a:extLst>
          </p:cNvPr>
          <p:cNvSpPr/>
          <p:nvPr/>
        </p:nvSpPr>
        <p:spPr>
          <a:xfrm>
            <a:off x="6239322" y="984137"/>
            <a:ext cx="5694969" cy="6026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Knowledge translation involves a series of  complex evaluations and activities</a:t>
            </a:r>
          </a:p>
        </p:txBody>
      </p:sp>
      <p:grpSp>
        <p:nvGrpSpPr>
          <p:cNvPr id="3" name="Group 2" descr="the knowledge translation methodology">
            <a:extLst>
              <a:ext uri="{FF2B5EF4-FFF2-40B4-BE49-F238E27FC236}">
                <a16:creationId xmlns:a16="http://schemas.microsoft.com/office/drawing/2014/main" id="{41000558-55E5-4A4C-AEF0-205F22A9C33F}"/>
              </a:ext>
            </a:extLst>
          </p:cNvPr>
          <p:cNvGrpSpPr/>
          <p:nvPr/>
        </p:nvGrpSpPr>
        <p:grpSpPr>
          <a:xfrm>
            <a:off x="401031" y="1414921"/>
            <a:ext cx="6717282" cy="5053341"/>
            <a:chOff x="401031" y="1414921"/>
            <a:chExt cx="6717282" cy="5053341"/>
          </a:xfrm>
        </p:grpSpPr>
        <p:sp>
          <p:nvSpPr>
            <p:cNvPr id="35" name="TextBox 34">
              <a:extLst>
                <a:ext uri="{FF2B5EF4-FFF2-40B4-BE49-F238E27FC236}">
                  <a16:creationId xmlns:a16="http://schemas.microsoft.com/office/drawing/2014/main" id="{6A9F8BF1-C06B-44B9-B983-643A59A69F8E}"/>
                </a:ext>
              </a:extLst>
            </p:cNvPr>
            <p:cNvSpPr txBox="1"/>
            <p:nvPr/>
          </p:nvSpPr>
          <p:spPr>
            <a:xfrm>
              <a:off x="2324746" y="1414921"/>
              <a:ext cx="3130657" cy="307777"/>
            </a:xfrm>
            <a:prstGeom prst="rect">
              <a:avLst/>
            </a:prstGeom>
            <a:noFill/>
          </p:spPr>
          <p:txBody>
            <a:bodyPr wrap="square" rtlCol="0">
              <a:spAutoFit/>
            </a:bodyPr>
            <a:lstStyle/>
            <a:p>
              <a:r>
                <a:rPr lang="en-US" sz="1400" b="1"/>
                <a:t>“L1”: Evidence-based “source” selection</a:t>
              </a:r>
              <a:endParaRPr lang="en-US" sz="1400"/>
            </a:p>
          </p:txBody>
        </p:sp>
        <p:pic>
          <p:nvPicPr>
            <p:cNvPr id="26" name="Picture 25" descr="knowledge translation methodology">
              <a:extLst>
                <a:ext uri="{FF2B5EF4-FFF2-40B4-BE49-F238E27FC236}">
                  <a16:creationId xmlns:a16="http://schemas.microsoft.com/office/drawing/2014/main" id="{AC7D90BB-CD40-4B5D-A1FC-333AF893219A}"/>
                </a:ext>
              </a:extLst>
            </p:cNvPr>
            <p:cNvPicPr>
              <a:picLocks noChangeAspect="1"/>
            </p:cNvPicPr>
            <p:nvPr/>
          </p:nvPicPr>
          <p:blipFill>
            <a:blip r:embed="rId2"/>
            <a:stretch>
              <a:fillRect/>
            </a:stretch>
          </p:blipFill>
          <p:spPr>
            <a:xfrm>
              <a:off x="401031" y="1914988"/>
              <a:ext cx="5111375" cy="4553274"/>
            </a:xfrm>
            <a:prstGeom prst="rect">
              <a:avLst/>
            </a:prstGeom>
          </p:spPr>
        </p:pic>
        <p:sp>
          <p:nvSpPr>
            <p:cNvPr id="28" name="Rounded Rectangle 9">
              <a:extLst>
                <a:ext uri="{FF2B5EF4-FFF2-40B4-BE49-F238E27FC236}">
                  <a16:creationId xmlns:a16="http://schemas.microsoft.com/office/drawing/2014/main" id="{F8128557-21EB-461D-AAA4-4F4318D9DD8C}"/>
                </a:ext>
                <a:ext uri="{C183D7F6-B498-43B3-948B-1728B52AA6E4}">
                  <adec:decorative xmlns:adec="http://schemas.microsoft.com/office/drawing/2017/decorative" val="1"/>
                </a:ext>
              </a:extLst>
            </p:cNvPr>
            <p:cNvSpPr/>
            <p:nvPr/>
          </p:nvSpPr>
          <p:spPr>
            <a:xfrm>
              <a:off x="582996" y="4166858"/>
              <a:ext cx="4081993" cy="1433502"/>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sp>
          <p:nvSpPr>
            <p:cNvPr id="29" name="Rounded Rectangle 9">
              <a:extLst>
                <a:ext uri="{FF2B5EF4-FFF2-40B4-BE49-F238E27FC236}">
                  <a16:creationId xmlns:a16="http://schemas.microsoft.com/office/drawing/2014/main" id="{73A919DD-56B9-40AE-B947-CCBBCA6409AA}"/>
                </a:ext>
                <a:ext uri="{C183D7F6-B498-43B3-948B-1728B52AA6E4}">
                  <adec:decorative xmlns:adec="http://schemas.microsoft.com/office/drawing/2017/decorative" val="1"/>
                </a:ext>
              </a:extLst>
            </p:cNvPr>
            <p:cNvSpPr/>
            <p:nvPr/>
          </p:nvSpPr>
          <p:spPr>
            <a:xfrm>
              <a:off x="2166602" y="1422226"/>
              <a:ext cx="3288802" cy="472138"/>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cxnSp>
          <p:nvCxnSpPr>
            <p:cNvPr id="31" name="Straight Connector 30">
              <a:extLst>
                <a:ext uri="{FF2B5EF4-FFF2-40B4-BE49-F238E27FC236}">
                  <a16:creationId xmlns:a16="http://schemas.microsoft.com/office/drawing/2014/main" id="{8083FF2B-FE99-4DD9-B13A-B3A22F694FD4}"/>
                </a:ext>
                <a:ext uri="{C183D7F6-B498-43B3-948B-1728B52AA6E4}">
                  <adec:decorative xmlns:adec="http://schemas.microsoft.com/office/drawing/2017/decorative" val="1"/>
                </a:ext>
              </a:extLst>
            </p:cNvPr>
            <p:cNvCxnSpPr>
              <a:cxnSpLocks/>
              <a:stCxn id="29" idx="1"/>
            </p:cNvCxnSpPr>
            <p:nvPr/>
          </p:nvCxnSpPr>
          <p:spPr>
            <a:xfrm flipH="1">
              <a:off x="1552770" y="1658295"/>
              <a:ext cx="613832" cy="475640"/>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B97C27-F613-4FF2-9EF7-73E8C7F14D2E}"/>
                </a:ext>
                <a:ext uri="{C183D7F6-B498-43B3-948B-1728B52AA6E4}">
                  <adec:decorative xmlns:adec="http://schemas.microsoft.com/office/drawing/2017/decorative" val="1"/>
                </a:ext>
              </a:extLst>
            </p:cNvPr>
            <p:cNvCxnSpPr>
              <a:cxnSpLocks/>
            </p:cNvCxnSpPr>
            <p:nvPr/>
          </p:nvCxnSpPr>
          <p:spPr>
            <a:xfrm flipH="1">
              <a:off x="4796724" y="2135462"/>
              <a:ext cx="2293751" cy="965278"/>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87D052-B066-4DC9-8501-D5A9E42A7703}"/>
                </a:ext>
                <a:ext uri="{C183D7F6-B498-43B3-948B-1728B52AA6E4}">
                  <adec:decorative xmlns:adec="http://schemas.microsoft.com/office/drawing/2017/decorative" val="1"/>
                </a:ext>
              </a:extLst>
            </p:cNvPr>
            <p:cNvCxnSpPr>
              <a:cxnSpLocks/>
              <a:stCxn id="36" idx="1"/>
            </p:cNvCxnSpPr>
            <p:nvPr/>
          </p:nvCxnSpPr>
          <p:spPr>
            <a:xfrm flipH="1">
              <a:off x="4664989" y="3477796"/>
              <a:ext cx="2453324" cy="1121055"/>
            </a:xfrm>
            <a:prstGeom prst="line">
              <a:avLst/>
            </a:prstGeom>
            <a:ln w="38100">
              <a:solidFill>
                <a:srgbClr val="2E75B6"/>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C54B5E-DCA4-4C56-B89D-8C3899E67CA5}"/>
                </a:ext>
                <a:ext uri="{C183D7F6-B498-43B3-948B-1728B52AA6E4}">
                  <adec:decorative xmlns:adec="http://schemas.microsoft.com/office/drawing/2017/decorative" val="1"/>
                </a:ext>
              </a:extLst>
            </p:cNvPr>
            <p:cNvSpPr/>
            <p:nvPr/>
          </p:nvSpPr>
          <p:spPr>
            <a:xfrm>
              <a:off x="475407" y="2040231"/>
              <a:ext cx="1226790" cy="1686584"/>
            </a:xfrm>
            <a:prstGeom prst="rect">
              <a:avLst/>
            </a:prstGeom>
            <a:no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9">
              <a:extLst>
                <a:ext uri="{FF2B5EF4-FFF2-40B4-BE49-F238E27FC236}">
                  <a16:creationId xmlns:a16="http://schemas.microsoft.com/office/drawing/2014/main" id="{C9396D4F-03C5-499E-95EE-CFF4A1F6B261}"/>
                </a:ext>
                <a:ext uri="{C183D7F6-B498-43B3-948B-1728B52AA6E4}">
                  <adec:decorative xmlns:adec="http://schemas.microsoft.com/office/drawing/2017/decorative" val="1"/>
                </a:ext>
              </a:extLst>
            </p:cNvPr>
            <p:cNvSpPr/>
            <p:nvPr/>
          </p:nvSpPr>
          <p:spPr>
            <a:xfrm>
              <a:off x="1842007" y="2066838"/>
              <a:ext cx="2954718" cy="1433502"/>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sp>
          <p:nvSpPr>
            <p:cNvPr id="40" name="Rounded Rectangle 9">
              <a:extLst>
                <a:ext uri="{FF2B5EF4-FFF2-40B4-BE49-F238E27FC236}">
                  <a16:creationId xmlns:a16="http://schemas.microsoft.com/office/drawing/2014/main" id="{B1CB3B4D-B311-47A3-8BFB-84E293EC1F9B}"/>
                </a:ext>
                <a:ext uri="{C183D7F6-B498-43B3-948B-1728B52AA6E4}">
                  <adec:decorative xmlns:adec="http://schemas.microsoft.com/office/drawing/2017/decorative" val="1"/>
                </a:ext>
              </a:extLst>
            </p:cNvPr>
            <p:cNvSpPr/>
            <p:nvPr/>
          </p:nvSpPr>
          <p:spPr>
            <a:xfrm>
              <a:off x="478348" y="2010460"/>
              <a:ext cx="1236189" cy="1733013"/>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pic>
          <p:nvPicPr>
            <p:cNvPr id="41" name="Picture 40" descr="narrative graphic of pen/paper">
              <a:extLst>
                <a:ext uri="{FF2B5EF4-FFF2-40B4-BE49-F238E27FC236}">
                  <a16:creationId xmlns:a16="http://schemas.microsoft.com/office/drawing/2014/main" id="{79991119-4160-4ECF-B773-F75027AC0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153" y="1640754"/>
              <a:ext cx="744683" cy="683308"/>
            </a:xfrm>
            <a:prstGeom prst="rect">
              <a:avLst/>
            </a:prstGeom>
          </p:spPr>
        </p:pic>
      </p:grpSp>
      <p:sp>
        <p:nvSpPr>
          <p:cNvPr id="27" name="TextBox 26">
            <a:extLst>
              <a:ext uri="{FF2B5EF4-FFF2-40B4-BE49-F238E27FC236}">
                <a16:creationId xmlns:a16="http://schemas.microsoft.com/office/drawing/2014/main" id="{16B17264-7128-4DBA-B40D-C7378E25E370}"/>
              </a:ext>
            </a:extLst>
          </p:cNvPr>
          <p:cNvSpPr txBox="1"/>
          <p:nvPr/>
        </p:nvSpPr>
        <p:spPr>
          <a:xfrm>
            <a:off x="7198123" y="1969346"/>
            <a:ext cx="4096965" cy="307777"/>
          </a:xfrm>
          <a:prstGeom prst="rect">
            <a:avLst/>
          </a:prstGeom>
          <a:noFill/>
        </p:spPr>
        <p:txBody>
          <a:bodyPr wrap="square" rtlCol="0">
            <a:spAutoFit/>
          </a:bodyPr>
          <a:lstStyle/>
          <a:p>
            <a:r>
              <a:rPr lang="en-US" sz="1400" b="1"/>
              <a:t>“L2” and “L3”: Translating and encoding knowledge</a:t>
            </a:r>
            <a:endParaRPr lang="en-US" sz="1400"/>
          </a:p>
        </p:txBody>
      </p:sp>
      <p:sp>
        <p:nvSpPr>
          <p:cNvPr id="32" name="TextBox 31">
            <a:extLst>
              <a:ext uri="{FF2B5EF4-FFF2-40B4-BE49-F238E27FC236}">
                <a16:creationId xmlns:a16="http://schemas.microsoft.com/office/drawing/2014/main" id="{38FC9D25-DE07-48FE-A11C-083E1F890B55}"/>
              </a:ext>
            </a:extLst>
          </p:cNvPr>
          <p:cNvSpPr txBox="1"/>
          <p:nvPr/>
        </p:nvSpPr>
        <p:spPr>
          <a:xfrm>
            <a:off x="7213622" y="3236968"/>
            <a:ext cx="2855143" cy="523220"/>
          </a:xfrm>
          <a:prstGeom prst="rect">
            <a:avLst/>
          </a:prstGeom>
          <a:noFill/>
        </p:spPr>
        <p:txBody>
          <a:bodyPr wrap="square" rtlCol="0">
            <a:spAutoFit/>
          </a:bodyPr>
          <a:lstStyle/>
          <a:p>
            <a:r>
              <a:rPr lang="en-US" sz="1400" b="1"/>
              <a:t>“L4”: CDS integration with health IT</a:t>
            </a:r>
            <a:endParaRPr lang="en-US"/>
          </a:p>
        </p:txBody>
      </p:sp>
      <p:sp>
        <p:nvSpPr>
          <p:cNvPr id="33" name="Rounded Rectangle 9">
            <a:extLst>
              <a:ext uri="{FF2B5EF4-FFF2-40B4-BE49-F238E27FC236}">
                <a16:creationId xmlns:a16="http://schemas.microsoft.com/office/drawing/2014/main" id="{89D0C6AF-F0AC-48E4-8B97-3DF1F004A1ED}"/>
              </a:ext>
              <a:ext uri="{C183D7F6-B498-43B3-948B-1728B52AA6E4}">
                <adec:decorative xmlns:adec="http://schemas.microsoft.com/office/drawing/2017/decorative" val="1"/>
              </a:ext>
            </a:extLst>
          </p:cNvPr>
          <p:cNvSpPr/>
          <p:nvPr/>
        </p:nvSpPr>
        <p:spPr>
          <a:xfrm>
            <a:off x="7102815" y="1989532"/>
            <a:ext cx="4250984" cy="472138"/>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sp>
        <p:nvSpPr>
          <p:cNvPr id="36" name="Rounded Rectangle 9">
            <a:extLst>
              <a:ext uri="{FF2B5EF4-FFF2-40B4-BE49-F238E27FC236}">
                <a16:creationId xmlns:a16="http://schemas.microsoft.com/office/drawing/2014/main" id="{85B232D4-9E08-441D-830D-263EC27E5B29}"/>
              </a:ext>
              <a:ext uri="{C183D7F6-B498-43B3-948B-1728B52AA6E4}">
                <adec:decorative xmlns:adec="http://schemas.microsoft.com/office/drawing/2017/decorative" val="1"/>
              </a:ext>
            </a:extLst>
          </p:cNvPr>
          <p:cNvSpPr/>
          <p:nvPr/>
        </p:nvSpPr>
        <p:spPr>
          <a:xfrm>
            <a:off x="7118313" y="3241727"/>
            <a:ext cx="2950452" cy="472138"/>
          </a:xfrm>
          <a:prstGeom prst="round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solidFill>
                <a:schemeClr val="accent5">
                  <a:lumMod val="75000"/>
                </a:schemeClr>
              </a:solidFill>
            </a:endParaRPr>
          </a:p>
        </p:txBody>
      </p:sp>
      <p:pic>
        <p:nvPicPr>
          <p:cNvPr id="42" name="Picture 41">
            <a:extLst>
              <a:ext uri="{FF2B5EF4-FFF2-40B4-BE49-F238E27FC236}">
                <a16:creationId xmlns:a16="http://schemas.microsoft.com/office/drawing/2014/main" id="{507020DE-A70B-4EC5-82D2-5090F5B61D9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1397" y="2274272"/>
            <a:ext cx="812068" cy="658770"/>
          </a:xfrm>
          <a:prstGeom prst="rect">
            <a:avLst/>
          </a:prstGeom>
        </p:spPr>
      </p:pic>
      <p:pic>
        <p:nvPicPr>
          <p:cNvPr id="43" name="Picture 42">
            <a:extLst>
              <a:ext uri="{FF2B5EF4-FFF2-40B4-BE49-F238E27FC236}">
                <a16:creationId xmlns:a16="http://schemas.microsoft.com/office/drawing/2014/main" id="{29F7424D-6978-40E4-8437-C5B86AC7641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1928" y="2274272"/>
            <a:ext cx="778658" cy="668028"/>
          </a:xfrm>
          <a:prstGeom prst="rect">
            <a:avLst/>
          </a:prstGeom>
        </p:spPr>
      </p:pic>
      <p:pic>
        <p:nvPicPr>
          <p:cNvPr id="44" name="Picture 43">
            <a:extLst>
              <a:ext uri="{FF2B5EF4-FFF2-40B4-BE49-F238E27FC236}">
                <a16:creationId xmlns:a16="http://schemas.microsoft.com/office/drawing/2014/main" id="{61E54A96-9193-4363-B114-5A87C70072A9}"/>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6036" y="3553648"/>
            <a:ext cx="765458" cy="697037"/>
          </a:xfrm>
          <a:prstGeom prst="rect">
            <a:avLst/>
          </a:prstGeom>
        </p:spPr>
      </p:pic>
      <p:sp>
        <p:nvSpPr>
          <p:cNvPr id="30" name="TextBox 29">
            <a:extLst>
              <a:ext uri="{FF2B5EF4-FFF2-40B4-BE49-F238E27FC236}">
                <a16:creationId xmlns:a16="http://schemas.microsoft.com/office/drawing/2014/main" id="{1A2AB8E4-B47B-414C-9DBE-79CE88A1C201}"/>
              </a:ext>
            </a:extLst>
          </p:cNvPr>
          <p:cNvSpPr txBox="1"/>
          <p:nvPr/>
        </p:nvSpPr>
        <p:spPr>
          <a:xfrm>
            <a:off x="6284184" y="5112642"/>
            <a:ext cx="5506785" cy="1323439"/>
          </a:xfrm>
          <a:prstGeom prst="rect">
            <a:avLst/>
          </a:prstGeom>
          <a:noFill/>
        </p:spPr>
        <p:txBody>
          <a:bodyPr wrap="square" rtlCol="0">
            <a:spAutoFit/>
          </a:bodyPr>
          <a:lstStyle/>
          <a:p>
            <a:r>
              <a:rPr lang="en-US" sz="1600" i="1"/>
              <a:t>Reference: Tso, GJ, Samson TU, Oshiro C, et al. Automating Guidelines for Clinical Decision Support: Knowledge Engineering and Implementation. 2016 AMIA Annual Symposium Proc. 2016: 1189-1198. Available at: </a:t>
            </a:r>
            <a:r>
              <a:rPr lang="en-US" sz="1600" i="1">
                <a:hlinkClick r:id="rId7"/>
              </a:rPr>
              <a:t>https://www.ncbi.nlm.nih.gov/pmc/articles/PMC5333329/</a:t>
            </a:r>
            <a:endParaRPr lang="en-US" sz="1600" i="1"/>
          </a:p>
        </p:txBody>
      </p:sp>
      <p:sp>
        <p:nvSpPr>
          <p:cNvPr id="2" name="Slide Number Placeholder 1">
            <a:extLst>
              <a:ext uri="{FF2B5EF4-FFF2-40B4-BE49-F238E27FC236}">
                <a16:creationId xmlns:a16="http://schemas.microsoft.com/office/drawing/2014/main" id="{3BBFC290-41BD-4F61-A5AD-CC0DB594327D}"/>
              </a:ext>
            </a:extLst>
          </p:cNvPr>
          <p:cNvSpPr>
            <a:spLocks noGrp="1"/>
          </p:cNvSpPr>
          <p:nvPr>
            <p:ph type="sldNum" sz="quarter" idx="11"/>
          </p:nvPr>
        </p:nvSpPr>
        <p:spPr/>
        <p:txBody>
          <a:bodyPr/>
          <a:lstStyle/>
          <a:p>
            <a:fld id="{2F2F552B-1952-B44E-8CAB-5705F0ACD2E2}" type="slidenum">
              <a:rPr lang="uk-UA" smtClean="0"/>
              <a:pPr/>
              <a:t>150</a:t>
            </a:fld>
            <a:endParaRPr lang="uk-UA"/>
          </a:p>
        </p:txBody>
      </p:sp>
    </p:spTree>
    <p:extLst>
      <p:ext uri="{BB962C8B-B14F-4D97-AF65-F5344CB8AC3E}">
        <p14:creationId xmlns:p14="http://schemas.microsoft.com/office/powerpoint/2010/main" val="15000314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2E5C6-D578-4558-AD47-FCA6B3368619}"/>
              </a:ext>
            </a:extLst>
          </p:cNvPr>
          <p:cNvSpPr>
            <a:spLocks noGrp="1"/>
          </p:cNvSpPr>
          <p:nvPr>
            <p:ph type="title"/>
          </p:nvPr>
        </p:nvSpPr>
        <p:spPr/>
        <p:txBody>
          <a:bodyPr/>
          <a:lstStyle/>
          <a:p>
            <a:r>
              <a:rPr lang="en-US"/>
              <a:t>The CDS “5 Rights”</a:t>
            </a:r>
          </a:p>
        </p:txBody>
      </p:sp>
      <p:sp>
        <p:nvSpPr>
          <p:cNvPr id="4" name="Content Placeholder 3">
            <a:extLst>
              <a:ext uri="{FF2B5EF4-FFF2-40B4-BE49-F238E27FC236}">
                <a16:creationId xmlns:a16="http://schemas.microsoft.com/office/drawing/2014/main" id="{C2071BFB-E9E0-4110-BCBB-E429A2837806}"/>
              </a:ext>
            </a:extLst>
          </p:cNvPr>
          <p:cNvSpPr>
            <a:spLocks noGrp="1"/>
          </p:cNvSpPr>
          <p:nvPr>
            <p:ph sz="quarter" idx="12"/>
          </p:nvPr>
        </p:nvSpPr>
        <p:spPr/>
        <p:txBody>
          <a:bodyPr/>
          <a:lstStyle/>
          <a:p>
            <a:pPr marL="0" indent="0">
              <a:buNone/>
            </a:pPr>
            <a:r>
              <a:rPr lang="en-US" sz="2000" b="1"/>
              <a:t>Right information </a:t>
            </a:r>
            <a:r>
              <a:rPr lang="en-US" sz="2000">
                <a:solidFill>
                  <a:schemeClr val="tx1">
                    <a:lumMod val="50000"/>
                    <a:lumOff val="50000"/>
                  </a:schemeClr>
                </a:solidFill>
              </a:rPr>
              <a:t>(what)</a:t>
            </a:r>
          </a:p>
          <a:p>
            <a:pPr lvl="1"/>
            <a:r>
              <a:rPr lang="en-US" sz="2000"/>
              <a:t>Evidence-based, pertinent to the situation, suitable to guide action</a:t>
            </a:r>
          </a:p>
          <a:p>
            <a:pPr marL="0" indent="0">
              <a:buNone/>
            </a:pPr>
            <a:r>
              <a:rPr lang="en-US" sz="2000" b="1"/>
              <a:t>Right </a:t>
            </a:r>
            <a:r>
              <a:rPr lang="en-US" sz="2000" b="1">
                <a:solidFill>
                  <a:schemeClr val="tx1"/>
                </a:solidFill>
              </a:rPr>
              <a:t>person</a:t>
            </a:r>
            <a:r>
              <a:rPr lang="en-US" sz="2000" b="1">
                <a:solidFill>
                  <a:schemeClr val="tx1">
                    <a:lumMod val="50000"/>
                    <a:lumOff val="50000"/>
                  </a:schemeClr>
                </a:solidFill>
              </a:rPr>
              <a:t> </a:t>
            </a:r>
            <a:r>
              <a:rPr lang="en-US" sz="2000">
                <a:solidFill>
                  <a:schemeClr val="tx1">
                    <a:lumMod val="50000"/>
                    <a:lumOff val="50000"/>
                  </a:schemeClr>
                </a:solidFill>
              </a:rPr>
              <a:t>(who)</a:t>
            </a:r>
          </a:p>
          <a:p>
            <a:pPr lvl="1"/>
            <a:r>
              <a:rPr lang="en-US" sz="2000"/>
              <a:t>Consider all care team members (e.g., clinicians, patients, caretakers)</a:t>
            </a:r>
          </a:p>
          <a:p>
            <a:pPr marL="0" indent="0">
              <a:buNone/>
            </a:pPr>
            <a:r>
              <a:rPr lang="en-US" sz="2000" b="1"/>
              <a:t>Right channel </a:t>
            </a:r>
            <a:r>
              <a:rPr lang="en-US" sz="2000">
                <a:solidFill>
                  <a:schemeClr val="tx1">
                    <a:lumMod val="50000"/>
                    <a:lumOff val="50000"/>
                  </a:schemeClr>
                </a:solidFill>
              </a:rPr>
              <a:t>(where)</a:t>
            </a:r>
          </a:p>
          <a:p>
            <a:pPr lvl="1"/>
            <a:r>
              <a:rPr lang="en-US" sz="2000"/>
              <a:t>e.g., EHR, PHR, mobile app, email </a:t>
            </a:r>
          </a:p>
          <a:p>
            <a:pPr marL="0" indent="0">
              <a:buNone/>
            </a:pPr>
            <a:r>
              <a:rPr lang="en-US" sz="2000" b="1"/>
              <a:t>Right intervention format</a:t>
            </a:r>
            <a:r>
              <a:rPr lang="en-US" sz="2000" b="1">
                <a:solidFill>
                  <a:schemeClr val="tx1">
                    <a:lumMod val="50000"/>
                    <a:lumOff val="50000"/>
                  </a:schemeClr>
                </a:solidFill>
              </a:rPr>
              <a:t> </a:t>
            </a:r>
            <a:r>
              <a:rPr lang="en-US" sz="2000">
                <a:solidFill>
                  <a:schemeClr val="tx1">
                    <a:lumMod val="50000"/>
                    <a:lumOff val="50000"/>
                  </a:schemeClr>
                </a:solidFill>
              </a:rPr>
              <a:t>(how)</a:t>
            </a:r>
          </a:p>
          <a:p>
            <a:pPr lvl="1"/>
            <a:r>
              <a:rPr lang="en-US" sz="2000"/>
              <a:t>e.g. order set, documentation tool, data display, reference information</a:t>
            </a:r>
          </a:p>
          <a:p>
            <a:pPr marL="0" indent="0">
              <a:buNone/>
            </a:pPr>
            <a:r>
              <a:rPr lang="en-US" sz="2000" b="1"/>
              <a:t>Right time in </a:t>
            </a:r>
            <a:r>
              <a:rPr lang="en-US" sz="2000" b="1">
                <a:solidFill>
                  <a:schemeClr val="tx1"/>
                </a:solidFill>
              </a:rPr>
              <a:t>workflow</a:t>
            </a:r>
            <a:r>
              <a:rPr lang="en-US" sz="2000" b="1">
                <a:solidFill>
                  <a:schemeClr val="tx1">
                    <a:lumMod val="50000"/>
                    <a:lumOff val="50000"/>
                  </a:schemeClr>
                </a:solidFill>
              </a:rPr>
              <a:t> </a:t>
            </a:r>
            <a:r>
              <a:rPr lang="en-US" sz="2000">
                <a:solidFill>
                  <a:schemeClr val="tx1">
                    <a:lumMod val="50000"/>
                    <a:lumOff val="50000"/>
                  </a:schemeClr>
                </a:solidFill>
              </a:rPr>
              <a:t>(when)</a:t>
            </a:r>
          </a:p>
          <a:p>
            <a:pPr lvl="1"/>
            <a:r>
              <a:rPr lang="en-US" sz="2000"/>
              <a:t>When it is needed to inform a decision or take action</a:t>
            </a:r>
          </a:p>
          <a:p>
            <a:endParaRPr lang="en-US"/>
          </a:p>
        </p:txBody>
      </p:sp>
      <p:sp>
        <p:nvSpPr>
          <p:cNvPr id="5" name="Rectangle 4">
            <a:extLst>
              <a:ext uri="{FF2B5EF4-FFF2-40B4-BE49-F238E27FC236}">
                <a16:creationId xmlns:a16="http://schemas.microsoft.com/office/drawing/2014/main" id="{DEA5835A-B85B-4361-92F4-23ED296D758D}"/>
              </a:ext>
            </a:extLst>
          </p:cNvPr>
          <p:cNvSpPr/>
          <p:nvPr/>
        </p:nvSpPr>
        <p:spPr>
          <a:xfrm>
            <a:off x="565608" y="5835191"/>
            <a:ext cx="10955517" cy="569875"/>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200" b="1" i="0">
                <a:solidFill>
                  <a:schemeClr val="tx1"/>
                </a:solidFill>
                <a:effectLst/>
                <a:latin typeface="Lato"/>
              </a:rPr>
              <a:t>Source:</a:t>
            </a:r>
          </a:p>
          <a:p>
            <a:pPr algn="l"/>
            <a:r>
              <a:rPr lang="en-US" sz="1200" b="0" i="0">
                <a:solidFill>
                  <a:schemeClr val="tx1"/>
                </a:solidFill>
                <a:effectLst/>
                <a:latin typeface="Lato"/>
              </a:rPr>
              <a:t>Osheroff, J.A., Teich, J.A., D. Levick et al. </a:t>
            </a:r>
            <a:r>
              <a:rPr lang="en-US" sz="1200" b="0" i="1" u="none" strike="noStrike">
                <a:solidFill>
                  <a:schemeClr val="tx1"/>
                </a:solidFill>
                <a:effectLst/>
                <a:latin typeface="Lato"/>
                <a:hlinkClick r:id="rId2">
                  <a:extLst>
                    <a:ext uri="{A12FA001-AC4F-418D-AE19-62706E023703}">
                      <ahyp:hlinkClr xmlns:ahyp="http://schemas.microsoft.com/office/drawing/2018/hyperlinkcolor" val="tx"/>
                    </a:ext>
                  </a:extLst>
                </a:hlinkClick>
              </a:rPr>
              <a:t>Improving Outcomes with Clinical Decision Support: An Implementer’s Guide</a:t>
            </a:r>
            <a:r>
              <a:rPr lang="en-US" sz="1200" b="0" i="1">
                <a:solidFill>
                  <a:schemeClr val="tx1"/>
                </a:solidFill>
                <a:effectLst/>
                <a:latin typeface="Lato"/>
              </a:rPr>
              <a:t>. </a:t>
            </a:r>
            <a:r>
              <a:rPr lang="en-US" sz="1200" b="0" i="0">
                <a:solidFill>
                  <a:schemeClr val="tx1"/>
                </a:solidFill>
                <a:effectLst/>
                <a:latin typeface="Lato"/>
              </a:rPr>
              <a:t>2nd Edition. Chicago, IL: HIMSS, 2012: p. 15.</a:t>
            </a:r>
          </a:p>
        </p:txBody>
      </p:sp>
      <p:sp>
        <p:nvSpPr>
          <p:cNvPr id="2" name="Slide Number Placeholder 1">
            <a:extLst>
              <a:ext uri="{FF2B5EF4-FFF2-40B4-BE49-F238E27FC236}">
                <a16:creationId xmlns:a16="http://schemas.microsoft.com/office/drawing/2014/main" id="{F158A141-B09B-4D8A-8D80-E0CBB4EB8D91}"/>
              </a:ext>
            </a:extLst>
          </p:cNvPr>
          <p:cNvSpPr>
            <a:spLocks noGrp="1"/>
          </p:cNvSpPr>
          <p:nvPr>
            <p:ph type="sldNum" sz="quarter" idx="11"/>
          </p:nvPr>
        </p:nvSpPr>
        <p:spPr/>
        <p:txBody>
          <a:bodyPr/>
          <a:lstStyle/>
          <a:p>
            <a:fld id="{2F2F552B-1952-B44E-8CAB-5705F0ACD2E2}" type="slidenum">
              <a:rPr lang="uk-UA" smtClean="0"/>
              <a:pPr/>
              <a:t>151</a:t>
            </a:fld>
            <a:endParaRPr lang="uk-UA"/>
          </a:p>
        </p:txBody>
      </p:sp>
    </p:spTree>
    <p:extLst>
      <p:ext uri="{BB962C8B-B14F-4D97-AF65-F5344CB8AC3E}">
        <p14:creationId xmlns:p14="http://schemas.microsoft.com/office/powerpoint/2010/main" val="35930070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760AB-1F71-BB41-A396-B803C0DB9146}"/>
              </a:ext>
            </a:extLst>
          </p:cNvPr>
          <p:cNvSpPr>
            <a:spLocks noGrp="1"/>
          </p:cNvSpPr>
          <p:nvPr>
            <p:ph type="title"/>
          </p:nvPr>
        </p:nvSpPr>
        <p:spPr/>
        <p:txBody>
          <a:bodyPr/>
          <a:lstStyle/>
          <a:p>
            <a:r>
              <a:rPr lang="en-US"/>
              <a:t>Knowledge Translation Example (1 of 2)</a:t>
            </a:r>
          </a:p>
        </p:txBody>
      </p:sp>
      <p:sp>
        <p:nvSpPr>
          <p:cNvPr id="5" name="TextBox 4">
            <a:extLst>
              <a:ext uri="{FF2B5EF4-FFF2-40B4-BE49-F238E27FC236}">
                <a16:creationId xmlns:a16="http://schemas.microsoft.com/office/drawing/2014/main" id="{01B2403D-08FD-5143-A082-6CE6FB8E91E7}"/>
              </a:ext>
            </a:extLst>
          </p:cNvPr>
          <p:cNvSpPr txBox="1"/>
          <p:nvPr/>
        </p:nvSpPr>
        <p:spPr>
          <a:xfrm>
            <a:off x="457200" y="1090242"/>
            <a:ext cx="11277600" cy="307777"/>
          </a:xfrm>
          <a:prstGeom prst="rect">
            <a:avLst/>
          </a:prstGeom>
          <a:ln>
            <a:noFill/>
          </a:ln>
        </p:spPr>
        <p:txBody>
          <a:bodyPr vert="horz" wrap="square" lIns="91440" tIns="45720" rIns="91440" bIns="45720" rtlCol="0">
            <a:spAutoFit/>
          </a:bodyPr>
          <a:lstStyle/>
          <a:p>
            <a:pPr algn="l"/>
            <a:r>
              <a:rPr lang="en-US" sz="1400"/>
              <a:t>Example adapted from: Lomotan and Moesel, “CDS Connect Pain Management Summary,” U of Washington FHIR Workshop, 12 Sept 2020.</a:t>
            </a:r>
          </a:p>
        </p:txBody>
      </p:sp>
      <p:pic>
        <p:nvPicPr>
          <p:cNvPr id="7" name="Picture 6">
            <a:extLst>
              <a:ext uri="{FF2B5EF4-FFF2-40B4-BE49-F238E27FC236}">
                <a16:creationId xmlns:a16="http://schemas.microsoft.com/office/drawing/2014/main" id="{B8FFB0E8-3BF7-EF49-ABD6-16B22C03446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646181" y="152356"/>
            <a:ext cx="866463" cy="746523"/>
          </a:xfrm>
          <a:prstGeom prst="rect">
            <a:avLst/>
          </a:prstGeom>
        </p:spPr>
      </p:pic>
      <p:sp>
        <p:nvSpPr>
          <p:cNvPr id="9" name="Notched Right Arrow 8">
            <a:extLst>
              <a:ext uri="{FF2B5EF4-FFF2-40B4-BE49-F238E27FC236}">
                <a16:creationId xmlns:a16="http://schemas.microsoft.com/office/drawing/2014/main" id="{1284B03E-48A3-0144-A679-AC734257F3F7}"/>
              </a:ext>
              <a:ext uri="{C183D7F6-B498-43B3-948B-1728B52AA6E4}">
                <adec:decorative xmlns:adec="http://schemas.microsoft.com/office/drawing/2017/decorative" val="1"/>
              </a:ext>
            </a:extLst>
          </p:cNvPr>
          <p:cNvSpPr/>
          <p:nvPr/>
        </p:nvSpPr>
        <p:spPr>
          <a:xfrm>
            <a:off x="9838857" y="309894"/>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770CA7-ECBD-4A24-B57F-BC176AEF1A61}"/>
              </a:ext>
            </a:extLst>
          </p:cNvPr>
          <p:cNvSpPr txBox="1"/>
          <p:nvPr/>
        </p:nvSpPr>
        <p:spPr>
          <a:xfrm>
            <a:off x="1038532" y="1629690"/>
            <a:ext cx="3215303" cy="307777"/>
          </a:xfrm>
          <a:prstGeom prst="rect">
            <a:avLst/>
          </a:prstGeom>
          <a:solidFill>
            <a:srgbClr val="D2E7F7"/>
          </a:solidFill>
          <a:ln>
            <a:solidFill>
              <a:schemeClr val="accent1"/>
            </a:solidFill>
          </a:ln>
        </p:spPr>
        <p:txBody>
          <a:bodyPr vert="horz" wrap="square" lIns="91440" tIns="45720" rIns="91440" bIns="45720" rtlCol="0">
            <a:spAutoFit/>
          </a:bodyPr>
          <a:lstStyle/>
          <a:p>
            <a:pPr algn="l"/>
            <a:r>
              <a:rPr lang="en-US" sz="1400"/>
              <a:t>Level 1 / Narrative CDS “Concept”</a:t>
            </a:r>
          </a:p>
        </p:txBody>
      </p:sp>
      <p:pic>
        <p:nvPicPr>
          <p:cNvPr id="10" name="Picture 9">
            <a:extLst>
              <a:ext uri="{FF2B5EF4-FFF2-40B4-BE49-F238E27FC236}">
                <a16:creationId xmlns:a16="http://schemas.microsoft.com/office/drawing/2014/main" id="{E8E7D470-D760-3E44-9A60-FDAE308FB79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19198" y="205542"/>
            <a:ext cx="552415" cy="693337"/>
          </a:xfrm>
          <a:prstGeom prst="rect">
            <a:avLst/>
          </a:prstGeom>
        </p:spPr>
      </p:pic>
      <p:sp>
        <p:nvSpPr>
          <p:cNvPr id="12" name="TextBox 11">
            <a:extLst>
              <a:ext uri="{FF2B5EF4-FFF2-40B4-BE49-F238E27FC236}">
                <a16:creationId xmlns:a16="http://schemas.microsoft.com/office/drawing/2014/main" id="{1D69848E-5617-744C-BCBC-186A7BA50611}"/>
              </a:ext>
            </a:extLst>
          </p:cNvPr>
          <p:cNvSpPr txBox="1"/>
          <p:nvPr/>
        </p:nvSpPr>
        <p:spPr>
          <a:xfrm>
            <a:off x="457200" y="1487863"/>
            <a:ext cx="4585731" cy="4524315"/>
          </a:xfrm>
          <a:prstGeom prst="rect">
            <a:avLst/>
          </a:prstGeom>
          <a:noFill/>
        </p:spPr>
        <p:txBody>
          <a:bodyPr wrap="square" rtlCol="0">
            <a:spAutoFit/>
          </a:bodyPr>
          <a:lstStyle/>
          <a:p>
            <a:endParaRPr lang="en-US" i="1"/>
          </a:p>
          <a:p>
            <a:endParaRPr lang="en-US" i="1"/>
          </a:p>
          <a:p>
            <a:r>
              <a:rPr lang="en-US" i="1"/>
              <a:t>“Before starting, and periodically during continuation of opioid therapy, clinicians should evaluate risk factors for opioid-related harms. Clinicians should incorporate into the management plan strategies to mitigate risk, including considering offering naloxone when factors that increase risk for opioid overdose, such as history of overdose, history of substance use disorder, higher opioid dosages (greater than or equal to [≥] 50 morphine milligram equivalents [MME]/day), or concurrent benzodiazepine use, are present.”</a:t>
            </a:r>
            <a:endParaRPr lang="en-US" i="1">
              <a:latin typeface="Calibri" panose="020F0502020204030204" pitchFamily="34" charset="0"/>
            </a:endParaRPr>
          </a:p>
        </p:txBody>
      </p:sp>
      <p:sp>
        <p:nvSpPr>
          <p:cNvPr id="13" name="Notched Right Arrow 12">
            <a:extLst>
              <a:ext uri="{FF2B5EF4-FFF2-40B4-BE49-F238E27FC236}">
                <a16:creationId xmlns:a16="http://schemas.microsoft.com/office/drawing/2014/main" id="{0A2AFFD6-90C4-6145-B517-34DF1AF0204A}"/>
              </a:ext>
              <a:ext uri="{C183D7F6-B498-43B3-948B-1728B52AA6E4}">
                <adec:decorative xmlns:adec="http://schemas.microsoft.com/office/drawing/2017/decorative" val="1"/>
              </a:ext>
            </a:extLst>
          </p:cNvPr>
          <p:cNvSpPr/>
          <p:nvPr/>
        </p:nvSpPr>
        <p:spPr>
          <a:xfrm>
            <a:off x="4825213" y="3185228"/>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189B5E3-92A6-5546-9C74-4660BFDC41ED}"/>
              </a:ext>
            </a:extLst>
          </p:cNvPr>
          <p:cNvSpPr txBox="1"/>
          <p:nvPr/>
        </p:nvSpPr>
        <p:spPr>
          <a:xfrm>
            <a:off x="443595" y="6159433"/>
            <a:ext cx="4599336" cy="246221"/>
          </a:xfrm>
          <a:prstGeom prst="rect">
            <a:avLst/>
          </a:prstGeom>
          <a:ln>
            <a:noFill/>
          </a:ln>
        </p:spPr>
        <p:txBody>
          <a:bodyPr vert="horz" wrap="none" lIns="91440" tIns="45720" rIns="91440" bIns="45720" rtlCol="0">
            <a:spAutoFit/>
          </a:bodyPr>
          <a:lstStyle/>
          <a:p>
            <a:r>
              <a:rPr lang="en-US" sz="1000">
                <a:hlinkClick r:id="rId4"/>
              </a:rPr>
              <a:t>https://www.cdc.gov/drugoverdose/pdf/prescribing/Guidelines_Factsheet-a.pdf</a:t>
            </a:r>
            <a:endParaRPr lang="en-US" sz="1000"/>
          </a:p>
        </p:txBody>
      </p:sp>
      <p:grpSp>
        <p:nvGrpSpPr>
          <p:cNvPr id="17" name="Group 16" descr="Image showing example of L2 CDS">
            <a:extLst>
              <a:ext uri="{FF2B5EF4-FFF2-40B4-BE49-F238E27FC236}">
                <a16:creationId xmlns:a16="http://schemas.microsoft.com/office/drawing/2014/main" id="{D9B9F23C-8A69-3542-A4F9-5B170FA74440}"/>
              </a:ext>
            </a:extLst>
          </p:cNvPr>
          <p:cNvGrpSpPr/>
          <p:nvPr/>
        </p:nvGrpSpPr>
        <p:grpSpPr>
          <a:xfrm>
            <a:off x="5569465" y="1502193"/>
            <a:ext cx="6410519" cy="4679791"/>
            <a:chOff x="5933735" y="1589382"/>
            <a:chExt cx="5145677" cy="3744355"/>
          </a:xfrm>
        </p:grpSpPr>
        <p:pic>
          <p:nvPicPr>
            <p:cNvPr id="11" name="Picture 10">
              <a:extLst>
                <a:ext uri="{FF2B5EF4-FFF2-40B4-BE49-F238E27FC236}">
                  <a16:creationId xmlns:a16="http://schemas.microsoft.com/office/drawing/2014/main" id="{8DF20A45-4945-BF49-9190-B7721CFE2707}"/>
                </a:ext>
              </a:extLst>
            </p:cNvPr>
            <p:cNvPicPr>
              <a:picLocks noChangeAspect="1"/>
            </p:cNvPicPr>
            <p:nvPr/>
          </p:nvPicPr>
          <p:blipFill rotWithShape="1">
            <a:blip r:embed="rId5">
              <a:extLst>
                <a:ext uri="{28A0092B-C50C-407E-A947-70E740481C1C}">
                  <a14:useLocalDpi xmlns:a14="http://schemas.microsoft.com/office/drawing/2010/main" val="0"/>
                </a:ext>
              </a:extLst>
            </a:blip>
            <a:srcRect t="8675" b="53116"/>
            <a:stretch/>
          </p:blipFill>
          <p:spPr>
            <a:xfrm>
              <a:off x="5933735" y="1589382"/>
              <a:ext cx="5145677" cy="1749736"/>
            </a:xfrm>
            <a:prstGeom prst="rect">
              <a:avLst/>
            </a:prstGeom>
          </p:spPr>
        </p:pic>
        <p:pic>
          <p:nvPicPr>
            <p:cNvPr id="16" name="Picture 15">
              <a:extLst>
                <a:ext uri="{FF2B5EF4-FFF2-40B4-BE49-F238E27FC236}">
                  <a16:creationId xmlns:a16="http://schemas.microsoft.com/office/drawing/2014/main" id="{4E451C7F-6874-6748-804C-C12338321369}"/>
                </a:ext>
              </a:extLst>
            </p:cNvPr>
            <p:cNvPicPr>
              <a:picLocks noChangeAspect="1"/>
            </p:cNvPicPr>
            <p:nvPr/>
          </p:nvPicPr>
          <p:blipFill rotWithShape="1">
            <a:blip r:embed="rId5">
              <a:extLst>
                <a:ext uri="{28A0092B-C50C-407E-A947-70E740481C1C}">
                  <a14:useLocalDpi xmlns:a14="http://schemas.microsoft.com/office/drawing/2010/main" val="0"/>
                </a:ext>
              </a:extLst>
            </a:blip>
            <a:srcRect t="57161"/>
            <a:stretch/>
          </p:blipFill>
          <p:spPr>
            <a:xfrm>
              <a:off x="5933735" y="3372074"/>
              <a:ext cx="5145677" cy="1961663"/>
            </a:xfrm>
            <a:prstGeom prst="rect">
              <a:avLst/>
            </a:prstGeom>
          </p:spPr>
        </p:pic>
      </p:grpSp>
      <p:sp>
        <p:nvSpPr>
          <p:cNvPr id="18" name="TextBox 17">
            <a:extLst>
              <a:ext uri="{FF2B5EF4-FFF2-40B4-BE49-F238E27FC236}">
                <a16:creationId xmlns:a16="http://schemas.microsoft.com/office/drawing/2014/main" id="{6B1129CE-4449-FF43-8463-C87B1040DF4F}"/>
              </a:ext>
            </a:extLst>
          </p:cNvPr>
          <p:cNvSpPr txBox="1"/>
          <p:nvPr/>
        </p:nvSpPr>
        <p:spPr>
          <a:xfrm>
            <a:off x="8272409" y="2102467"/>
            <a:ext cx="3462391" cy="307777"/>
          </a:xfrm>
          <a:prstGeom prst="rect">
            <a:avLst/>
          </a:prstGeom>
          <a:solidFill>
            <a:srgbClr val="D2E7F7"/>
          </a:solidFill>
          <a:ln>
            <a:solidFill>
              <a:schemeClr val="accent1"/>
            </a:solidFill>
          </a:ln>
        </p:spPr>
        <p:txBody>
          <a:bodyPr vert="horz" wrap="square" lIns="91440" tIns="45720" rIns="91440" bIns="45720" rtlCol="0">
            <a:spAutoFit/>
          </a:bodyPr>
          <a:lstStyle/>
          <a:p>
            <a:pPr algn="l"/>
            <a:r>
              <a:rPr lang="en-US" sz="1400"/>
              <a:t>Level 2 / Semi-structured CDS “Concept”</a:t>
            </a:r>
          </a:p>
        </p:txBody>
      </p:sp>
      <p:sp>
        <p:nvSpPr>
          <p:cNvPr id="15" name="TextBox 14">
            <a:extLst>
              <a:ext uri="{FF2B5EF4-FFF2-40B4-BE49-F238E27FC236}">
                <a16:creationId xmlns:a16="http://schemas.microsoft.com/office/drawing/2014/main" id="{67BAB405-86EA-2E48-8D7F-12D07C5BD4BC}"/>
              </a:ext>
            </a:extLst>
          </p:cNvPr>
          <p:cNvSpPr txBox="1"/>
          <p:nvPr/>
        </p:nvSpPr>
        <p:spPr>
          <a:xfrm>
            <a:off x="5569465" y="6159434"/>
            <a:ext cx="6410519" cy="246221"/>
          </a:xfrm>
          <a:prstGeom prst="rect">
            <a:avLst/>
          </a:prstGeom>
          <a:ln>
            <a:noFill/>
          </a:ln>
        </p:spPr>
        <p:txBody>
          <a:bodyPr vert="horz" wrap="square" lIns="91440" tIns="45720" rIns="91440" bIns="45720" rtlCol="0">
            <a:spAutoFit/>
          </a:bodyPr>
          <a:lstStyle/>
          <a:p>
            <a:r>
              <a:rPr lang="en-US" sz="1000">
                <a:hlinkClick r:id="rId6"/>
              </a:rPr>
              <a:t>https://cds.ahrq.gov/cdsconnect/artifact/factors-consider-managing-chronic-pain-pain-management-summary</a:t>
            </a:r>
            <a:endParaRPr lang="en-US" sz="1000"/>
          </a:p>
        </p:txBody>
      </p:sp>
      <p:sp>
        <p:nvSpPr>
          <p:cNvPr id="2" name="Slide Number Placeholder 1">
            <a:extLst>
              <a:ext uri="{FF2B5EF4-FFF2-40B4-BE49-F238E27FC236}">
                <a16:creationId xmlns:a16="http://schemas.microsoft.com/office/drawing/2014/main" id="{B959B71A-1083-8B42-9B38-CE54951B9B03}"/>
              </a:ext>
            </a:extLst>
          </p:cNvPr>
          <p:cNvSpPr>
            <a:spLocks noGrp="1"/>
          </p:cNvSpPr>
          <p:nvPr>
            <p:ph type="sldNum" sz="quarter" idx="11"/>
          </p:nvPr>
        </p:nvSpPr>
        <p:spPr/>
        <p:txBody>
          <a:bodyPr/>
          <a:lstStyle/>
          <a:p>
            <a:fld id="{2F2F552B-1952-B44E-8CAB-5705F0ACD2E2}" type="slidenum">
              <a:rPr lang="uk-UA" smtClean="0"/>
              <a:pPr/>
              <a:t>152</a:t>
            </a:fld>
            <a:endParaRPr lang="uk-UA"/>
          </a:p>
        </p:txBody>
      </p:sp>
    </p:spTree>
    <p:extLst>
      <p:ext uri="{BB962C8B-B14F-4D97-AF65-F5344CB8AC3E}">
        <p14:creationId xmlns:p14="http://schemas.microsoft.com/office/powerpoint/2010/main" val="6826073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5760AB-1F71-BB41-A396-B803C0DB9146}"/>
              </a:ext>
            </a:extLst>
          </p:cNvPr>
          <p:cNvSpPr>
            <a:spLocks noGrp="1"/>
          </p:cNvSpPr>
          <p:nvPr>
            <p:ph type="title"/>
          </p:nvPr>
        </p:nvSpPr>
        <p:spPr/>
        <p:txBody>
          <a:bodyPr/>
          <a:lstStyle/>
          <a:p>
            <a:r>
              <a:rPr lang="en-US"/>
              <a:t>Knowledge Translation Example (2 of 2)</a:t>
            </a:r>
          </a:p>
        </p:txBody>
      </p:sp>
      <p:sp>
        <p:nvSpPr>
          <p:cNvPr id="5" name="TextBox 4">
            <a:extLst>
              <a:ext uri="{FF2B5EF4-FFF2-40B4-BE49-F238E27FC236}">
                <a16:creationId xmlns:a16="http://schemas.microsoft.com/office/drawing/2014/main" id="{01B2403D-08FD-5143-A082-6CE6FB8E91E7}"/>
              </a:ext>
            </a:extLst>
          </p:cNvPr>
          <p:cNvSpPr txBox="1"/>
          <p:nvPr/>
        </p:nvSpPr>
        <p:spPr>
          <a:xfrm>
            <a:off x="457200" y="1090242"/>
            <a:ext cx="11277600" cy="307777"/>
          </a:xfrm>
          <a:prstGeom prst="rect">
            <a:avLst/>
          </a:prstGeom>
          <a:ln>
            <a:noFill/>
          </a:ln>
        </p:spPr>
        <p:txBody>
          <a:bodyPr vert="horz" wrap="square" lIns="91440" tIns="45720" rIns="91440" bIns="45720" rtlCol="0">
            <a:spAutoFit/>
          </a:bodyPr>
          <a:lstStyle/>
          <a:p>
            <a:pPr algn="l"/>
            <a:r>
              <a:rPr lang="en-US" sz="1400"/>
              <a:t>Example adapted from: </a:t>
            </a:r>
            <a:r>
              <a:rPr lang="en-US" sz="1400" err="1"/>
              <a:t>Lomotan</a:t>
            </a:r>
            <a:r>
              <a:rPr lang="en-US" sz="1400"/>
              <a:t> and </a:t>
            </a:r>
            <a:r>
              <a:rPr lang="en-US" sz="1400" err="1"/>
              <a:t>Moesel</a:t>
            </a:r>
            <a:r>
              <a:rPr lang="en-US" sz="1400"/>
              <a:t>, “CDS Connect Pain Management Summary,” U of Washington FHIR Workshop, 12 Sept 2020.</a:t>
            </a:r>
          </a:p>
        </p:txBody>
      </p:sp>
      <p:pic>
        <p:nvPicPr>
          <p:cNvPr id="7" name="Picture 6">
            <a:extLst>
              <a:ext uri="{FF2B5EF4-FFF2-40B4-BE49-F238E27FC236}">
                <a16:creationId xmlns:a16="http://schemas.microsoft.com/office/drawing/2014/main" id="{B8FFB0E8-3BF7-EF49-ABD6-16B22C03446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774724" y="173234"/>
            <a:ext cx="866463" cy="746523"/>
          </a:xfrm>
          <a:prstGeom prst="rect">
            <a:avLst/>
          </a:prstGeom>
        </p:spPr>
      </p:pic>
      <p:sp>
        <p:nvSpPr>
          <p:cNvPr id="9" name="Notched Right Arrow 8">
            <a:extLst>
              <a:ext uri="{FF2B5EF4-FFF2-40B4-BE49-F238E27FC236}">
                <a16:creationId xmlns:a16="http://schemas.microsoft.com/office/drawing/2014/main" id="{1284B03E-48A3-0144-A679-AC734257F3F7}"/>
              </a:ext>
              <a:ext uri="{C183D7F6-B498-43B3-948B-1728B52AA6E4}">
                <adec:decorative xmlns:adec="http://schemas.microsoft.com/office/drawing/2017/decorative" val="1"/>
              </a:ext>
            </a:extLst>
          </p:cNvPr>
          <p:cNvSpPr/>
          <p:nvPr/>
        </p:nvSpPr>
        <p:spPr>
          <a:xfrm>
            <a:off x="9838857" y="309894"/>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7F89CD4-BF24-A242-BBF1-2573C792B68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76607" y="129298"/>
            <a:ext cx="988401" cy="831588"/>
          </a:xfrm>
          <a:prstGeom prst="rect">
            <a:avLst/>
          </a:prstGeom>
        </p:spPr>
      </p:pic>
      <p:sp>
        <p:nvSpPr>
          <p:cNvPr id="22" name="Content Placeholder 3">
            <a:extLst>
              <a:ext uri="{FF2B5EF4-FFF2-40B4-BE49-F238E27FC236}">
                <a16:creationId xmlns:a16="http://schemas.microsoft.com/office/drawing/2014/main" id="{368F1154-9849-C34E-9FDA-4B71CAE5AAD5}"/>
              </a:ext>
            </a:extLst>
          </p:cNvPr>
          <p:cNvSpPr>
            <a:spLocks noGrp="1"/>
          </p:cNvSpPr>
          <p:nvPr>
            <p:ph sz="quarter" idx="12"/>
          </p:nvPr>
        </p:nvSpPr>
        <p:spPr>
          <a:xfrm>
            <a:off x="457200" y="1476288"/>
            <a:ext cx="11277600" cy="1696789"/>
          </a:xfrm>
        </p:spPr>
        <p:txBody>
          <a:bodyPr/>
          <a:lstStyle/>
          <a:p>
            <a:r>
              <a:rPr lang="en-US" sz="2000" b="1"/>
              <a:t>Clinical concepts represented by codes and value sets</a:t>
            </a:r>
          </a:p>
          <a:p>
            <a:r>
              <a:rPr lang="en-US" sz="2000" b="1"/>
              <a:t>Data modeled with Fast Healthcare Interoperability Resources (FHIR)</a:t>
            </a:r>
          </a:p>
          <a:p>
            <a:r>
              <a:rPr lang="en-US" sz="2000" b="1"/>
              <a:t>Logic represented with the Clinical Quality Language (CQL)</a:t>
            </a:r>
          </a:p>
        </p:txBody>
      </p:sp>
      <p:sp>
        <p:nvSpPr>
          <p:cNvPr id="8" name="TextBox 7">
            <a:extLst>
              <a:ext uri="{FF2B5EF4-FFF2-40B4-BE49-F238E27FC236}">
                <a16:creationId xmlns:a16="http://schemas.microsoft.com/office/drawing/2014/main" id="{80925DEC-A460-46D2-A991-65DA6AB47A03}"/>
              </a:ext>
            </a:extLst>
          </p:cNvPr>
          <p:cNvSpPr txBox="1"/>
          <p:nvPr/>
        </p:nvSpPr>
        <p:spPr>
          <a:xfrm>
            <a:off x="1147584" y="3140925"/>
            <a:ext cx="3462391" cy="307777"/>
          </a:xfrm>
          <a:prstGeom prst="rect">
            <a:avLst/>
          </a:prstGeom>
          <a:solidFill>
            <a:srgbClr val="D2E7F7"/>
          </a:solidFill>
          <a:ln>
            <a:solidFill>
              <a:schemeClr val="accent1"/>
            </a:solidFill>
          </a:ln>
        </p:spPr>
        <p:txBody>
          <a:bodyPr vert="horz" wrap="square" lIns="91440" tIns="45720" rIns="91440" bIns="45720" rtlCol="0">
            <a:spAutoFit/>
          </a:bodyPr>
          <a:lstStyle/>
          <a:p>
            <a:pPr algn="l"/>
            <a:r>
              <a:rPr lang="en-US" sz="1400"/>
              <a:t>Level 2 / Semi-structured CDS “Concept”</a:t>
            </a:r>
          </a:p>
        </p:txBody>
      </p:sp>
      <p:sp>
        <p:nvSpPr>
          <p:cNvPr id="6" name="TextBox 5">
            <a:extLst>
              <a:ext uri="{FF2B5EF4-FFF2-40B4-BE49-F238E27FC236}">
                <a16:creationId xmlns:a16="http://schemas.microsoft.com/office/drawing/2014/main" id="{18DBEB9C-B65E-44F2-8B4E-12A61EA786B6}"/>
              </a:ext>
            </a:extLst>
          </p:cNvPr>
          <p:cNvSpPr txBox="1"/>
          <p:nvPr/>
        </p:nvSpPr>
        <p:spPr>
          <a:xfrm>
            <a:off x="7708416" y="3157731"/>
            <a:ext cx="3462391" cy="307777"/>
          </a:xfrm>
          <a:prstGeom prst="rect">
            <a:avLst/>
          </a:prstGeom>
          <a:solidFill>
            <a:srgbClr val="D2E7F7"/>
          </a:solidFill>
          <a:ln>
            <a:solidFill>
              <a:schemeClr val="accent1"/>
            </a:solidFill>
          </a:ln>
        </p:spPr>
        <p:txBody>
          <a:bodyPr vert="horz" wrap="square" lIns="91440" tIns="45720" rIns="91440" bIns="45720" rtlCol="0">
            <a:spAutoFit/>
          </a:bodyPr>
          <a:lstStyle/>
          <a:p>
            <a:pPr algn="l"/>
            <a:r>
              <a:rPr lang="en-US" sz="1400"/>
              <a:t>Level 3 / Structured CDS “Concept”</a:t>
            </a:r>
          </a:p>
        </p:txBody>
      </p:sp>
      <p:sp>
        <p:nvSpPr>
          <p:cNvPr id="10" name="Rectangle 9">
            <a:extLst>
              <a:ext uri="{FF2B5EF4-FFF2-40B4-BE49-F238E27FC236}">
                <a16:creationId xmlns:a16="http://schemas.microsoft.com/office/drawing/2014/main" id="{8F3D8914-12E2-4740-8556-DCFBE0B8498B}"/>
              </a:ext>
              <a:ext uri="{C183D7F6-B498-43B3-948B-1728B52AA6E4}">
                <adec:decorative xmlns:adec="http://schemas.microsoft.com/office/drawing/2017/decorative" val="1"/>
              </a:ext>
            </a:extLst>
          </p:cNvPr>
          <p:cNvSpPr/>
          <p:nvPr/>
        </p:nvSpPr>
        <p:spPr>
          <a:xfrm>
            <a:off x="123569" y="4109988"/>
            <a:ext cx="5510423" cy="1520792"/>
          </a:xfrm>
          <a:prstGeom prst="rect">
            <a:avLst/>
          </a:prstGeom>
          <a:noFill/>
          <a:ln w="381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otched Right Arrow 12">
            <a:extLst>
              <a:ext uri="{FF2B5EF4-FFF2-40B4-BE49-F238E27FC236}">
                <a16:creationId xmlns:a16="http://schemas.microsoft.com/office/drawing/2014/main" id="{D0A1B519-7108-4823-9AC3-75898302AD53}"/>
              </a:ext>
              <a:ext uri="{C183D7F6-B498-43B3-948B-1728B52AA6E4}">
                <adec:decorative xmlns:adec="http://schemas.microsoft.com/office/drawing/2017/decorative" val="1"/>
              </a:ext>
            </a:extLst>
          </p:cNvPr>
          <p:cNvSpPr/>
          <p:nvPr/>
        </p:nvSpPr>
        <p:spPr>
          <a:xfrm>
            <a:off x="5775176" y="4672624"/>
            <a:ext cx="640080" cy="484632"/>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Example of CDS inclusion criteria">
            <a:extLst>
              <a:ext uri="{FF2B5EF4-FFF2-40B4-BE49-F238E27FC236}">
                <a16:creationId xmlns:a16="http://schemas.microsoft.com/office/drawing/2014/main" id="{342CB610-A96A-4A12-8329-6568A7894B28}"/>
              </a:ext>
            </a:extLst>
          </p:cNvPr>
          <p:cNvPicPr>
            <a:picLocks noChangeAspect="1"/>
          </p:cNvPicPr>
          <p:nvPr/>
        </p:nvPicPr>
        <p:blipFill>
          <a:blip r:embed="rId4"/>
          <a:stretch>
            <a:fillRect/>
          </a:stretch>
        </p:blipFill>
        <p:spPr>
          <a:xfrm>
            <a:off x="245116" y="4342414"/>
            <a:ext cx="5267325" cy="990600"/>
          </a:xfrm>
          <a:prstGeom prst="rect">
            <a:avLst/>
          </a:prstGeom>
        </p:spPr>
      </p:pic>
      <p:pic>
        <p:nvPicPr>
          <p:cNvPr id="21" name="Picture 20" descr="Image of an example of L3 CDS">
            <a:extLst>
              <a:ext uri="{FF2B5EF4-FFF2-40B4-BE49-F238E27FC236}">
                <a16:creationId xmlns:a16="http://schemas.microsoft.com/office/drawing/2014/main" id="{13DD02B8-BAA1-5949-B29D-BBCFE4132C3A}"/>
              </a:ext>
            </a:extLst>
          </p:cNvPr>
          <p:cNvPicPr>
            <a:picLocks noChangeAspect="1"/>
          </p:cNvPicPr>
          <p:nvPr/>
        </p:nvPicPr>
        <p:blipFill rotWithShape="1">
          <a:blip r:embed="rId5">
            <a:extLst>
              <a:ext uri="{28A0092B-C50C-407E-A947-70E740481C1C}">
                <a14:useLocalDpi xmlns:a14="http://schemas.microsoft.com/office/drawing/2010/main" val="0"/>
              </a:ext>
            </a:extLst>
          </a:blip>
          <a:srcRect b="48902"/>
          <a:stretch/>
        </p:blipFill>
        <p:spPr>
          <a:xfrm>
            <a:off x="6556441" y="3643856"/>
            <a:ext cx="5510423" cy="2542168"/>
          </a:xfrm>
          <a:prstGeom prst="rect">
            <a:avLst/>
          </a:prstGeom>
        </p:spPr>
      </p:pic>
      <p:sp>
        <p:nvSpPr>
          <p:cNvPr id="15" name="TextBox 14">
            <a:extLst>
              <a:ext uri="{FF2B5EF4-FFF2-40B4-BE49-F238E27FC236}">
                <a16:creationId xmlns:a16="http://schemas.microsoft.com/office/drawing/2014/main" id="{67BAB405-86EA-2E48-8D7F-12D07C5BD4BC}"/>
              </a:ext>
            </a:extLst>
          </p:cNvPr>
          <p:cNvSpPr txBox="1"/>
          <p:nvPr/>
        </p:nvSpPr>
        <p:spPr>
          <a:xfrm>
            <a:off x="5885017" y="6253003"/>
            <a:ext cx="6410519" cy="246221"/>
          </a:xfrm>
          <a:prstGeom prst="rect">
            <a:avLst/>
          </a:prstGeom>
          <a:ln>
            <a:noFill/>
          </a:ln>
        </p:spPr>
        <p:txBody>
          <a:bodyPr vert="horz" wrap="square" lIns="91440" tIns="45720" rIns="91440" bIns="45720" rtlCol="0">
            <a:spAutoFit/>
          </a:bodyPr>
          <a:lstStyle/>
          <a:p>
            <a:r>
              <a:rPr lang="en-US" sz="1000">
                <a:hlinkClick r:id="rId6"/>
              </a:rPr>
              <a:t>https://cds.ahrq.gov/cdsconnect/artifact/factors-consider-managing-chronic-pain-pain-management-summary</a:t>
            </a:r>
            <a:endParaRPr lang="en-US" sz="1000"/>
          </a:p>
        </p:txBody>
      </p:sp>
      <p:sp>
        <p:nvSpPr>
          <p:cNvPr id="16" name="Slide Number Placeholder 1">
            <a:extLst>
              <a:ext uri="{FF2B5EF4-FFF2-40B4-BE49-F238E27FC236}">
                <a16:creationId xmlns:a16="http://schemas.microsoft.com/office/drawing/2014/main" id="{D0C556B1-3DC5-ED4E-B954-53D9B90A6A88}"/>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153</a:t>
            </a:fld>
            <a:endParaRPr lang="uk-UA"/>
          </a:p>
        </p:txBody>
      </p:sp>
    </p:spTree>
    <p:extLst>
      <p:ext uri="{BB962C8B-B14F-4D97-AF65-F5344CB8AC3E}">
        <p14:creationId xmlns:p14="http://schemas.microsoft.com/office/powerpoint/2010/main" val="35487699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F1C5BC-A5A4-4213-B57B-88737BF76412}"/>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Data Rights Notice</a:t>
            </a:r>
          </a:p>
        </p:txBody>
      </p:sp>
      <p:sp>
        <p:nvSpPr>
          <p:cNvPr id="3" name="Content Placeholder 2">
            <a:extLst>
              <a:ext uri="{FF2B5EF4-FFF2-40B4-BE49-F238E27FC236}">
                <a16:creationId xmlns:a16="http://schemas.microsoft.com/office/drawing/2014/main" id="{F2F29523-CD56-4030-8B11-3DB9CF982B68}"/>
              </a:ext>
            </a:extLst>
          </p:cNvPr>
          <p:cNvSpPr>
            <a:spLocks noGrp="1"/>
          </p:cNvSpPr>
          <p:nvPr>
            <p:ph sz="quarter" idx="12"/>
          </p:nvPr>
        </p:nvSpPr>
        <p:spPr>
          <a:xfrm>
            <a:off x="1045029" y="1237865"/>
            <a:ext cx="10136115" cy="4568890"/>
          </a:xfrm>
        </p:spPr>
        <p:txBody>
          <a:bodyPr/>
          <a:lstStyle/>
          <a:p>
            <a:pPr marL="0" indent="0" algn="ctr">
              <a:spcAft>
                <a:spcPts val="1800"/>
              </a:spcAft>
              <a:buNone/>
            </a:pPr>
            <a:r>
              <a:rPr lang="en-US" sz="1800" b="1" spc="-70" dirty="0">
                <a:latin typeface="Arial" panose="020B0604020202020204" pitchFamily="34" charset="0"/>
                <a:cs typeface="Arial" panose="020B0604020202020204" pitchFamily="34" charset="0"/>
              </a:rPr>
              <a:t>NOTICE</a:t>
            </a:r>
          </a:p>
          <a:p>
            <a:pPr marL="0" indent="0">
              <a:spcAft>
                <a:spcPts val="1800"/>
              </a:spcAft>
              <a:buNone/>
            </a:pPr>
            <a:r>
              <a:rPr lang="en-US" sz="1800" dirty="0"/>
              <a:t>This presentation was produced for the U. S. Government under Contract Number </a:t>
            </a:r>
            <a:r>
              <a:rPr lang="en-US" sz="1800" dirty="0">
                <a:effectLst/>
                <a:ea typeface="Times New Roman" panose="02020603050405020304" pitchFamily="18" charset="0"/>
                <a:cs typeface="Arial" panose="020B0604020202020204" pitchFamily="34" charset="0"/>
              </a:rPr>
              <a:t>75D30120F09743</a:t>
            </a:r>
            <a:r>
              <a:rPr lang="en-US" sz="1800" dirty="0"/>
              <a:t>, and is subject to Federal Acquisition Regulation Clause 52.227-14, Rights in Data-General.  </a:t>
            </a:r>
          </a:p>
          <a:p>
            <a:pPr marL="0" indent="0">
              <a:spcAft>
                <a:spcPts val="1800"/>
              </a:spcAft>
              <a:buNone/>
            </a:pPr>
            <a:r>
              <a:rPr lang="en-US" sz="1800" dirty="0"/>
              <a:t>No other use other than that granted to the U. S. Government, or to those acting on behalf of the U.S. Government under that Clause is authorized without the express written permission of The MITRE Corporation. </a:t>
            </a:r>
          </a:p>
          <a:p>
            <a:pPr marL="0" indent="0">
              <a:spcAft>
                <a:spcPts val="1800"/>
              </a:spcAft>
              <a:buNone/>
            </a:pPr>
            <a:r>
              <a:rPr lang="en-US" sz="1800" dirty="0"/>
              <a:t>For further information, please contact The MITRE Corporation, Contracts Management Office, 7515 </a:t>
            </a:r>
            <a:r>
              <a:rPr lang="en-US" sz="1800" dirty="0" err="1"/>
              <a:t>Colshire</a:t>
            </a:r>
            <a:r>
              <a:rPr lang="en-US" sz="1800" dirty="0"/>
              <a:t> Drive, McLean, VA  22102-7539, (703) 983-6000.  </a:t>
            </a:r>
          </a:p>
          <a:p>
            <a:pPr marL="0" indent="0">
              <a:spcAft>
                <a:spcPts val="1800"/>
              </a:spcAft>
              <a:buNone/>
            </a:pPr>
            <a:r>
              <a:rPr lang="en-US" sz="1800" dirty="0"/>
              <a:t> © 2022 The MITRE Corporation.</a:t>
            </a:r>
          </a:p>
          <a:p>
            <a:pPr marL="0" indent="0">
              <a:buNone/>
            </a:pPr>
            <a:endParaRPr lang="en-US" sz="2000" dirty="0"/>
          </a:p>
        </p:txBody>
      </p:sp>
      <p:sp>
        <p:nvSpPr>
          <p:cNvPr id="6" name="Slide Number Placeholder 1">
            <a:extLst>
              <a:ext uri="{FF2B5EF4-FFF2-40B4-BE49-F238E27FC236}">
                <a16:creationId xmlns:a16="http://schemas.microsoft.com/office/drawing/2014/main" id="{72898B5A-D121-F24B-8C0C-B92997A095C5}"/>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154</a:t>
            </a:fld>
            <a:endParaRPr lang="uk-UA"/>
          </a:p>
        </p:txBody>
      </p:sp>
    </p:spTree>
    <p:extLst>
      <p:ext uri="{BB962C8B-B14F-4D97-AF65-F5344CB8AC3E}">
        <p14:creationId xmlns:p14="http://schemas.microsoft.com/office/powerpoint/2010/main" val="3293359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65BE-7075-4DBA-BA10-C4BAFFABB57E}"/>
              </a:ext>
            </a:extLst>
          </p:cNvPr>
          <p:cNvSpPr>
            <a:spLocks noGrp="1"/>
          </p:cNvSpPr>
          <p:nvPr>
            <p:ph type="title" idx="4294967295"/>
          </p:nvPr>
        </p:nvSpPr>
        <p:spPr>
          <a:xfrm>
            <a:off x="457200" y="240417"/>
            <a:ext cx="11277600" cy="584775"/>
          </a:xfrm>
        </p:spPr>
        <p:txBody>
          <a:bodyPr vert="horz" lIns="91440" tIns="45720" rIns="91440" bIns="45720" rtlCol="0" anchor="b" anchorCtr="0">
            <a:noAutofit/>
          </a:bodyPr>
          <a:lstStyle/>
          <a:p>
            <a:r>
              <a:rPr lang="en-US" dirty="0"/>
              <a:t>Contact Information</a:t>
            </a:r>
          </a:p>
        </p:txBody>
      </p:sp>
      <p:sp>
        <p:nvSpPr>
          <p:cNvPr id="11" name="TextBox 10">
            <a:extLst>
              <a:ext uri="{FF2B5EF4-FFF2-40B4-BE49-F238E27FC236}">
                <a16:creationId xmlns:a16="http://schemas.microsoft.com/office/drawing/2014/main" id="{02111682-ADE3-4FFC-BECD-B4F25B3B84BA}"/>
              </a:ext>
            </a:extLst>
          </p:cNvPr>
          <p:cNvSpPr txBox="1"/>
          <p:nvPr/>
        </p:nvSpPr>
        <p:spPr>
          <a:xfrm>
            <a:off x="783509" y="1294464"/>
            <a:ext cx="6659195" cy="1200329"/>
          </a:xfrm>
          <a:prstGeom prst="rect">
            <a:avLst/>
          </a:prstGeom>
          <a:ln>
            <a:noFill/>
          </a:ln>
        </p:spPr>
        <p:txBody>
          <a:bodyPr vert="horz"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panose="020B0604020202020204"/>
                <a:ea typeface="+mn-ea"/>
                <a:cs typeface="+mn-cs"/>
              </a:rPr>
              <a:t>Dr. Mona Saraiya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effectLst/>
                <a:uLnTx/>
                <a:uFillTx/>
                <a:latin typeface="Arial" panose="020B0604020202020204"/>
                <a:ea typeface="+mn-ea"/>
                <a:cs typeface="+mn-cs"/>
              </a:rPr>
              <a:t>CDC/DDNID/NCCDPHP/DCPC, </a:t>
            </a:r>
            <a:r>
              <a:rPr kumimoji="0" lang="en-US" sz="2400" b="0" i="1" u="none" strike="noStrike" kern="1200" cap="none" spc="0" normalizeH="0" baseline="0" noProof="0" dirty="0">
                <a:ln>
                  <a:noFill/>
                </a:ln>
                <a:solidFill>
                  <a:srgbClr val="E6E6E6"/>
                </a:solidFill>
                <a:effectLst/>
                <a:uLnTx/>
                <a:uFillTx/>
                <a:latin typeface="Arial" panose="020B0604020202020204"/>
                <a:ea typeface="+mn-ea"/>
                <a:cs typeface="+mn-cs"/>
                <a:hlinkClick r:id="rId2"/>
              </a:rPr>
              <a:t>yzs2@cdc.gov</a:t>
            </a:r>
            <a:endParaRPr kumimoji="0" lang="en-US" sz="2400" b="0" i="1" u="none" strike="noStrike" kern="1200" cap="none" spc="0" normalizeH="0" baseline="0" noProof="0" dirty="0">
              <a:ln>
                <a:noFill/>
              </a:ln>
              <a:solidFill>
                <a:srgbClr val="E6E6E6"/>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6E6E6"/>
                </a:solidFill>
                <a:effectLst/>
                <a:uLnTx/>
                <a:uFillTx/>
                <a:latin typeface="Arial" panose="020B0604020202020204"/>
                <a:ea typeface="+mn-ea"/>
                <a:cs typeface="+mn-cs"/>
              </a:rPr>
              <a:t> </a:t>
            </a:r>
          </a:p>
        </p:txBody>
      </p:sp>
      <p:sp>
        <p:nvSpPr>
          <p:cNvPr id="9" name="TextBox 8">
            <a:extLst>
              <a:ext uri="{FF2B5EF4-FFF2-40B4-BE49-F238E27FC236}">
                <a16:creationId xmlns:a16="http://schemas.microsoft.com/office/drawing/2014/main" id="{7603A44F-FB28-4A3F-AAFF-52E2C0EA9E40}"/>
              </a:ext>
            </a:extLst>
          </p:cNvPr>
          <p:cNvSpPr txBox="1"/>
          <p:nvPr/>
        </p:nvSpPr>
        <p:spPr>
          <a:xfrm>
            <a:off x="783509" y="2233152"/>
            <a:ext cx="6141425" cy="830997"/>
          </a:xfrm>
          <a:prstGeom prst="rect">
            <a:avLst/>
          </a:prstGeom>
          <a:ln>
            <a:noFill/>
          </a:ln>
        </p:spPr>
        <p:txBody>
          <a:bodyPr vert="horz"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Arial" panose="020B0604020202020204"/>
                <a:ea typeface="+mn-ea"/>
                <a:cs typeface="+mn-cs"/>
              </a:rPr>
              <a:t>Maria Michaels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effectLst/>
                <a:uLnTx/>
                <a:uFillTx/>
                <a:latin typeface="Arial" panose="020B0604020202020204"/>
                <a:ea typeface="+mn-ea"/>
                <a:cs typeface="+mn-cs"/>
              </a:rPr>
              <a:t>CDC/DDPHSS/CSELS/OD,  </a:t>
            </a: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hlinkClick r:id="rId3"/>
              </a:rPr>
              <a:t>ktx2@cdc.gov</a:t>
            </a: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rPr>
              <a:t> </a:t>
            </a:r>
          </a:p>
        </p:txBody>
      </p:sp>
      <p:sp>
        <p:nvSpPr>
          <p:cNvPr id="13" name="TextBox 12">
            <a:extLst>
              <a:ext uri="{FF2B5EF4-FFF2-40B4-BE49-F238E27FC236}">
                <a16:creationId xmlns:a16="http://schemas.microsoft.com/office/drawing/2014/main" id="{CAE91625-EFCA-48DA-9455-BFE15BEA90CF}"/>
              </a:ext>
            </a:extLst>
          </p:cNvPr>
          <p:cNvSpPr txBox="1"/>
          <p:nvPr/>
        </p:nvSpPr>
        <p:spPr>
          <a:xfrm>
            <a:off x="793065" y="3092379"/>
            <a:ext cx="2996333" cy="830997"/>
          </a:xfrm>
          <a:prstGeom prst="rect">
            <a:avLst/>
          </a:prstGeom>
          <a:ln>
            <a:noFill/>
          </a:ln>
        </p:spPr>
        <p:txBody>
          <a:bodyPr vert="horz"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Arial" panose="020B0604020202020204"/>
                <a:ea typeface="+mn-ea"/>
                <a:cs typeface="+mn-cs"/>
              </a:rPr>
              <a:t>Rose Almonte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hlinkClick r:id="rId4"/>
              </a:rPr>
              <a:t>ralmonte@mitre.org</a:t>
            </a: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rPr>
              <a:t> </a:t>
            </a:r>
          </a:p>
        </p:txBody>
      </p:sp>
      <p:sp>
        <p:nvSpPr>
          <p:cNvPr id="10" name="TextBox 9">
            <a:extLst>
              <a:ext uri="{FF2B5EF4-FFF2-40B4-BE49-F238E27FC236}">
                <a16:creationId xmlns:a16="http://schemas.microsoft.com/office/drawing/2014/main" id="{60610B00-D3AB-47D7-9978-37A813479F46}"/>
              </a:ext>
            </a:extLst>
          </p:cNvPr>
          <p:cNvSpPr txBox="1"/>
          <p:nvPr/>
        </p:nvSpPr>
        <p:spPr>
          <a:xfrm>
            <a:off x="804830" y="4001658"/>
            <a:ext cx="2945037" cy="830997"/>
          </a:xfrm>
          <a:prstGeom prst="rect">
            <a:avLst/>
          </a:prstGeom>
          <a:ln>
            <a:noFill/>
          </a:ln>
        </p:spPr>
        <p:txBody>
          <a:bodyPr vert="horz"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Arial" panose="020B0604020202020204"/>
                <a:ea typeface="+mn-ea"/>
                <a:cs typeface="+mn-cs"/>
              </a:rPr>
              <a:t>Dave Winters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hlinkClick r:id="rId5"/>
              </a:rPr>
              <a:t>dwinters@mitre.org</a:t>
            </a:r>
            <a:r>
              <a:rPr kumimoji="0" lang="en-US" sz="2400" b="0" i="1" u="none" strike="noStrike" kern="1200" cap="none" spc="0" normalizeH="0" baseline="0" noProof="0">
                <a:ln>
                  <a:noFill/>
                </a:ln>
                <a:solidFill>
                  <a:srgbClr val="E6E6E6"/>
                </a:solidFill>
                <a:effectLst/>
                <a:uLnTx/>
                <a:uFillTx/>
                <a:latin typeface="Arial" panose="020B0604020202020204"/>
                <a:ea typeface="+mn-ea"/>
                <a:cs typeface="+mn-cs"/>
              </a:rPr>
              <a:t> </a:t>
            </a:r>
          </a:p>
        </p:txBody>
      </p:sp>
      <p:pic>
        <p:nvPicPr>
          <p:cNvPr id="5" name="Picture 4">
            <a:extLst>
              <a:ext uri="{FF2B5EF4-FFF2-40B4-BE49-F238E27FC236}">
                <a16:creationId xmlns:a16="http://schemas.microsoft.com/office/drawing/2014/main" id="{CCA3CC1C-D109-48B2-AF78-6428C91D9D4E}"/>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34806" y="4928182"/>
            <a:ext cx="457200" cy="457200"/>
          </a:xfrm>
          <a:prstGeom prst="rect">
            <a:avLst/>
          </a:prstGeom>
        </p:spPr>
      </p:pic>
      <p:sp>
        <p:nvSpPr>
          <p:cNvPr id="6" name="Text Placeholder 2">
            <a:extLst>
              <a:ext uri="{FF2B5EF4-FFF2-40B4-BE49-F238E27FC236}">
                <a16:creationId xmlns:a16="http://schemas.microsoft.com/office/drawing/2014/main" id="{5EDACA1D-AF95-41F5-9E0F-25BD271B4E5D}"/>
              </a:ext>
            </a:extLst>
          </p:cNvPr>
          <p:cNvSpPr txBox="1">
            <a:spLocks/>
          </p:cNvSpPr>
          <p:nvPr/>
        </p:nvSpPr>
        <p:spPr>
          <a:xfrm>
            <a:off x="1283923" y="4876452"/>
            <a:ext cx="2222662" cy="548640"/>
          </a:xfrm>
          <a:prstGeom prst="rect">
            <a:avLst/>
          </a:prstGeom>
        </p:spPr>
        <p:txBody>
          <a:bodyPr anchor="ctr"/>
          <a:lstStyle>
            <a:lvl1pPr marL="0" indent="0" algn="l" defTabSz="914400" rtl="0" eaLnBrk="1" latinLnBrk="0" hangingPunct="1">
              <a:lnSpc>
                <a:spcPct val="90000"/>
              </a:lnSpc>
              <a:spcBef>
                <a:spcPts val="500"/>
              </a:spcBef>
              <a:spcAft>
                <a:spcPts val="500"/>
              </a:spcAft>
              <a:buFontTx/>
              <a:buNone/>
              <a:defRPr lang="en-US" sz="2400" b="1" i="0" kern="1200" cap="none" baseline="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2400" b="1" i="0" u="none" strike="noStrike" kern="1200" cap="none" spc="0" normalizeH="0" baseline="0" noProof="0">
                <a:ln>
                  <a:noFill/>
                </a:ln>
                <a:solidFill>
                  <a:schemeClr val="tx1"/>
                </a:solidFill>
                <a:effectLst/>
                <a:uLnTx/>
                <a:uFillTx/>
                <a:latin typeface="Arial" panose="020B0604020202020204"/>
                <a:ea typeface="+mn-ea"/>
              </a:rPr>
              <a:t>@MITREcorp</a:t>
            </a:r>
          </a:p>
        </p:txBody>
      </p:sp>
      <p:pic>
        <p:nvPicPr>
          <p:cNvPr id="15" name="Picture 14">
            <a:extLst>
              <a:ext uri="{FF2B5EF4-FFF2-40B4-BE49-F238E27FC236}">
                <a16:creationId xmlns:a16="http://schemas.microsoft.com/office/drawing/2014/main" id="{56F7D544-EB0B-4395-940B-D0D358F8C3C2}"/>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3640251" y="4947230"/>
            <a:ext cx="457200" cy="457200"/>
          </a:xfrm>
          <a:prstGeom prst="rect">
            <a:avLst/>
          </a:prstGeom>
        </p:spPr>
      </p:pic>
      <p:sp>
        <p:nvSpPr>
          <p:cNvPr id="16" name="Text Placeholder 2">
            <a:extLst>
              <a:ext uri="{FF2B5EF4-FFF2-40B4-BE49-F238E27FC236}">
                <a16:creationId xmlns:a16="http://schemas.microsoft.com/office/drawing/2014/main" id="{5F59BED9-1CC8-44AF-9640-002B5367B7AB}"/>
              </a:ext>
            </a:extLst>
          </p:cNvPr>
          <p:cNvSpPr txBox="1">
            <a:spLocks/>
          </p:cNvSpPr>
          <p:nvPr/>
        </p:nvSpPr>
        <p:spPr>
          <a:xfrm>
            <a:off x="4097451" y="4870243"/>
            <a:ext cx="2495921" cy="548640"/>
          </a:xfrm>
          <a:prstGeom prst="rect">
            <a:avLst/>
          </a:prstGeom>
        </p:spPr>
        <p:txBody>
          <a:bodyPr anchor="ctr"/>
          <a:lstStyle>
            <a:lvl1pPr marL="0" indent="0" algn="l" defTabSz="914400" rtl="0" eaLnBrk="1" latinLnBrk="0" hangingPunct="1">
              <a:lnSpc>
                <a:spcPct val="90000"/>
              </a:lnSpc>
              <a:spcBef>
                <a:spcPts val="500"/>
              </a:spcBef>
              <a:spcAft>
                <a:spcPts val="500"/>
              </a:spcAft>
              <a:buFontTx/>
              <a:buNone/>
              <a:defRPr lang="en-US" sz="2400" b="1" i="0" kern="1200" cap="none" baseline="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2400" b="1" i="0" u="none" strike="noStrike" kern="1200" cap="none" spc="0" normalizeH="0" baseline="0" noProof="0">
                <a:ln>
                  <a:noFill/>
                </a:ln>
                <a:solidFill>
                  <a:schemeClr val="tx1"/>
                </a:solidFill>
                <a:effectLst/>
                <a:uLnTx/>
                <a:uFillTx/>
                <a:latin typeface="Arial" panose="020B0604020202020204"/>
                <a:ea typeface="+mn-ea"/>
              </a:rPr>
              <a:t>@CDCgov</a:t>
            </a:r>
          </a:p>
        </p:txBody>
      </p:sp>
      <p:pic>
        <p:nvPicPr>
          <p:cNvPr id="17" name="Picture 16">
            <a:extLst>
              <a:ext uri="{FF2B5EF4-FFF2-40B4-BE49-F238E27FC236}">
                <a16:creationId xmlns:a16="http://schemas.microsoft.com/office/drawing/2014/main" id="{B8370E69-C3C4-42CE-8752-DBF60ADA039F}"/>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872596" y="5518105"/>
            <a:ext cx="418831" cy="355455"/>
          </a:xfrm>
          <a:prstGeom prst="rect">
            <a:avLst/>
          </a:prstGeom>
        </p:spPr>
      </p:pic>
      <p:sp>
        <p:nvSpPr>
          <p:cNvPr id="18" name="Text Placeholder 2">
            <a:extLst>
              <a:ext uri="{FF2B5EF4-FFF2-40B4-BE49-F238E27FC236}">
                <a16:creationId xmlns:a16="http://schemas.microsoft.com/office/drawing/2014/main" id="{6B054D19-1010-48D7-AE26-FAE60DD44414}"/>
              </a:ext>
            </a:extLst>
          </p:cNvPr>
          <p:cNvSpPr txBox="1">
            <a:spLocks/>
          </p:cNvSpPr>
          <p:nvPr/>
        </p:nvSpPr>
        <p:spPr>
          <a:xfrm>
            <a:off x="1283923" y="5415528"/>
            <a:ext cx="6196663" cy="548640"/>
          </a:xfrm>
          <a:prstGeom prst="rect">
            <a:avLst/>
          </a:prstGeom>
        </p:spPr>
        <p:txBody>
          <a:bodyPr anchor="ctr"/>
          <a:lstStyle>
            <a:lvl1pPr marL="0" indent="0" algn="l" defTabSz="914400" rtl="0" eaLnBrk="1" latinLnBrk="0" hangingPunct="1">
              <a:lnSpc>
                <a:spcPct val="90000"/>
              </a:lnSpc>
              <a:spcBef>
                <a:spcPts val="500"/>
              </a:spcBef>
              <a:spcAft>
                <a:spcPts val="500"/>
              </a:spcAft>
              <a:buFontTx/>
              <a:buNone/>
              <a:defRPr lang="en-US" sz="2400" b="1" i="0" kern="1200" cap="none" baseline="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2000" b="1" i="0" u="none" strike="noStrike" kern="1200" cap="none" spc="0" normalizeH="0" baseline="0" noProof="0">
                <a:ln>
                  <a:noFill/>
                </a:ln>
                <a:solidFill>
                  <a:schemeClr val="tx1"/>
                </a:solidFill>
                <a:effectLst/>
                <a:uLnTx/>
                <a:uFillTx/>
                <a:latin typeface="Arial" panose="020B0604020202020204"/>
                <a:ea typeface="+mn-ea"/>
              </a:rPr>
              <a:t>linkedin.com/company/mitre</a:t>
            </a:r>
          </a:p>
        </p:txBody>
      </p:sp>
      <p:pic>
        <p:nvPicPr>
          <p:cNvPr id="7" name="Picture 6">
            <a:extLst>
              <a:ext uri="{FF2B5EF4-FFF2-40B4-BE49-F238E27FC236}">
                <a16:creationId xmlns:a16="http://schemas.microsoft.com/office/drawing/2014/main" id="{7958FC9A-0F7D-4271-ACCA-81C479F597EE}"/>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872596" y="6060705"/>
            <a:ext cx="418831" cy="355455"/>
          </a:xfrm>
          <a:prstGeom prst="rect">
            <a:avLst/>
          </a:prstGeom>
        </p:spPr>
      </p:pic>
      <p:sp>
        <p:nvSpPr>
          <p:cNvPr id="8" name="Text Placeholder 2">
            <a:extLst>
              <a:ext uri="{FF2B5EF4-FFF2-40B4-BE49-F238E27FC236}">
                <a16:creationId xmlns:a16="http://schemas.microsoft.com/office/drawing/2014/main" id="{842B5559-1AE3-4CFE-ADFE-98E3A6841AEF}"/>
              </a:ext>
            </a:extLst>
          </p:cNvPr>
          <p:cNvSpPr txBox="1">
            <a:spLocks/>
          </p:cNvSpPr>
          <p:nvPr/>
        </p:nvSpPr>
        <p:spPr>
          <a:xfrm>
            <a:off x="1272378" y="5975266"/>
            <a:ext cx="6855622" cy="548640"/>
          </a:xfrm>
          <a:prstGeom prst="rect">
            <a:avLst/>
          </a:prstGeom>
        </p:spPr>
        <p:txBody>
          <a:bodyPr anchor="ctr"/>
          <a:lstStyle>
            <a:lvl1pPr marL="0" indent="0" algn="l" defTabSz="914400" rtl="0" eaLnBrk="1" latinLnBrk="0" hangingPunct="1">
              <a:lnSpc>
                <a:spcPct val="90000"/>
              </a:lnSpc>
              <a:spcBef>
                <a:spcPts val="500"/>
              </a:spcBef>
              <a:spcAft>
                <a:spcPts val="500"/>
              </a:spcAft>
              <a:buFontTx/>
              <a:buNone/>
              <a:defRPr lang="en-US" sz="2400" b="1" i="0" kern="1200" cap="none" baseline="0">
                <a:solidFill>
                  <a:schemeClr val="tx2"/>
                </a:solidFill>
                <a:latin typeface="+mn-lt"/>
                <a:ea typeface="+mn-ea"/>
                <a:cs typeface="Arial Narrow" charset="0"/>
              </a:defRPr>
            </a:lvl1pPr>
            <a:lvl2pPr marL="0" indent="0" algn="l" defTabSz="914400" rtl="0" eaLnBrk="1" latinLnBrk="0" hangingPunct="1">
              <a:lnSpc>
                <a:spcPct val="90000"/>
              </a:lnSpc>
              <a:spcBef>
                <a:spcPts val="500"/>
              </a:spcBef>
              <a:spcAft>
                <a:spcPts val="500"/>
              </a:spcAft>
              <a:buFontTx/>
              <a:buNone/>
              <a:defRPr lang="en-US" sz="2400" b="0" i="0" kern="1200" baseline="0" dirty="0">
                <a:solidFill>
                  <a:schemeClr val="tx2"/>
                </a:solidFill>
                <a:latin typeface="+mn-lt"/>
                <a:ea typeface="+mn-ea"/>
                <a:cs typeface="Arial Narrow" charset="0"/>
              </a:defRPr>
            </a:lvl2pPr>
            <a:lvl3pPr marL="347472" indent="-228600" algn="l" defTabSz="914400" rtl="0" eaLnBrk="1" latinLnBrk="0" hangingPunct="1">
              <a:lnSpc>
                <a:spcPct val="90000"/>
              </a:lnSpc>
              <a:spcBef>
                <a:spcPts val="500"/>
              </a:spcBef>
              <a:spcAft>
                <a:spcPts val="500"/>
              </a:spcAft>
              <a:buFont typeface="Wingdings" pitchFamily="2" charset="2"/>
              <a:buChar char="§"/>
              <a:defRPr lang="en-US" sz="2200" b="0" i="0" kern="1200" baseline="0" dirty="0">
                <a:solidFill>
                  <a:schemeClr val="tx2"/>
                </a:solidFill>
                <a:latin typeface="+mn-lt"/>
                <a:ea typeface="+mn-ea"/>
                <a:cs typeface="Arial Narrow" charset="0"/>
              </a:defRPr>
            </a:lvl3pPr>
            <a:lvl4pPr marL="576072" indent="-228600" algn="l" defTabSz="914400" rtl="0" eaLnBrk="1" latinLnBrk="0" hangingPunct="1">
              <a:lnSpc>
                <a:spcPct val="90000"/>
              </a:lnSpc>
              <a:spcBef>
                <a:spcPts val="500"/>
              </a:spcBef>
              <a:spcAft>
                <a:spcPts val="500"/>
              </a:spcAft>
              <a:buFont typeface="Wingdings" pitchFamily="2" charset="2"/>
              <a:buChar char="§"/>
              <a:defRPr lang="en-US" sz="2000" b="0" i="0" kern="1200" baseline="0" dirty="0">
                <a:solidFill>
                  <a:schemeClr val="tx2"/>
                </a:solidFill>
                <a:latin typeface="+mn-lt"/>
                <a:ea typeface="+mn-ea"/>
                <a:cs typeface="Arial Narrow" charset="0"/>
              </a:defRPr>
            </a:lvl4pPr>
            <a:lvl5pPr marL="804672" indent="-228600" algn="l" defTabSz="914400" rtl="0" eaLnBrk="1" latinLnBrk="0" hangingPunct="1">
              <a:lnSpc>
                <a:spcPct val="90000"/>
              </a:lnSpc>
              <a:spcBef>
                <a:spcPts val="500"/>
              </a:spcBef>
              <a:spcAft>
                <a:spcPts val="500"/>
              </a:spcAft>
              <a:buFont typeface="Wingdings" pitchFamily="2" charset="2"/>
              <a:buChar char="§"/>
              <a:defRPr lang="en-US" sz="1800" b="0" i="0" kern="1200" baseline="0" dirty="0">
                <a:solidFill>
                  <a:schemeClr val="tx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500"/>
              </a:spcAft>
              <a:buClrTx/>
              <a:buSzTx/>
              <a:buFontTx/>
              <a:buNone/>
              <a:tabLst/>
              <a:defRPr/>
            </a:pPr>
            <a:r>
              <a:rPr kumimoji="0" lang="en-US" sz="2000" b="1" i="0" u="none" strike="noStrike" kern="1200" cap="none" spc="0" normalizeH="0" baseline="0" noProof="0">
                <a:ln>
                  <a:noFill/>
                </a:ln>
                <a:solidFill>
                  <a:schemeClr val="tx1"/>
                </a:solidFill>
                <a:effectLst/>
                <a:uLnTx/>
                <a:uFillTx/>
                <a:latin typeface="Arial" panose="020B0604020202020204"/>
                <a:ea typeface="+mn-ea"/>
              </a:rPr>
              <a:t>linkedin.com/company/centers-for-disease-control-and-prevention</a:t>
            </a:r>
          </a:p>
        </p:txBody>
      </p:sp>
      <p:pic>
        <p:nvPicPr>
          <p:cNvPr id="12" name="Picture 11" descr="CDC logo">
            <a:extLst>
              <a:ext uri="{FF2B5EF4-FFF2-40B4-BE49-F238E27FC236}">
                <a16:creationId xmlns:a16="http://schemas.microsoft.com/office/drawing/2014/main" id="{042BB6BB-EC10-4804-8DBC-F8361396D689}"/>
              </a:ext>
            </a:extLst>
          </p:cNvPr>
          <p:cNvPicPr>
            <a:picLocks noChangeAspect="1"/>
          </p:cNvPicPr>
          <p:nvPr/>
        </p:nvPicPr>
        <p:blipFill>
          <a:blip r:embed="rId8"/>
          <a:stretch>
            <a:fillRect/>
          </a:stretch>
        </p:blipFill>
        <p:spPr>
          <a:xfrm>
            <a:off x="8261666" y="4579238"/>
            <a:ext cx="3467414" cy="952036"/>
          </a:xfrm>
          <a:prstGeom prst="rect">
            <a:avLst/>
          </a:prstGeom>
        </p:spPr>
      </p:pic>
      <p:pic>
        <p:nvPicPr>
          <p:cNvPr id="3" name="Picture 2" descr="MITRE logo">
            <a:extLst>
              <a:ext uri="{FF2B5EF4-FFF2-40B4-BE49-F238E27FC236}">
                <a16:creationId xmlns:a16="http://schemas.microsoft.com/office/drawing/2014/main" id="{D7440D1E-9593-4244-8890-923E2A3BA1FE}"/>
              </a:ext>
            </a:extLst>
          </p:cNvPr>
          <p:cNvPicPr>
            <a:picLocks noChangeAspect="1"/>
          </p:cNvPicPr>
          <p:nvPr/>
        </p:nvPicPr>
        <p:blipFill>
          <a:blip r:embed="rId9"/>
          <a:stretch>
            <a:fillRect/>
          </a:stretch>
        </p:blipFill>
        <p:spPr>
          <a:xfrm>
            <a:off x="8287949" y="5825765"/>
            <a:ext cx="3441131" cy="341448"/>
          </a:xfrm>
          <a:prstGeom prst="rect">
            <a:avLst/>
          </a:prstGeom>
        </p:spPr>
      </p:pic>
    </p:spTree>
    <p:extLst>
      <p:ext uri="{BB962C8B-B14F-4D97-AF65-F5344CB8AC3E}">
        <p14:creationId xmlns:p14="http://schemas.microsoft.com/office/powerpoint/2010/main" val="1062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88979-3754-F543-A62D-3C364D1BB8E0}"/>
              </a:ext>
            </a:extLst>
          </p:cNvPr>
          <p:cNvSpPr>
            <a:spLocks noGrp="1"/>
          </p:cNvSpPr>
          <p:nvPr>
            <p:ph type="title"/>
          </p:nvPr>
        </p:nvSpPr>
        <p:spPr/>
        <p:txBody>
          <a:bodyPr/>
          <a:lstStyle/>
          <a:p>
            <a:r>
              <a:rPr lang="en-US"/>
              <a:t>Conclusions</a:t>
            </a:r>
          </a:p>
        </p:txBody>
      </p:sp>
      <p:graphicFrame>
        <p:nvGraphicFramePr>
          <p:cNvPr id="5" name="Content Placeholder 4" descr="Data&#10;Management requires data that is typically stored in an unstructured format which is hard for computers to interpret.&#10;Natural Language Processing (NLP) algorithms exist but are not a mature technology in this area.&#10;Capturing required data at their source in a structured format promises a more robust solution.&#10;Decisions&#10;Choice of screening approach influenced by guidelines, testing availability, patient preferences, and provider culture.&#10;Management relies on risk model for determining best course of action for patient.&#10;Risk model may require information from multiple medical professionals (clinician, pathologist, colposcopist).&#10;Directions&#10;Management guideline is complex and requires computer assistance to implement.&#10;Algorithms are not a substitute for clinicians and cannot easily take patient preferences into consideration.&#10;CDS should make applying the management guideline less complex and provide context of recommendations for both clinician and patient.">
            <a:extLst>
              <a:ext uri="{FF2B5EF4-FFF2-40B4-BE49-F238E27FC236}">
                <a16:creationId xmlns:a16="http://schemas.microsoft.com/office/drawing/2014/main" id="{EBE238CB-EFAB-F34C-BC47-3AD47317AE46}"/>
              </a:ext>
            </a:extLst>
          </p:cNvPr>
          <p:cNvGraphicFramePr>
            <a:graphicFrameLocks noGrp="1"/>
          </p:cNvGraphicFramePr>
          <p:nvPr>
            <p:ph sz="quarter" idx="12"/>
            <p:extLst>
              <p:ext uri="{D42A27DB-BD31-4B8C-83A1-F6EECF244321}">
                <p14:modId xmlns:p14="http://schemas.microsoft.com/office/powerpoint/2010/main" val="4084859608"/>
              </p:ext>
            </p:extLst>
          </p:nvPr>
        </p:nvGraphicFramePr>
        <p:xfrm>
          <a:off x="457200" y="891823"/>
          <a:ext cx="11277600" cy="5712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EBF9F94-13B8-BF49-8D90-97C1EA801BF4}"/>
              </a:ext>
            </a:extLst>
          </p:cNvPr>
          <p:cNvSpPr>
            <a:spLocks noGrp="1"/>
          </p:cNvSpPr>
          <p:nvPr>
            <p:ph type="sldNum" sz="quarter" idx="11"/>
          </p:nvPr>
        </p:nvSpPr>
        <p:spPr/>
        <p:txBody>
          <a:bodyPr/>
          <a:lstStyle/>
          <a:p>
            <a:fld id="{2F2F552B-1952-B44E-8CAB-5705F0ACD2E2}" type="slidenum">
              <a:rPr lang="uk-UA" smtClean="0"/>
              <a:pPr/>
              <a:t>16</a:t>
            </a:fld>
            <a:endParaRPr lang="uk-UA"/>
          </a:p>
        </p:txBody>
      </p:sp>
    </p:spTree>
    <p:extLst>
      <p:ext uri="{BB962C8B-B14F-4D97-AF65-F5344CB8AC3E}">
        <p14:creationId xmlns:p14="http://schemas.microsoft.com/office/powerpoint/2010/main" val="2594928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5D5C0A-C668-EB42-950B-14D9CA54733A}"/>
              </a:ext>
            </a:extLst>
          </p:cNvPr>
          <p:cNvSpPr>
            <a:spLocks noGrp="1"/>
          </p:cNvSpPr>
          <p:nvPr>
            <p:ph type="title"/>
          </p:nvPr>
        </p:nvSpPr>
        <p:spPr>
          <a:xfrm>
            <a:off x="1351429" y="2603237"/>
            <a:ext cx="9489141" cy="1382576"/>
          </a:xfrm>
        </p:spPr>
        <p:txBody>
          <a:bodyPr/>
          <a:lstStyle/>
          <a:p>
            <a:pPr lvl="1" algn="ctr">
              <a:spcBef>
                <a:spcPts val="400"/>
              </a:spcBef>
              <a:spcAft>
                <a:spcPts val="400"/>
              </a:spcAft>
            </a:pPr>
            <a:r>
              <a:rPr lang="en-US" sz="4000" b="1"/>
              <a:t>Detailed Findings</a:t>
            </a:r>
            <a:endParaRPr lang="en-US" sz="4000"/>
          </a:p>
        </p:txBody>
      </p:sp>
      <p:sp>
        <p:nvSpPr>
          <p:cNvPr id="2" name="Slide Number Placeholder 1">
            <a:extLst>
              <a:ext uri="{FF2B5EF4-FFF2-40B4-BE49-F238E27FC236}">
                <a16:creationId xmlns:a16="http://schemas.microsoft.com/office/drawing/2014/main" id="{FED458D2-A936-204A-B139-9F9C96A814EF}"/>
              </a:ext>
            </a:extLst>
          </p:cNvPr>
          <p:cNvSpPr>
            <a:spLocks noGrp="1"/>
          </p:cNvSpPr>
          <p:nvPr>
            <p:ph type="sldNum" sz="quarter" idx="11"/>
          </p:nvPr>
        </p:nvSpPr>
        <p:spPr/>
        <p:txBody>
          <a:bodyPr/>
          <a:lstStyle/>
          <a:p>
            <a:fld id="{2F2F552B-1952-B44E-8CAB-5705F0ACD2E2}" type="slidenum">
              <a:rPr lang="uk-UA" smtClean="0"/>
              <a:pPr/>
              <a:t>17</a:t>
            </a:fld>
            <a:endParaRPr lang="uk-UA"/>
          </a:p>
        </p:txBody>
      </p:sp>
    </p:spTree>
    <p:extLst>
      <p:ext uri="{BB962C8B-B14F-4D97-AF65-F5344CB8AC3E}">
        <p14:creationId xmlns:p14="http://schemas.microsoft.com/office/powerpoint/2010/main" val="269407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EBD7E5BC-5B34-D84E-8994-E295B9641801}"/>
              </a:ext>
            </a:extLst>
          </p:cNvPr>
          <p:cNvSpPr>
            <a:spLocks noGrp="1"/>
          </p:cNvSpPr>
          <p:nvPr>
            <p:ph type="title"/>
          </p:nvPr>
        </p:nvSpPr>
        <p:spPr/>
        <p:txBody>
          <a:bodyPr/>
          <a:lstStyle/>
          <a:p>
            <a:r>
              <a:rPr lang="en-US"/>
              <a:t>Environmental Scan Components</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10"/>
            <a:ext cx="5753032" cy="3387843"/>
          </a:xfrm>
          <a:solidFill>
            <a:schemeClr val="bg1">
              <a:lumMod val="85000"/>
            </a:schemeClr>
          </a:solidFill>
          <a:ln w="12700">
            <a:solidFill>
              <a:schemeClr val="tx1"/>
            </a:solidFill>
          </a:ln>
          <a:effectLst/>
        </p:spPr>
        <p:txBody>
          <a:bodyPr/>
          <a:lstStyle/>
          <a:p>
            <a:r>
              <a:rPr lang="en-US"/>
              <a:t>The environmental scan consists of eight components</a:t>
            </a:r>
          </a:p>
          <a:p>
            <a:pPr lvl="1"/>
            <a:r>
              <a:rPr lang="en-US" sz="2000"/>
              <a:t>Use diagram to navigate to details</a:t>
            </a:r>
          </a:p>
          <a:p>
            <a:r>
              <a:rPr lang="en-US"/>
              <a:t>For each component:</a:t>
            </a:r>
          </a:p>
          <a:p>
            <a:pPr lvl="1"/>
            <a:r>
              <a:rPr lang="en-US" sz="2000"/>
              <a:t>Findings are summarized</a:t>
            </a:r>
          </a:p>
          <a:p>
            <a:pPr lvl="1"/>
            <a:r>
              <a:rPr lang="en-US" sz="2000"/>
              <a:t>Sources are listed</a:t>
            </a:r>
          </a:p>
          <a:p>
            <a:pPr lvl="1"/>
            <a:r>
              <a:rPr lang="en-US" sz="2000"/>
              <a:t>Gaps / needs are highlighted</a:t>
            </a:r>
          </a:p>
          <a:p>
            <a:pPr marL="344487" lvl="1" indent="0">
              <a:buNone/>
            </a:pPr>
            <a:endParaRPr lang="en-US" sz="2000"/>
          </a:p>
        </p:txBody>
      </p:sp>
      <p:sp>
        <p:nvSpPr>
          <p:cNvPr id="25" name="Oval 24">
            <a:extLst>
              <a:ext uri="{FF2B5EF4-FFF2-40B4-BE49-F238E27FC236}">
                <a16:creationId xmlns:a16="http://schemas.microsoft.com/office/drawing/2014/main" id="{F363DC25-931E-9642-87EC-8912DA8E70A5}"/>
              </a:ext>
              <a:ext uri="{C183D7F6-B498-43B3-948B-1728B52AA6E4}">
                <adec:decorative xmlns:adec="http://schemas.microsoft.com/office/drawing/2017/decorative" val="1"/>
              </a:ext>
            </a:extLst>
          </p:cNvPr>
          <p:cNvSpPr/>
          <p:nvPr/>
        </p:nvSpPr>
        <p:spPr>
          <a:xfrm>
            <a:off x="5707771" y="2605160"/>
            <a:ext cx="1816327" cy="1950638"/>
          </a:xfrm>
          <a:prstGeom prst="ellipse">
            <a:avLst/>
          </a:prstGeom>
          <a:solidFill>
            <a:schemeClr val="bg1"/>
          </a:solidFill>
          <a:ln>
            <a:no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descr="A hub and spoke graphic with Environmental Scan in the center, Patient experiences, data characteristics, EHR, Anatomic pathology, interoperability standards, exi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t>Environmental </a:t>
              </a:r>
            </a:p>
            <a:p>
              <a:pPr marL="0" lvl="0" indent="0" algn="ctr" defTabSz="488950">
                <a:lnSpc>
                  <a:spcPct val="90000"/>
                </a:lnSpc>
                <a:spcBef>
                  <a:spcPct val="0"/>
                </a:spcBef>
                <a:spcAft>
                  <a:spcPct val="35000"/>
                </a:spcAft>
                <a:buNone/>
              </a:pPr>
              <a:r>
                <a:rPr lang="en-US" sz="1400" kern="1200"/>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hlinkClick r:id="rId3" action="ppaction://hlinksldjump"/>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hlinkClick r:id="rId4" action="ppaction://hlinksldjump"/>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hlinkClick r:id="rId5" action="ppaction://hlinksldjump"/>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hlinkClick r:id="rId6" action="ppaction://hlinksldjump"/>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hlinkClick r:id="rId7" action="ppaction://hlinksldjump"/>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hlinkClick r:id="rId8" action="ppaction://hlinksldjump"/>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hlinkClick r:id="rId9" action="ppaction://hlinksldjump"/>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hlinkClick r:id="rId10" action="ppaction://hlinksldjump"/>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t>Existing Tools</a:t>
              </a:r>
            </a:p>
          </p:txBody>
        </p:sp>
      </p:grpSp>
      <p:sp>
        <p:nvSpPr>
          <p:cNvPr id="23" name="Freeform 22">
            <a:extLst>
              <a:ext uri="{FF2B5EF4-FFF2-40B4-BE49-F238E27FC236}">
                <a16:creationId xmlns:a16="http://schemas.microsoft.com/office/drawing/2014/main" id="{DECBA57E-3260-6C49-B68B-DB45E52AB144}"/>
              </a:ext>
              <a:ext uri="{C183D7F6-B498-43B3-948B-1728B52AA6E4}">
                <adec:decorative xmlns:adec="http://schemas.microsoft.com/office/drawing/2017/decorative" val="1"/>
              </a:ext>
            </a:extLst>
          </p:cNvPr>
          <p:cNvSpPr/>
          <p:nvPr/>
        </p:nvSpPr>
        <p:spPr>
          <a:xfrm>
            <a:off x="5712914" y="2707020"/>
            <a:ext cx="496500" cy="1758654"/>
          </a:xfrm>
          <a:custGeom>
            <a:avLst/>
            <a:gdLst>
              <a:gd name="connsiteX0" fmla="*/ 498820 w 498820"/>
              <a:gd name="connsiteY0" fmla="*/ 0 h 1765004"/>
              <a:gd name="connsiteX1" fmla="*/ 195792 w 498820"/>
              <a:gd name="connsiteY1" fmla="*/ 271130 h 1765004"/>
              <a:gd name="connsiteX2" fmla="*/ 20355 w 498820"/>
              <a:gd name="connsiteY2" fmla="*/ 637953 h 1765004"/>
              <a:gd name="connsiteX3" fmla="*/ 30988 w 498820"/>
              <a:gd name="connsiteY3" fmla="*/ 1148316 h 1765004"/>
              <a:gd name="connsiteX4" fmla="*/ 264904 w 498820"/>
              <a:gd name="connsiteY4" fmla="*/ 1584251 h 1765004"/>
              <a:gd name="connsiteX5" fmla="*/ 493504 w 498820"/>
              <a:gd name="connsiteY5" fmla="*/ 1765004 h 1765004"/>
              <a:gd name="connsiteX0" fmla="*/ 489295 w 493504"/>
              <a:gd name="connsiteY0" fmla="*/ 0 h 1758654"/>
              <a:gd name="connsiteX1" fmla="*/ 195792 w 493504"/>
              <a:gd name="connsiteY1" fmla="*/ 264780 h 1758654"/>
              <a:gd name="connsiteX2" fmla="*/ 20355 w 493504"/>
              <a:gd name="connsiteY2" fmla="*/ 631603 h 1758654"/>
              <a:gd name="connsiteX3" fmla="*/ 30988 w 493504"/>
              <a:gd name="connsiteY3" fmla="*/ 1141966 h 1758654"/>
              <a:gd name="connsiteX4" fmla="*/ 264904 w 493504"/>
              <a:gd name="connsiteY4" fmla="*/ 1577901 h 1758654"/>
              <a:gd name="connsiteX5" fmla="*/ 493504 w 493504"/>
              <a:gd name="connsiteY5" fmla="*/ 1758654 h 1758654"/>
              <a:gd name="connsiteX0" fmla="*/ 487138 w 491347"/>
              <a:gd name="connsiteY0" fmla="*/ 0 h 1758654"/>
              <a:gd name="connsiteX1" fmla="*/ 193635 w 491347"/>
              <a:gd name="connsiteY1" fmla="*/ 264780 h 1758654"/>
              <a:gd name="connsiteX2" fmla="*/ 18198 w 491347"/>
              <a:gd name="connsiteY2" fmla="*/ 631603 h 1758654"/>
              <a:gd name="connsiteX3" fmla="*/ 28831 w 491347"/>
              <a:gd name="connsiteY3" fmla="*/ 1141966 h 1758654"/>
              <a:gd name="connsiteX4" fmla="*/ 224647 w 491347"/>
              <a:gd name="connsiteY4" fmla="*/ 1527101 h 1758654"/>
              <a:gd name="connsiteX5" fmla="*/ 491347 w 491347"/>
              <a:gd name="connsiteY5" fmla="*/ 1758654 h 1758654"/>
              <a:gd name="connsiteX0" fmla="*/ 488721 w 492930"/>
              <a:gd name="connsiteY0" fmla="*/ 0 h 1758654"/>
              <a:gd name="connsiteX1" fmla="*/ 195218 w 492930"/>
              <a:gd name="connsiteY1" fmla="*/ 264780 h 1758654"/>
              <a:gd name="connsiteX2" fmla="*/ 19781 w 492930"/>
              <a:gd name="connsiteY2" fmla="*/ 631603 h 1758654"/>
              <a:gd name="connsiteX3" fmla="*/ 27239 w 492930"/>
              <a:gd name="connsiteY3" fmla="*/ 1116566 h 1758654"/>
              <a:gd name="connsiteX4" fmla="*/ 226230 w 492930"/>
              <a:gd name="connsiteY4" fmla="*/ 1527101 h 1758654"/>
              <a:gd name="connsiteX5" fmla="*/ 492930 w 492930"/>
              <a:gd name="connsiteY5" fmla="*/ 1758654 h 1758654"/>
              <a:gd name="connsiteX0" fmla="*/ 490703 w 494912"/>
              <a:gd name="connsiteY0" fmla="*/ 0 h 1758654"/>
              <a:gd name="connsiteX1" fmla="*/ 197200 w 494912"/>
              <a:gd name="connsiteY1" fmla="*/ 264780 h 1758654"/>
              <a:gd name="connsiteX2" fmla="*/ 18588 w 494912"/>
              <a:gd name="connsiteY2" fmla="*/ 650653 h 1758654"/>
              <a:gd name="connsiteX3" fmla="*/ 29221 w 494912"/>
              <a:gd name="connsiteY3" fmla="*/ 1116566 h 1758654"/>
              <a:gd name="connsiteX4" fmla="*/ 228212 w 494912"/>
              <a:gd name="connsiteY4" fmla="*/ 1527101 h 1758654"/>
              <a:gd name="connsiteX5" fmla="*/ 494912 w 494912"/>
              <a:gd name="connsiteY5" fmla="*/ 1758654 h 1758654"/>
              <a:gd name="connsiteX0" fmla="*/ 492291 w 496500"/>
              <a:gd name="connsiteY0" fmla="*/ 0 h 1758654"/>
              <a:gd name="connsiteX1" fmla="*/ 198788 w 496500"/>
              <a:gd name="connsiteY1" fmla="*/ 264780 h 1758654"/>
              <a:gd name="connsiteX2" fmla="*/ 20176 w 496500"/>
              <a:gd name="connsiteY2" fmla="*/ 650653 h 1758654"/>
              <a:gd name="connsiteX3" fmla="*/ 27634 w 496500"/>
              <a:gd name="connsiteY3" fmla="*/ 1138791 h 1758654"/>
              <a:gd name="connsiteX4" fmla="*/ 229800 w 496500"/>
              <a:gd name="connsiteY4" fmla="*/ 1527101 h 1758654"/>
              <a:gd name="connsiteX5" fmla="*/ 496500 w 496500"/>
              <a:gd name="connsiteY5" fmla="*/ 1758654 h 17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00" h="1758654">
                <a:moveTo>
                  <a:pt x="492291" y="0"/>
                </a:moveTo>
                <a:cubicBezTo>
                  <a:pt x="380649" y="82402"/>
                  <a:pt x="277474" y="156338"/>
                  <a:pt x="198788" y="264780"/>
                </a:cubicBezTo>
                <a:cubicBezTo>
                  <a:pt x="120102" y="373222"/>
                  <a:pt x="48702" y="504985"/>
                  <a:pt x="20176" y="650653"/>
                </a:cubicBezTo>
                <a:cubicBezTo>
                  <a:pt x="-8350" y="796321"/>
                  <a:pt x="-7303" y="992716"/>
                  <a:pt x="27634" y="1138791"/>
                </a:cubicBezTo>
                <a:cubicBezTo>
                  <a:pt x="62571" y="1284866"/>
                  <a:pt x="152714" y="1424320"/>
                  <a:pt x="229800" y="1527101"/>
                </a:cubicBezTo>
                <a:cubicBezTo>
                  <a:pt x="306886" y="1629882"/>
                  <a:pt x="420743" y="1719668"/>
                  <a:pt x="496500" y="175865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18</a:t>
            </a:fld>
            <a:endParaRPr lang="uk-UA"/>
          </a:p>
        </p:txBody>
      </p:sp>
    </p:spTree>
    <p:extLst>
      <p:ext uri="{BB962C8B-B14F-4D97-AF65-F5344CB8AC3E}">
        <p14:creationId xmlns:p14="http://schemas.microsoft.com/office/powerpoint/2010/main" val="252809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Evidence Review</a:t>
            </a:r>
          </a:p>
        </p:txBody>
      </p:sp>
      <p:sp>
        <p:nvSpPr>
          <p:cNvPr id="24" name="Action Button: Go Home 23">
            <a:hlinkClick r:id="rId3" action="ppaction://hlinksldjump" highlightClick="1"/>
            <a:extLst>
              <a:ext uri="{FF2B5EF4-FFF2-40B4-BE49-F238E27FC236}">
                <a16:creationId xmlns:a16="http://schemas.microsoft.com/office/drawing/2014/main" id="{CB8EBD1D-ED29-453C-A9D4-AB432D4C9046}"/>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753032" cy="5001491"/>
          </a:xfrm>
        </p:spPr>
        <p:txBody>
          <a:bodyPr/>
          <a:lstStyle/>
          <a:p>
            <a:r>
              <a:rPr lang="en-US" sz="2000" i="1"/>
              <a:t>“Clinical practice guidelines are systematically developed statements to assist practitioner and patient decisions about appropriate health care for specific clinical circumstances.” (Institute of Medicine, 1990)</a:t>
            </a:r>
          </a:p>
          <a:p>
            <a:r>
              <a:rPr lang="en-US" sz="2000"/>
              <a:t>CCSM guidelines exist for:</a:t>
            </a:r>
          </a:p>
          <a:p>
            <a:pPr lvl="1"/>
            <a:r>
              <a:rPr lang="en-US" sz="2000"/>
              <a:t>Asymptomatic, average risk individuals</a:t>
            </a:r>
          </a:p>
          <a:p>
            <a:pPr lvl="1"/>
            <a:r>
              <a:rPr lang="en-US" sz="2000"/>
              <a:t>Immunocompromised populations</a:t>
            </a:r>
          </a:p>
          <a:p>
            <a:pPr lvl="1"/>
            <a:r>
              <a:rPr lang="en-US" sz="2000"/>
              <a:t>Management of abnormal test results</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19</a:t>
            </a:fld>
            <a:endParaRPr lang="uk-UA"/>
          </a:p>
        </p:txBody>
      </p:sp>
    </p:spTree>
    <p:extLst>
      <p:ext uri="{BB962C8B-B14F-4D97-AF65-F5344CB8AC3E}">
        <p14:creationId xmlns:p14="http://schemas.microsoft.com/office/powerpoint/2010/main" val="362774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13139B-3B5C-4182-8402-994A99B4B96A}"/>
              </a:ext>
            </a:extLst>
          </p:cNvPr>
          <p:cNvSpPr>
            <a:spLocks noGrp="1"/>
          </p:cNvSpPr>
          <p:nvPr>
            <p:ph type="title"/>
          </p:nvPr>
        </p:nvSpPr>
        <p:spPr/>
        <p:txBody>
          <a:bodyPr/>
          <a:lstStyle/>
          <a:p>
            <a:r>
              <a:rPr lang="en-US"/>
              <a:t>Environmental Scan</a:t>
            </a:r>
          </a:p>
        </p:txBody>
      </p:sp>
      <p:sp>
        <p:nvSpPr>
          <p:cNvPr id="4" name="Content Placeholder 3">
            <a:extLst>
              <a:ext uri="{FF2B5EF4-FFF2-40B4-BE49-F238E27FC236}">
                <a16:creationId xmlns:a16="http://schemas.microsoft.com/office/drawing/2014/main" id="{503DC41C-A088-4D59-BE40-3281E126EB30}"/>
              </a:ext>
            </a:extLst>
          </p:cNvPr>
          <p:cNvSpPr>
            <a:spLocks noGrp="1"/>
          </p:cNvSpPr>
          <p:nvPr>
            <p:ph sz="quarter" idx="12"/>
          </p:nvPr>
        </p:nvSpPr>
        <p:spPr/>
        <p:txBody>
          <a:bodyPr/>
          <a:lstStyle/>
          <a:p>
            <a:r>
              <a:rPr lang="en-US" b="1"/>
              <a:t>Purpose</a:t>
            </a:r>
          </a:p>
          <a:p>
            <a:pPr lvl="1"/>
            <a:r>
              <a:rPr lang="en-US" sz="2000"/>
              <a:t>Investigate existing </a:t>
            </a:r>
            <a:r>
              <a:rPr lang="en-US" sz="2000">
                <a:effectLst/>
                <a:ea typeface="Times New Roman" panose="02020603050405020304" pitchFamily="18" charset="0"/>
              </a:rPr>
              <a:t>clinical practice guidelines, quality measures, </a:t>
            </a:r>
            <a:r>
              <a:rPr lang="en-US" sz="2000">
                <a:ea typeface="Times New Roman" panose="02020603050405020304" pitchFamily="18" charset="0"/>
              </a:rPr>
              <a:t>and </a:t>
            </a:r>
            <a:r>
              <a:rPr lang="en-US" sz="2000">
                <a:effectLst/>
                <a:ea typeface="Times New Roman" panose="02020603050405020304" pitchFamily="18" charset="0"/>
              </a:rPr>
              <a:t>electronic health record (EHR) capabilities in </a:t>
            </a:r>
            <a:r>
              <a:rPr lang="en-US" sz="2000">
                <a:ea typeface="Times New Roman" panose="02020603050405020304" pitchFamily="18" charset="0"/>
              </a:rPr>
              <a:t>the domain of cervical cancer screening and management </a:t>
            </a:r>
            <a:endParaRPr lang="en-US" sz="2000">
              <a:effectLst/>
              <a:ea typeface="Times New Roman" panose="02020603050405020304" pitchFamily="18" charset="0"/>
            </a:endParaRPr>
          </a:p>
          <a:p>
            <a:r>
              <a:rPr lang="en-US" b="1"/>
              <a:t>Objectives</a:t>
            </a:r>
          </a:p>
          <a:p>
            <a:pPr lvl="1">
              <a:spcBef>
                <a:spcPts val="400"/>
              </a:spcBef>
              <a:spcAft>
                <a:spcPts val="400"/>
              </a:spcAft>
            </a:pPr>
            <a:r>
              <a:rPr lang="en-US" sz="2000"/>
              <a:t>In-depth review of guidelines for cervical cancer screening and management (CCSM)</a:t>
            </a:r>
          </a:p>
          <a:p>
            <a:pPr lvl="1">
              <a:spcBef>
                <a:spcPts val="400"/>
              </a:spcBef>
              <a:spcAft>
                <a:spcPts val="400"/>
              </a:spcAft>
            </a:pPr>
            <a:r>
              <a:rPr lang="en-US" sz="2000"/>
              <a:t>Assess current implementations of clinical decision support (CDS) in health information technology (IT) systems</a:t>
            </a:r>
          </a:p>
          <a:p>
            <a:pPr lvl="1">
              <a:spcBef>
                <a:spcPts val="400"/>
              </a:spcBef>
              <a:spcAft>
                <a:spcPts val="400"/>
              </a:spcAft>
            </a:pPr>
            <a:r>
              <a:rPr lang="en-US" sz="2000"/>
              <a:t>Identify clinician-preferred screening and management workflows</a:t>
            </a:r>
          </a:p>
          <a:p>
            <a:pPr lvl="1">
              <a:spcBef>
                <a:spcPts val="400"/>
              </a:spcBef>
              <a:spcAft>
                <a:spcPts val="400"/>
              </a:spcAft>
            </a:pPr>
            <a:r>
              <a:rPr lang="en-US" sz="2000"/>
              <a:t>Understand elements of current workflow that could be enhanced by new CDS tools</a:t>
            </a:r>
          </a:p>
        </p:txBody>
      </p:sp>
      <p:sp>
        <p:nvSpPr>
          <p:cNvPr id="2" name="Slide Number Placeholder 1">
            <a:extLst>
              <a:ext uri="{FF2B5EF4-FFF2-40B4-BE49-F238E27FC236}">
                <a16:creationId xmlns:a16="http://schemas.microsoft.com/office/drawing/2014/main" id="{F32BC64A-60E0-4794-AF66-2F53C4CD5F62}"/>
              </a:ext>
            </a:extLst>
          </p:cNvPr>
          <p:cNvSpPr>
            <a:spLocks noGrp="1"/>
          </p:cNvSpPr>
          <p:nvPr>
            <p:ph type="sldNum" sz="quarter" idx="11"/>
          </p:nvPr>
        </p:nvSpPr>
        <p:spPr/>
        <p:txBody>
          <a:bodyPr/>
          <a:lstStyle/>
          <a:p>
            <a:fld id="{2F2F552B-1952-B44E-8CAB-5705F0ACD2E2}" type="slidenum">
              <a:rPr lang="uk-UA" smtClean="0"/>
              <a:pPr/>
              <a:t>2</a:t>
            </a:fld>
            <a:endParaRPr lang="uk-UA"/>
          </a:p>
        </p:txBody>
      </p:sp>
    </p:spTree>
    <p:extLst>
      <p:ext uri="{BB962C8B-B14F-4D97-AF65-F5344CB8AC3E}">
        <p14:creationId xmlns:p14="http://schemas.microsoft.com/office/powerpoint/2010/main" val="43958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B5D8-C02E-0C4D-9088-BF28A408E2B8}"/>
              </a:ext>
            </a:extLst>
          </p:cNvPr>
          <p:cNvSpPr>
            <a:spLocks noGrp="1"/>
          </p:cNvSpPr>
          <p:nvPr>
            <p:ph type="title"/>
          </p:nvPr>
        </p:nvSpPr>
        <p:spPr/>
        <p:txBody>
          <a:bodyPr/>
          <a:lstStyle/>
          <a:p>
            <a:r>
              <a:rPr lang="en-US">
                <a:solidFill>
                  <a:schemeClr val="tx1"/>
                </a:solidFill>
              </a:rPr>
              <a:t>Evidence Review:</a:t>
            </a:r>
            <a:r>
              <a:rPr lang="en-US" sz="3200">
                <a:solidFill>
                  <a:schemeClr val="tx1"/>
                </a:solidFill>
              </a:rPr>
              <a:t> Key Takeaways</a:t>
            </a:r>
            <a:endParaRPr lang="en-US">
              <a:solidFill>
                <a:schemeClr val="tx1"/>
              </a:solidFill>
            </a:endParaRPr>
          </a:p>
        </p:txBody>
      </p:sp>
      <p:sp>
        <p:nvSpPr>
          <p:cNvPr id="3" name="Content Placeholder 2">
            <a:extLst>
              <a:ext uri="{FF2B5EF4-FFF2-40B4-BE49-F238E27FC236}">
                <a16:creationId xmlns:a16="http://schemas.microsoft.com/office/drawing/2014/main" id="{B4F05BCC-E9B4-F84A-9727-AF1EA9B50864}"/>
              </a:ext>
            </a:extLst>
          </p:cNvPr>
          <p:cNvSpPr>
            <a:spLocks noGrp="1"/>
          </p:cNvSpPr>
          <p:nvPr>
            <p:ph sz="quarter" idx="12"/>
          </p:nvPr>
        </p:nvSpPr>
        <p:spPr>
          <a:xfrm>
            <a:off x="457199" y="1246909"/>
            <a:ext cx="11302181" cy="5001491"/>
          </a:xfrm>
        </p:spPr>
        <p:txBody>
          <a:bodyPr/>
          <a:lstStyle/>
          <a:p>
            <a:r>
              <a:rPr lang="en-US" sz="2000">
                <a:solidFill>
                  <a:schemeClr val="tx1"/>
                </a:solidFill>
              </a:rPr>
              <a:t>Cervical cancer prevention strategies have evolved over the last 20 years, driven by:</a:t>
            </a:r>
          </a:p>
          <a:p>
            <a:pPr lvl="1"/>
            <a:r>
              <a:rPr lang="en-US" sz="2000">
                <a:solidFill>
                  <a:schemeClr val="tx1"/>
                </a:solidFill>
              </a:rPr>
              <a:t>Advanced understanding of HPV as causal factor</a:t>
            </a:r>
          </a:p>
          <a:p>
            <a:pPr lvl="1"/>
            <a:r>
              <a:rPr lang="en-US" sz="2000">
                <a:solidFill>
                  <a:schemeClr val="tx1"/>
                </a:solidFill>
              </a:rPr>
              <a:t>Availability of HPV vaccines and HPV tests</a:t>
            </a:r>
          </a:p>
          <a:p>
            <a:pPr lvl="1"/>
            <a:r>
              <a:rPr lang="en-US" sz="2000">
                <a:solidFill>
                  <a:schemeClr val="tx1"/>
                </a:solidFill>
              </a:rPr>
              <a:t>Data providing personalized cervical precancer risk</a:t>
            </a:r>
          </a:p>
          <a:p>
            <a:r>
              <a:rPr lang="en-US" sz="2000">
                <a:solidFill>
                  <a:schemeClr val="tx1"/>
                </a:solidFill>
              </a:rPr>
              <a:t>Current cervical cancer screening guidelines recommend:</a:t>
            </a:r>
          </a:p>
          <a:p>
            <a:pPr lvl="1"/>
            <a:r>
              <a:rPr lang="en-US" sz="2000">
                <a:solidFill>
                  <a:schemeClr val="tx1"/>
                </a:solidFill>
              </a:rPr>
              <a:t>Initiating screening at age 21-25 through age 65 for asymptomatic individuals with a cervix</a:t>
            </a:r>
          </a:p>
          <a:p>
            <a:pPr lvl="1"/>
            <a:r>
              <a:rPr lang="en-US" sz="2000">
                <a:solidFill>
                  <a:schemeClr val="tx1"/>
                </a:solidFill>
              </a:rPr>
              <a:t>Options of cytology testing only, primary HPV testing, or co-testing (cytology and HPV testing) </a:t>
            </a:r>
          </a:p>
          <a:p>
            <a:pPr lvl="1"/>
            <a:r>
              <a:rPr lang="en-US" sz="2000">
                <a:solidFill>
                  <a:schemeClr val="tx1"/>
                </a:solidFill>
              </a:rPr>
              <a:t>Modified screening guidelines exist for symptomatic, immunocompromised populations</a:t>
            </a:r>
          </a:p>
          <a:p>
            <a:r>
              <a:rPr lang="en-US" sz="2000">
                <a:solidFill>
                  <a:schemeClr val="tx1"/>
                </a:solidFill>
              </a:rPr>
              <a:t>Management of abnormal screening results based on precancer risk and can include more frequent screening, colposcopy, or expedited treatment</a:t>
            </a:r>
          </a:p>
          <a:p>
            <a:pPr marL="344487" lvl="1" indent="0">
              <a:buNone/>
            </a:pPr>
            <a:endParaRPr lang="en-US" sz="2000"/>
          </a:p>
        </p:txBody>
      </p:sp>
      <p:sp>
        <p:nvSpPr>
          <p:cNvPr id="5" name="Slide Number Placeholder 1">
            <a:extLst>
              <a:ext uri="{FF2B5EF4-FFF2-40B4-BE49-F238E27FC236}">
                <a16:creationId xmlns:a16="http://schemas.microsoft.com/office/drawing/2014/main" id="{2A386F0B-1FD5-9843-AEE1-177A2433A417}"/>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20</a:t>
            </a:fld>
            <a:endParaRPr lang="uk-UA"/>
          </a:p>
        </p:txBody>
      </p:sp>
    </p:spTree>
    <p:extLst>
      <p:ext uri="{BB962C8B-B14F-4D97-AF65-F5344CB8AC3E}">
        <p14:creationId xmlns:p14="http://schemas.microsoft.com/office/powerpoint/2010/main" val="148571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6B9-C64F-4B5A-84B5-90445F01FC5B}"/>
              </a:ext>
            </a:extLst>
          </p:cNvPr>
          <p:cNvSpPr>
            <a:spLocks noGrp="1"/>
          </p:cNvSpPr>
          <p:nvPr>
            <p:ph type="title"/>
          </p:nvPr>
        </p:nvSpPr>
        <p:spPr/>
        <p:txBody>
          <a:bodyPr/>
          <a:lstStyle/>
          <a:p>
            <a:r>
              <a:rPr lang="en-US"/>
              <a:t>Evidence Review: Cervical Cancer Screening Eligibility</a:t>
            </a:r>
          </a:p>
        </p:txBody>
      </p:sp>
      <p:sp>
        <p:nvSpPr>
          <p:cNvPr id="28" name="TextBox 27">
            <a:extLst>
              <a:ext uri="{FF2B5EF4-FFF2-40B4-BE49-F238E27FC236}">
                <a16:creationId xmlns:a16="http://schemas.microsoft.com/office/drawing/2014/main" id="{9C1C0E85-667A-4B79-B151-4649F6F64B6E}"/>
              </a:ext>
            </a:extLst>
          </p:cNvPr>
          <p:cNvSpPr txBox="1"/>
          <p:nvPr/>
        </p:nvSpPr>
        <p:spPr>
          <a:xfrm>
            <a:off x="2919154" y="1242464"/>
            <a:ext cx="2835789" cy="523220"/>
          </a:xfrm>
          <a:prstGeom prst="rect">
            <a:avLst/>
          </a:prstGeom>
          <a:ln>
            <a:solidFill>
              <a:schemeClr val="accent1"/>
            </a:solidFill>
          </a:ln>
        </p:spPr>
        <p:txBody>
          <a:bodyPr vert="horz" wrap="square" lIns="91440" tIns="45720" rIns="91440" bIns="45720" rtlCol="0">
            <a:spAutoFit/>
          </a:bodyPr>
          <a:lstStyle/>
          <a:p>
            <a:pPr algn="ctr"/>
            <a:r>
              <a:rPr lang="en-US" sz="1400"/>
              <a:t>Determining eligibility for </a:t>
            </a:r>
          </a:p>
          <a:p>
            <a:pPr algn="ctr"/>
            <a:r>
              <a:rPr lang="en-US" sz="1400"/>
              <a:t>routine screening</a:t>
            </a:r>
          </a:p>
        </p:txBody>
      </p:sp>
      <p:sp>
        <p:nvSpPr>
          <p:cNvPr id="29" name="TextBox 28">
            <a:extLst>
              <a:ext uri="{FF2B5EF4-FFF2-40B4-BE49-F238E27FC236}">
                <a16:creationId xmlns:a16="http://schemas.microsoft.com/office/drawing/2014/main" id="{3A831172-526C-4A61-869A-291860552E6B}"/>
              </a:ext>
            </a:extLst>
          </p:cNvPr>
          <p:cNvSpPr txBox="1"/>
          <p:nvPr/>
        </p:nvSpPr>
        <p:spPr>
          <a:xfrm>
            <a:off x="6048850" y="1242464"/>
            <a:ext cx="2835789" cy="523220"/>
          </a:xfrm>
          <a:prstGeom prst="rect">
            <a:avLst/>
          </a:prstGeom>
          <a:ln>
            <a:solidFill>
              <a:schemeClr val="accent1"/>
            </a:solidFill>
          </a:ln>
        </p:spPr>
        <p:txBody>
          <a:bodyPr vert="horz" wrap="square" lIns="91440" tIns="45720" rIns="91440" bIns="45720" rtlCol="0">
            <a:spAutoFit/>
          </a:bodyPr>
          <a:lstStyle/>
          <a:p>
            <a:pPr algn="ctr"/>
            <a:r>
              <a:rPr lang="en-US" sz="1400"/>
              <a:t>Evidence Based </a:t>
            </a:r>
          </a:p>
          <a:p>
            <a:pPr algn="ctr"/>
            <a:r>
              <a:rPr lang="en-US" sz="1400"/>
              <a:t>Guideline</a:t>
            </a:r>
          </a:p>
        </p:txBody>
      </p:sp>
      <p:grpSp>
        <p:nvGrpSpPr>
          <p:cNvPr id="27" name="Group 26" descr="Flowchart for determining eligibility for routine screening.">
            <a:extLst>
              <a:ext uri="{FF2B5EF4-FFF2-40B4-BE49-F238E27FC236}">
                <a16:creationId xmlns:a16="http://schemas.microsoft.com/office/drawing/2014/main" id="{1E9F5073-66C1-4812-9569-A50985BC6BFD}"/>
              </a:ext>
            </a:extLst>
          </p:cNvPr>
          <p:cNvGrpSpPr/>
          <p:nvPr/>
        </p:nvGrpSpPr>
        <p:grpSpPr>
          <a:xfrm>
            <a:off x="2693022" y="1759306"/>
            <a:ext cx="7562022" cy="4811591"/>
            <a:chOff x="732250" y="1580193"/>
            <a:chExt cx="7562022" cy="4811591"/>
          </a:xfrm>
        </p:grpSpPr>
        <p:grpSp>
          <p:nvGrpSpPr>
            <p:cNvPr id="13" name="Group 12">
              <a:extLst>
                <a:ext uri="{FF2B5EF4-FFF2-40B4-BE49-F238E27FC236}">
                  <a16:creationId xmlns:a16="http://schemas.microsoft.com/office/drawing/2014/main" id="{BA9F1F17-C8C0-4511-BD0D-AF5E7D9EB44B}"/>
                </a:ext>
              </a:extLst>
            </p:cNvPr>
            <p:cNvGrpSpPr/>
            <p:nvPr/>
          </p:nvGrpSpPr>
          <p:grpSpPr>
            <a:xfrm>
              <a:off x="732250" y="1865375"/>
              <a:ext cx="3292762" cy="4526409"/>
              <a:chOff x="732250" y="1865375"/>
              <a:chExt cx="3292762" cy="4526409"/>
            </a:xfrm>
          </p:grpSpPr>
          <p:pic>
            <p:nvPicPr>
              <p:cNvPr id="9" name="Picture 8">
                <a:extLst>
                  <a:ext uri="{FF2B5EF4-FFF2-40B4-BE49-F238E27FC236}">
                    <a16:creationId xmlns:a16="http://schemas.microsoft.com/office/drawing/2014/main" id="{D77C14FC-6E4A-40E4-98A7-A2A05E8DEA41}"/>
                  </a:ext>
                  <a:ext uri="{C183D7F6-B498-43B3-948B-1728B52AA6E4}">
                    <adec:decorative xmlns:adec="http://schemas.microsoft.com/office/drawing/2017/decorative" val="1"/>
                  </a:ext>
                </a:extLst>
              </p:cNvPr>
              <p:cNvPicPr>
                <a:picLocks noChangeAspect="1"/>
              </p:cNvPicPr>
              <p:nvPr/>
            </p:nvPicPr>
            <p:blipFill rotWithShape="1">
              <a:blip r:embed="rId2"/>
              <a:srcRect t="10681"/>
              <a:stretch/>
            </p:blipFill>
            <p:spPr>
              <a:xfrm>
                <a:off x="732250" y="1865375"/>
                <a:ext cx="3269201" cy="4304727"/>
              </a:xfrm>
              <a:prstGeom prst="rect">
                <a:avLst/>
              </a:prstGeom>
            </p:spPr>
          </p:pic>
          <p:sp>
            <p:nvSpPr>
              <p:cNvPr id="11" name="TextBox 10">
                <a:extLst>
                  <a:ext uri="{FF2B5EF4-FFF2-40B4-BE49-F238E27FC236}">
                    <a16:creationId xmlns:a16="http://schemas.microsoft.com/office/drawing/2014/main" id="{81E255A5-7E76-42C8-A3D6-B902F6B80EFE}"/>
                  </a:ext>
                </a:extLst>
              </p:cNvPr>
              <p:cNvSpPr txBox="1"/>
              <p:nvPr/>
            </p:nvSpPr>
            <p:spPr>
              <a:xfrm>
                <a:off x="1088866" y="6130174"/>
                <a:ext cx="2936146" cy="261610"/>
              </a:xfrm>
              <a:prstGeom prst="rect">
                <a:avLst/>
              </a:prstGeom>
              <a:ln>
                <a:noFill/>
              </a:ln>
            </p:spPr>
            <p:txBody>
              <a:bodyPr vert="horz" wrap="square" lIns="91440" tIns="45720" rIns="91440" bIns="45720" rtlCol="0">
                <a:spAutoFit/>
              </a:bodyPr>
              <a:lstStyle/>
              <a:p>
                <a:pPr algn="l"/>
                <a:r>
                  <a:rPr lang="en-US" sz="1100" i="1"/>
                  <a:t>Figure from Perkins et al. (2020)</a:t>
                </a:r>
              </a:p>
            </p:txBody>
          </p:sp>
        </p:grpSp>
        <p:sp>
          <p:nvSpPr>
            <p:cNvPr id="19" name="TextBox 18">
              <a:extLst>
                <a:ext uri="{FF2B5EF4-FFF2-40B4-BE49-F238E27FC236}">
                  <a16:creationId xmlns:a16="http://schemas.microsoft.com/office/drawing/2014/main" id="{656CC72B-4145-4934-8A6D-127544941ECE}"/>
                </a:ext>
              </a:extLst>
            </p:cNvPr>
            <p:cNvSpPr txBox="1"/>
            <p:nvPr/>
          </p:nvSpPr>
          <p:spPr>
            <a:xfrm>
              <a:off x="4295358" y="1580193"/>
              <a:ext cx="2927563" cy="1277273"/>
            </a:xfrm>
            <a:prstGeom prst="rect">
              <a:avLst/>
            </a:prstGeom>
            <a:noFill/>
          </p:spPr>
          <p:txBody>
            <a:bodyPr wrap="square" rtlCol="0">
              <a:spAutoFit/>
            </a:bodyPr>
            <a:lstStyle/>
            <a:p>
              <a:r>
                <a:rPr lang="en-US" sz="1100">
                  <a:solidFill>
                    <a:schemeClr val="accent1"/>
                  </a:solidFill>
                </a:rPr>
                <a:t>Guidelines for the Prevention and Treatment of Opportunistic Infections in Adults and Adolescents with HIV (2019)</a:t>
              </a:r>
            </a:p>
            <a:p>
              <a:endParaRPr lang="en-US" sz="1100">
                <a:solidFill>
                  <a:schemeClr val="accent1"/>
                </a:solidFill>
              </a:endParaRPr>
            </a:p>
            <a:p>
              <a:r>
                <a:rPr lang="en-US" sz="1100">
                  <a:solidFill>
                    <a:schemeClr val="accent1"/>
                  </a:solidFill>
                </a:rPr>
                <a:t>Guidelines for Cervical Cancer Screening in Immunosuppressed Women Without HIV Infection (2019)</a:t>
              </a:r>
            </a:p>
          </p:txBody>
        </p:sp>
        <p:sp>
          <p:nvSpPr>
            <p:cNvPr id="18" name="TextBox 17">
              <a:extLst>
                <a:ext uri="{FF2B5EF4-FFF2-40B4-BE49-F238E27FC236}">
                  <a16:creationId xmlns:a16="http://schemas.microsoft.com/office/drawing/2014/main" id="{21339805-0AD9-4786-BDD5-039A2C583EE9}"/>
                </a:ext>
              </a:extLst>
            </p:cNvPr>
            <p:cNvSpPr txBox="1"/>
            <p:nvPr/>
          </p:nvSpPr>
          <p:spPr>
            <a:xfrm>
              <a:off x="4295358" y="4364306"/>
              <a:ext cx="2390667" cy="430887"/>
            </a:xfrm>
            <a:prstGeom prst="rect">
              <a:avLst/>
            </a:prstGeom>
            <a:noFill/>
          </p:spPr>
          <p:txBody>
            <a:bodyPr wrap="square" rtlCol="0">
              <a:spAutoFit/>
            </a:bodyPr>
            <a:lstStyle/>
            <a:p>
              <a:r>
                <a:rPr lang="en-US" sz="1100">
                  <a:solidFill>
                    <a:schemeClr val="accent1"/>
                  </a:solidFill>
                </a:rPr>
                <a:t>ASCCP Cervical Cancer Management Guidelines (2018)</a:t>
              </a:r>
            </a:p>
          </p:txBody>
        </p:sp>
        <p:sp>
          <p:nvSpPr>
            <p:cNvPr id="17" name="TextBox 16">
              <a:extLst>
                <a:ext uri="{FF2B5EF4-FFF2-40B4-BE49-F238E27FC236}">
                  <a16:creationId xmlns:a16="http://schemas.microsoft.com/office/drawing/2014/main" id="{406D8D77-A5B3-4424-A08A-BC7FF740987F}"/>
                </a:ext>
              </a:extLst>
            </p:cNvPr>
            <p:cNvSpPr txBox="1"/>
            <p:nvPr/>
          </p:nvSpPr>
          <p:spPr>
            <a:xfrm>
              <a:off x="4296657" y="5436699"/>
              <a:ext cx="3997615" cy="600164"/>
            </a:xfrm>
            <a:prstGeom prst="rect">
              <a:avLst/>
            </a:prstGeom>
            <a:noFill/>
          </p:spPr>
          <p:txBody>
            <a:bodyPr wrap="square" rtlCol="0">
              <a:spAutoFit/>
            </a:bodyPr>
            <a:lstStyle/>
            <a:p>
              <a:r>
                <a:rPr lang="en-US" sz="1100">
                  <a:solidFill>
                    <a:schemeClr val="accent1"/>
                  </a:solidFill>
                </a:rPr>
                <a:t>USPSTF Cervical Cancer Screening Guidelines (2018)</a:t>
              </a:r>
            </a:p>
            <a:p>
              <a:r>
                <a:rPr lang="en-US" sz="1100">
                  <a:solidFill>
                    <a:schemeClr val="accent1"/>
                  </a:solidFill>
                </a:rPr>
                <a:t>American College of Obstetricians and Gynecologists (2016)</a:t>
              </a:r>
            </a:p>
            <a:p>
              <a:r>
                <a:rPr lang="en-US" sz="1100">
                  <a:solidFill>
                    <a:schemeClr val="accent1"/>
                  </a:solidFill>
                </a:rPr>
                <a:t>American Cancer Society (2020)</a:t>
              </a:r>
            </a:p>
          </p:txBody>
        </p:sp>
        <p:sp>
          <p:nvSpPr>
            <p:cNvPr id="15" name="Left Brace 14">
              <a:extLst>
                <a:ext uri="{FF2B5EF4-FFF2-40B4-BE49-F238E27FC236}">
                  <a16:creationId xmlns:a16="http://schemas.microsoft.com/office/drawing/2014/main" id="{5E117F05-C464-4861-A281-4B27C0E27796}"/>
                </a:ext>
                <a:ext uri="{C183D7F6-B498-43B3-948B-1728B52AA6E4}">
                  <adec:decorative xmlns:adec="http://schemas.microsoft.com/office/drawing/2017/decorative" val="1"/>
                </a:ext>
              </a:extLst>
            </p:cNvPr>
            <p:cNvSpPr/>
            <p:nvPr/>
          </p:nvSpPr>
          <p:spPr>
            <a:xfrm>
              <a:off x="4025012" y="1865376"/>
              <a:ext cx="270346" cy="731082"/>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4A3F7C44-3FD4-4E7C-B555-C7C9B470538C}"/>
                </a:ext>
                <a:ext uri="{C183D7F6-B498-43B3-948B-1728B52AA6E4}">
                  <adec:decorative xmlns:adec="http://schemas.microsoft.com/office/drawing/2017/decorative" val="1"/>
                </a:ext>
              </a:extLst>
            </p:cNvPr>
            <p:cNvCxnSpPr>
              <a:cxnSpLocks/>
            </p:cNvCxnSpPr>
            <p:nvPr/>
          </p:nvCxnSpPr>
          <p:spPr>
            <a:xfrm>
              <a:off x="3978111" y="4600280"/>
              <a:ext cx="31108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72212C-9D40-4568-9847-21F3A37794C2}"/>
                </a:ext>
                <a:ext uri="{C183D7F6-B498-43B3-948B-1728B52AA6E4}">
                  <adec:decorative xmlns:adec="http://schemas.microsoft.com/office/drawing/2017/decorative" val="1"/>
                </a:ext>
              </a:extLst>
            </p:cNvPr>
            <p:cNvCxnSpPr>
              <a:cxnSpLocks/>
            </p:cNvCxnSpPr>
            <p:nvPr/>
          </p:nvCxnSpPr>
          <p:spPr>
            <a:xfrm>
              <a:off x="2205872" y="5648229"/>
              <a:ext cx="209431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16" name="Slide Number Placeholder 1">
            <a:extLst>
              <a:ext uri="{FF2B5EF4-FFF2-40B4-BE49-F238E27FC236}">
                <a16:creationId xmlns:a16="http://schemas.microsoft.com/office/drawing/2014/main" id="{10BE4F6B-5139-5746-8789-44F83A47CC49}"/>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21</a:t>
            </a:fld>
            <a:endParaRPr lang="uk-UA"/>
          </a:p>
        </p:txBody>
      </p:sp>
    </p:spTree>
    <p:extLst>
      <p:ext uri="{BB962C8B-B14F-4D97-AF65-F5344CB8AC3E}">
        <p14:creationId xmlns:p14="http://schemas.microsoft.com/office/powerpoint/2010/main" val="2540601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F904F-0016-4F5E-B09D-CA1627315BD6}"/>
              </a:ext>
            </a:extLst>
          </p:cNvPr>
          <p:cNvSpPr>
            <a:spLocks noGrp="1"/>
          </p:cNvSpPr>
          <p:nvPr>
            <p:ph type="title"/>
          </p:nvPr>
        </p:nvSpPr>
        <p:spPr>
          <a:xfrm>
            <a:off x="1428750" y="2046424"/>
            <a:ext cx="9334500" cy="1382576"/>
          </a:xfrm>
        </p:spPr>
        <p:txBody>
          <a:bodyPr/>
          <a:lstStyle/>
          <a:p>
            <a:pPr algn="ctr"/>
            <a:r>
              <a:rPr lang="en-US" sz="4800"/>
              <a:t>Evidence Review: </a:t>
            </a:r>
            <a:br>
              <a:rPr lang="en-US" sz="4800"/>
            </a:br>
            <a:r>
              <a:rPr lang="en-US" sz="4800"/>
              <a:t>Guidelines for </a:t>
            </a:r>
            <a:br>
              <a:rPr lang="en-US" sz="4800"/>
            </a:br>
            <a:r>
              <a:rPr lang="en-US" sz="4800"/>
              <a:t>Cervical Cancer Screening</a:t>
            </a:r>
          </a:p>
        </p:txBody>
      </p:sp>
      <p:sp>
        <p:nvSpPr>
          <p:cNvPr id="2" name="Slide Number Placeholder 1">
            <a:extLst>
              <a:ext uri="{FF2B5EF4-FFF2-40B4-BE49-F238E27FC236}">
                <a16:creationId xmlns:a16="http://schemas.microsoft.com/office/drawing/2014/main" id="{A8AD38A6-66F1-4AA7-8A07-5A01807D7A39}"/>
              </a:ext>
            </a:extLst>
          </p:cNvPr>
          <p:cNvSpPr>
            <a:spLocks noGrp="1"/>
          </p:cNvSpPr>
          <p:nvPr>
            <p:ph type="sldNum" sz="quarter" idx="11"/>
          </p:nvPr>
        </p:nvSpPr>
        <p:spPr/>
        <p:txBody>
          <a:bodyPr/>
          <a:lstStyle/>
          <a:p>
            <a:fld id="{2F2F552B-1952-B44E-8CAB-5705F0ACD2E2}" type="slidenum">
              <a:rPr lang="uk-UA" smtClean="0"/>
              <a:pPr/>
              <a:t>22</a:t>
            </a:fld>
            <a:endParaRPr lang="uk-UA"/>
          </a:p>
        </p:txBody>
      </p:sp>
    </p:spTree>
    <p:extLst>
      <p:ext uri="{BB962C8B-B14F-4D97-AF65-F5344CB8AC3E}">
        <p14:creationId xmlns:p14="http://schemas.microsoft.com/office/powerpoint/2010/main" val="3020274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6B9-C64F-4B5A-84B5-90445F01FC5B}"/>
              </a:ext>
            </a:extLst>
          </p:cNvPr>
          <p:cNvSpPr>
            <a:spLocks noGrp="1"/>
          </p:cNvSpPr>
          <p:nvPr>
            <p:ph type="title"/>
          </p:nvPr>
        </p:nvSpPr>
        <p:spPr>
          <a:xfrm>
            <a:off x="457200" y="19437"/>
            <a:ext cx="11277600" cy="407943"/>
          </a:xfrm>
        </p:spPr>
        <p:txBody>
          <a:bodyPr/>
          <a:lstStyle/>
          <a:p>
            <a:r>
              <a:rPr lang="en-US" sz="2000"/>
              <a:t>Cervical Cancer Screening for Asymptomatic, Average Risk Individuals</a:t>
            </a:r>
          </a:p>
        </p:txBody>
      </p:sp>
      <p:sp>
        <p:nvSpPr>
          <p:cNvPr id="3" name="TextBox 2">
            <a:extLst>
              <a:ext uri="{FF2B5EF4-FFF2-40B4-BE49-F238E27FC236}">
                <a16:creationId xmlns:a16="http://schemas.microsoft.com/office/drawing/2014/main" id="{DAA19EFA-DE56-344C-926D-FBD29CF426B5}"/>
              </a:ext>
            </a:extLst>
          </p:cNvPr>
          <p:cNvSpPr txBox="1"/>
          <p:nvPr/>
        </p:nvSpPr>
        <p:spPr>
          <a:xfrm>
            <a:off x="665825" y="333079"/>
            <a:ext cx="10044737" cy="276999"/>
          </a:xfrm>
          <a:prstGeom prst="rect">
            <a:avLst/>
          </a:prstGeom>
          <a:ln>
            <a:noFill/>
          </a:ln>
        </p:spPr>
        <p:txBody>
          <a:bodyPr vert="horz" wrap="none" lIns="91440" tIns="45720" rIns="91440" bIns="45720" rtlCol="0">
            <a:spAutoFit/>
          </a:bodyPr>
          <a:lstStyle/>
          <a:p>
            <a:r>
              <a:rPr lang="en-US" sz="1200" b="1"/>
              <a:t>(</a:t>
            </a:r>
            <a:r>
              <a:rPr lang="en-US" sz="1200"/>
              <a:t>Other target groups include individuals immunocompromised by HIV infection and individuals with a diagnosis of CIN2+ within the prior 25 years</a:t>
            </a:r>
            <a:r>
              <a:rPr lang="en-US" sz="1200" b="1"/>
              <a:t>)</a:t>
            </a:r>
            <a:endParaRPr lang="en-US" sz="1200" b="1" baseline="30000"/>
          </a:p>
        </p:txBody>
      </p:sp>
      <p:sp>
        <p:nvSpPr>
          <p:cNvPr id="8" name="Slide Number Placeholder 1">
            <a:extLst>
              <a:ext uri="{FF2B5EF4-FFF2-40B4-BE49-F238E27FC236}">
                <a16:creationId xmlns:a16="http://schemas.microsoft.com/office/drawing/2014/main" id="{21A9FD47-3BA0-634A-9293-65410537D759}"/>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23</a:t>
            </a:fld>
            <a:endParaRPr lang="uk-UA"/>
          </a:p>
        </p:txBody>
      </p:sp>
      <p:sp>
        <p:nvSpPr>
          <p:cNvPr id="5" name="Content Placeholder 4">
            <a:extLst>
              <a:ext uri="{FF2B5EF4-FFF2-40B4-BE49-F238E27FC236}">
                <a16:creationId xmlns:a16="http://schemas.microsoft.com/office/drawing/2014/main" id="{528E0C2F-F749-4E5D-8B3E-3D558BC69B26}"/>
              </a:ext>
            </a:extLst>
          </p:cNvPr>
          <p:cNvSpPr>
            <a:spLocks noGrp="1"/>
          </p:cNvSpPr>
          <p:nvPr>
            <p:ph sz="quarter" idx="12"/>
          </p:nvPr>
        </p:nvSpPr>
        <p:spPr/>
        <p:txBody>
          <a:bodyPr/>
          <a:lstStyle/>
          <a:p>
            <a:endParaRPr lang="en-US"/>
          </a:p>
        </p:txBody>
      </p:sp>
      <p:pic>
        <p:nvPicPr>
          <p:cNvPr id="9" name="Picture 8" descr="Table of cervical cancer screening specificities for asymptomatic average risk individuals by guideline group. ">
            <a:extLst>
              <a:ext uri="{FF2B5EF4-FFF2-40B4-BE49-F238E27FC236}">
                <a16:creationId xmlns:a16="http://schemas.microsoft.com/office/drawing/2014/main" id="{FB57374C-E0FF-4154-B857-69BC5D836468}"/>
              </a:ext>
            </a:extLst>
          </p:cNvPr>
          <p:cNvPicPr>
            <a:picLocks noChangeAspect="1"/>
          </p:cNvPicPr>
          <p:nvPr/>
        </p:nvPicPr>
        <p:blipFill>
          <a:blip r:embed="rId2"/>
          <a:stretch>
            <a:fillRect/>
          </a:stretch>
        </p:blipFill>
        <p:spPr>
          <a:xfrm>
            <a:off x="38100" y="609600"/>
            <a:ext cx="12153900" cy="5867400"/>
          </a:xfrm>
          <a:prstGeom prst="rect">
            <a:avLst/>
          </a:prstGeom>
        </p:spPr>
      </p:pic>
    </p:spTree>
    <p:extLst>
      <p:ext uri="{BB962C8B-B14F-4D97-AF65-F5344CB8AC3E}">
        <p14:creationId xmlns:p14="http://schemas.microsoft.com/office/powerpoint/2010/main" val="206572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a:ea typeface="Tahoma"/>
                <a:cs typeface="Tahoma"/>
              </a:rPr>
              <a:t>CCSM for Adults and Adolescents with HIV Infection &lt;30-year-old [71]</a:t>
            </a:r>
            <a:endParaRPr lang="en-US"/>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269355"/>
            <a:ext cx="11277600" cy="5001491"/>
          </a:xfrm>
        </p:spPr>
        <p:txBody>
          <a:bodyPr vert="horz" lIns="91440" tIns="45720" rIns="91440" bIns="45720" rtlCol="0" anchor="t">
            <a:noAutofit/>
          </a:bodyPr>
          <a:lstStyle/>
          <a:p>
            <a:pPr marL="307975" indent="-307975">
              <a:spcBef>
                <a:spcPts val="200"/>
              </a:spcBef>
            </a:pPr>
            <a:r>
              <a:rPr lang="en-US" sz="2000">
                <a:ea typeface="Tahoma"/>
                <a:cs typeface="Tahoma"/>
              </a:rPr>
              <a:t>Guidelines for the Prevention and Treatment of Opportunistic Infections in Adults and Adolescents with HIV (2020)</a:t>
            </a:r>
          </a:p>
          <a:p>
            <a:pPr marL="339725" lvl="2" indent="0">
              <a:spcBef>
                <a:spcPts val="200"/>
              </a:spcBef>
              <a:buNone/>
            </a:pPr>
            <a:r>
              <a:rPr lang="en-US" sz="1800">
                <a:ea typeface="Tahoma"/>
                <a:cs typeface="Tahoma"/>
                <a:hlinkClick r:id="rId2"/>
              </a:rPr>
              <a:t>https://clinicalinfo.hiv.gov/sites/default/files/guidelines/documents/Adult_OI.pdf</a:t>
            </a:r>
            <a:endParaRPr lang="en-US" sz="1800">
              <a:ea typeface="Tahoma"/>
              <a:cs typeface="Tahoma"/>
            </a:endParaRPr>
          </a:p>
          <a:p>
            <a:pPr marL="280987" lvl="1" indent="-285750">
              <a:spcBef>
                <a:spcPts val="200"/>
              </a:spcBef>
            </a:pPr>
            <a:r>
              <a:rPr lang="en-US" sz="2000">
                <a:ea typeface="Tahoma"/>
                <a:cs typeface="Tahoma"/>
              </a:rPr>
              <a:t>Screening recommendation:</a:t>
            </a:r>
          </a:p>
          <a:p>
            <a:pPr marL="625475" lvl="2" indent="-285750">
              <a:spcBef>
                <a:spcPts val="200"/>
              </a:spcBef>
            </a:pPr>
            <a:r>
              <a:rPr lang="en-US" sz="1800">
                <a:ea typeface="Tahoma"/>
                <a:cs typeface="Tahoma"/>
              </a:rPr>
              <a:t>&lt; 21-year-old with HIV infection</a:t>
            </a:r>
          </a:p>
          <a:p>
            <a:pPr marL="969962" lvl="4" indent="-285750">
              <a:spcBef>
                <a:spcPts val="200"/>
              </a:spcBef>
            </a:pPr>
            <a:r>
              <a:rPr lang="en-US" sz="1400">
                <a:ea typeface="Tahoma"/>
                <a:cs typeface="Tahoma"/>
              </a:rPr>
              <a:t>Cervical cancer (CC) screening should commence within 1 year of sexual activity regardless of mode of HIV transmission</a:t>
            </a:r>
          </a:p>
          <a:p>
            <a:pPr marL="625475" lvl="2" indent="-285750">
              <a:spcBef>
                <a:spcPts val="200"/>
              </a:spcBef>
            </a:pPr>
            <a:r>
              <a:rPr lang="en-US" sz="1800">
                <a:ea typeface="Tahoma"/>
                <a:cs typeface="Tahoma"/>
              </a:rPr>
              <a:t>21 to 29-year-old with HIV infection</a:t>
            </a:r>
          </a:p>
          <a:p>
            <a:pPr marL="969962" lvl="4" indent="-285750">
              <a:spcBef>
                <a:spcPts val="200"/>
              </a:spcBef>
            </a:pPr>
            <a:r>
              <a:rPr lang="en-US" sz="1400">
                <a:ea typeface="Tahoma"/>
                <a:cs typeface="Tahoma"/>
              </a:rPr>
              <a:t>Pap test should be performed at time of initial diagnosis with HIV then repeated every 12 months.</a:t>
            </a:r>
          </a:p>
          <a:p>
            <a:pPr marL="969962" lvl="4" indent="-285750">
              <a:spcBef>
                <a:spcPts val="200"/>
              </a:spcBef>
            </a:pPr>
            <a:r>
              <a:rPr lang="en-US" sz="1400">
                <a:ea typeface="Tahoma"/>
                <a:cs typeface="Tahoma"/>
              </a:rPr>
              <a:t>After 3 consecutive Pap tests with normal results, follow-up Pap should be every 3 years.</a:t>
            </a:r>
          </a:p>
          <a:p>
            <a:pPr marL="969962" lvl="4" indent="-285750">
              <a:spcBef>
                <a:spcPts val="200"/>
              </a:spcBef>
            </a:pPr>
            <a:r>
              <a:rPr lang="en-US" sz="1400">
                <a:ea typeface="Tahoma"/>
                <a:cs typeface="Tahoma"/>
              </a:rPr>
              <a:t>Co-testing not recommended for women with HIV infection &lt;30 years of age.</a:t>
            </a:r>
          </a:p>
          <a:p>
            <a:pPr marL="726758" lvl="2" indent="0">
              <a:spcBef>
                <a:spcPts val="200"/>
              </a:spcBef>
              <a:buNone/>
            </a:pPr>
            <a:endParaRPr lang="en-US" sz="1800" b="1">
              <a:ea typeface="Tahoma"/>
              <a:cs typeface="Tahoma"/>
            </a:endParaRPr>
          </a:p>
        </p:txBody>
      </p:sp>
      <p:sp>
        <p:nvSpPr>
          <p:cNvPr id="5" name="Slide Number Placeholder 1">
            <a:extLst>
              <a:ext uri="{FF2B5EF4-FFF2-40B4-BE49-F238E27FC236}">
                <a16:creationId xmlns:a16="http://schemas.microsoft.com/office/drawing/2014/main" id="{35CC78BC-31C8-5342-B909-50C88A2547E7}"/>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24</a:t>
            </a:fld>
            <a:endParaRPr lang="uk-UA"/>
          </a:p>
        </p:txBody>
      </p:sp>
    </p:spTree>
    <p:extLst>
      <p:ext uri="{BB962C8B-B14F-4D97-AF65-F5344CB8AC3E}">
        <p14:creationId xmlns:p14="http://schemas.microsoft.com/office/powerpoint/2010/main" val="622037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a:ea typeface="Tahoma"/>
                <a:cs typeface="Tahoma"/>
              </a:rPr>
              <a:t>CCSM for Adults and Adolescents with HIV Infection </a:t>
            </a:r>
            <a:r>
              <a:rPr lang="en-US">
                <a:latin typeface="Segoe UI Symbol" panose="020B0502040204020203" pitchFamily="34" charset="0"/>
                <a:ea typeface="Segoe UI Symbol" panose="020B0502040204020203" pitchFamily="34" charset="0"/>
                <a:cs typeface="Tahoma"/>
              </a:rPr>
              <a:t>≥</a:t>
            </a:r>
            <a:r>
              <a:rPr lang="en-US">
                <a:ea typeface="Tahoma"/>
                <a:cs typeface="Tahoma"/>
              </a:rPr>
              <a:t>30-year-old [71]</a:t>
            </a:r>
            <a:endParaRPr lang="en-US"/>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313951"/>
            <a:ext cx="11109489" cy="5508521"/>
          </a:xfrm>
        </p:spPr>
        <p:txBody>
          <a:bodyPr vert="horz" lIns="91440" tIns="45720" rIns="91440" bIns="45720" rtlCol="0" anchor="t">
            <a:noAutofit/>
          </a:bodyPr>
          <a:lstStyle/>
          <a:p>
            <a:pPr marL="307975" indent="-307975">
              <a:spcBef>
                <a:spcPts val="200"/>
              </a:spcBef>
              <a:spcAft>
                <a:spcPts val="400"/>
              </a:spcAft>
            </a:pPr>
            <a:r>
              <a:rPr lang="en-US" sz="2000">
                <a:ea typeface="Tahoma"/>
                <a:cs typeface="Tahoma"/>
              </a:rPr>
              <a:t>Guidelines for the Prevention and Treatment of Opportunistic Infections in Adults and Adolescents with HIV (2020)</a:t>
            </a:r>
          </a:p>
          <a:p>
            <a:pPr marL="339725" lvl="2" indent="0">
              <a:spcBef>
                <a:spcPts val="200"/>
              </a:spcBef>
              <a:spcAft>
                <a:spcPts val="400"/>
              </a:spcAft>
              <a:buNone/>
            </a:pPr>
            <a:r>
              <a:rPr lang="en-US" sz="1800">
                <a:ea typeface="Tahoma"/>
                <a:cs typeface="Tahoma"/>
                <a:hlinkClick r:id="rId2"/>
              </a:rPr>
              <a:t>https://clinicalinfo.hiv.gov/sites/default/files/guidelines/documents/Adult_OI.pdf</a:t>
            </a:r>
            <a:endParaRPr lang="en-US" sz="1800">
              <a:ea typeface="Tahoma"/>
              <a:cs typeface="Tahoma"/>
            </a:endParaRPr>
          </a:p>
          <a:p>
            <a:pPr marL="280987" lvl="1" indent="-285750">
              <a:spcBef>
                <a:spcPts val="200"/>
              </a:spcBef>
              <a:spcAft>
                <a:spcPts val="400"/>
              </a:spcAft>
            </a:pPr>
            <a:r>
              <a:rPr lang="en-US" sz="2000">
                <a:ea typeface="Segoe UI Symbol" panose="020B0502040204020203" pitchFamily="34" charset="0"/>
                <a:cs typeface="Tahoma"/>
              </a:rPr>
              <a:t>Screening recommendation:</a:t>
            </a:r>
          </a:p>
          <a:p>
            <a:pPr marL="625475" lvl="3" indent="-285750">
              <a:spcBef>
                <a:spcPts val="200"/>
              </a:spcBef>
              <a:spcAft>
                <a:spcPts val="400"/>
              </a:spcAft>
              <a:buFont typeface="Wingdings" panose="05000000000000000000" pitchFamily="2" charset="2"/>
              <a:buChar char="§"/>
            </a:pPr>
            <a:r>
              <a:rPr lang="en-US" sz="1800">
                <a:ea typeface="Tahoma"/>
                <a:cs typeface="Tahoma"/>
              </a:rPr>
              <a:t>Pap test should be performed at time of initial diagnosis with HIV then repeated every 12 months.</a:t>
            </a:r>
          </a:p>
          <a:p>
            <a:pPr marL="625475" lvl="3" indent="-285750">
              <a:spcBef>
                <a:spcPts val="200"/>
              </a:spcBef>
              <a:spcAft>
                <a:spcPts val="400"/>
              </a:spcAft>
              <a:buFont typeface="Wingdings" panose="05000000000000000000" pitchFamily="2" charset="2"/>
              <a:buChar char="§"/>
            </a:pPr>
            <a:r>
              <a:rPr lang="en-US" sz="1800">
                <a:ea typeface="Tahoma"/>
                <a:cs typeface="Tahoma"/>
              </a:rPr>
              <a:t>If co-testing available, co-testing can be performed at baseline HIV diagnosis or at age of 30 then repeated every 3 years.</a:t>
            </a:r>
          </a:p>
          <a:p>
            <a:pPr marL="625475" lvl="3" indent="-285750">
              <a:spcBef>
                <a:spcPts val="200"/>
              </a:spcBef>
              <a:spcAft>
                <a:spcPts val="400"/>
              </a:spcAft>
              <a:buFont typeface="Wingdings" panose="05000000000000000000" pitchFamily="2" charset="2"/>
              <a:buChar char="§"/>
            </a:pPr>
            <a:r>
              <a:rPr lang="en-US" sz="1800">
                <a:ea typeface="Tahoma"/>
                <a:cs typeface="Tahoma"/>
              </a:rPr>
              <a:t>After 3 consecutive Pap tests with normal results, follow-up Pap should be every 3 years.</a:t>
            </a:r>
          </a:p>
        </p:txBody>
      </p:sp>
      <p:sp>
        <p:nvSpPr>
          <p:cNvPr id="5" name="Slide Number Placeholder 1">
            <a:extLst>
              <a:ext uri="{FF2B5EF4-FFF2-40B4-BE49-F238E27FC236}">
                <a16:creationId xmlns:a16="http://schemas.microsoft.com/office/drawing/2014/main" id="{5A51E3B1-D07F-654D-8111-278A3DC767D0}"/>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25</a:t>
            </a:fld>
            <a:endParaRPr lang="uk-UA"/>
          </a:p>
        </p:txBody>
      </p:sp>
    </p:spTree>
    <p:extLst>
      <p:ext uri="{BB962C8B-B14F-4D97-AF65-F5344CB8AC3E}">
        <p14:creationId xmlns:p14="http://schemas.microsoft.com/office/powerpoint/2010/main" val="309164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sz="2800">
                <a:ea typeface="Tahoma"/>
                <a:cs typeface="Tahoma"/>
              </a:rPr>
              <a:t>CCSM for Immunosuppressed Women Without HIV Infection [72] (1 of 2)</a:t>
            </a:r>
            <a:endParaRPr lang="en-US" sz="2800"/>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229159"/>
            <a:ext cx="11109489" cy="5231878"/>
          </a:xfrm>
        </p:spPr>
        <p:txBody>
          <a:bodyPr vert="horz" lIns="91440" tIns="45720" rIns="91440" bIns="45720" rtlCol="0" anchor="t">
            <a:noAutofit/>
          </a:bodyPr>
          <a:lstStyle/>
          <a:p>
            <a:pPr marL="382270" lvl="1" indent="0">
              <a:spcBef>
                <a:spcPts val="0"/>
              </a:spcBef>
              <a:spcAft>
                <a:spcPts val="400"/>
              </a:spcAft>
              <a:buNone/>
            </a:pPr>
            <a:r>
              <a:rPr lang="en-US" sz="2000" b="1">
                <a:ea typeface="Tahoma"/>
                <a:cs typeface="Tahoma"/>
              </a:rPr>
              <a:t>Applies to the following populations:</a:t>
            </a:r>
            <a:endParaRPr lang="en-US" b="1">
              <a:ea typeface="Tahoma"/>
              <a:cs typeface="Tahoma"/>
            </a:endParaRPr>
          </a:p>
          <a:p>
            <a:pPr marL="725170" lvl="1" indent="-342900">
              <a:spcBef>
                <a:spcPts val="0"/>
              </a:spcBef>
              <a:spcAft>
                <a:spcPts val="400"/>
              </a:spcAft>
            </a:pPr>
            <a:r>
              <a:rPr lang="en-US" sz="1800">
                <a:ea typeface="Tahoma"/>
                <a:cs typeface="Tahoma"/>
              </a:rPr>
              <a:t>Solid Organ Transplant recipients</a:t>
            </a:r>
          </a:p>
          <a:p>
            <a:pPr marL="725170" lvl="1" indent="-342900">
              <a:spcBef>
                <a:spcPts val="0"/>
              </a:spcBef>
              <a:spcAft>
                <a:spcPts val="400"/>
              </a:spcAft>
            </a:pPr>
            <a:r>
              <a:rPr lang="en-US" sz="1800">
                <a:ea typeface="Tahoma"/>
                <a:cs typeface="Tahoma"/>
              </a:rPr>
              <a:t>Hematopoietic Stem Cell Transplant (HSCT) patients</a:t>
            </a:r>
          </a:p>
          <a:p>
            <a:pPr marL="725170" lvl="1" indent="-342900">
              <a:spcBef>
                <a:spcPts val="0"/>
              </a:spcBef>
              <a:spcAft>
                <a:spcPts val="400"/>
              </a:spcAft>
            </a:pPr>
            <a:r>
              <a:rPr lang="en-US" sz="1800">
                <a:ea typeface="Tahoma"/>
                <a:cs typeface="Tahoma"/>
              </a:rPr>
              <a:t>Irritable Bowel Disease (IBD) on immunosuppressive treatments</a:t>
            </a:r>
          </a:p>
          <a:p>
            <a:pPr marL="725170" lvl="1" indent="-342900">
              <a:spcBef>
                <a:spcPts val="0"/>
              </a:spcBef>
              <a:spcAft>
                <a:spcPts val="400"/>
              </a:spcAft>
            </a:pPr>
            <a:r>
              <a:rPr lang="en-US" sz="1800">
                <a:ea typeface="Tahoma"/>
                <a:cs typeface="Tahoma"/>
              </a:rPr>
              <a:t>Systemic Lupus Erythematosus (SLE) on immunosuppressive treatments</a:t>
            </a:r>
          </a:p>
          <a:p>
            <a:pPr marL="725170" lvl="1" indent="-342900">
              <a:spcBef>
                <a:spcPts val="0"/>
              </a:spcBef>
              <a:spcAft>
                <a:spcPts val="400"/>
              </a:spcAft>
            </a:pPr>
            <a:r>
              <a:rPr lang="en-US" sz="1800">
                <a:ea typeface="Tahoma"/>
                <a:cs typeface="Tahoma"/>
              </a:rPr>
              <a:t>Rheumatoid Arthritis (RA) on immunosuppressive treatments </a:t>
            </a:r>
          </a:p>
          <a:p>
            <a:pPr marL="382270" lvl="1" indent="0">
              <a:spcBef>
                <a:spcPts val="0"/>
              </a:spcBef>
              <a:spcAft>
                <a:spcPts val="400"/>
              </a:spcAft>
              <a:buNone/>
            </a:pPr>
            <a:r>
              <a:rPr lang="en-US" sz="2000" b="1">
                <a:ea typeface="Tahoma"/>
                <a:cs typeface="Tahoma"/>
              </a:rPr>
              <a:t>Cervical Cancer Screening Recommendations</a:t>
            </a:r>
            <a:endParaRPr lang="en-US" sz="1800" b="1">
              <a:ea typeface="Tahoma"/>
              <a:cs typeface="Tahoma"/>
            </a:endParaRPr>
          </a:p>
          <a:p>
            <a:pPr marL="668020" lvl="1" indent="-285750">
              <a:spcBef>
                <a:spcPts val="0"/>
              </a:spcBef>
              <a:spcAft>
                <a:spcPts val="400"/>
              </a:spcAft>
            </a:pPr>
            <a:r>
              <a:rPr lang="en-US" sz="1800">
                <a:ea typeface="Tahoma"/>
                <a:cs typeface="Tahoma"/>
              </a:rPr>
              <a:t>Follow guidelines for Guidelines for the Prevention and Treatment of Opportunistic Infections in Adults and Adolescents with HIV</a:t>
            </a:r>
          </a:p>
          <a:p>
            <a:pPr marL="668020" lvl="1" indent="-285750">
              <a:spcBef>
                <a:spcPts val="0"/>
              </a:spcBef>
              <a:spcAft>
                <a:spcPts val="400"/>
              </a:spcAft>
            </a:pPr>
            <a:r>
              <a:rPr lang="en-US" sz="1800">
                <a:ea typeface="Tahoma"/>
                <a:cs typeface="Tahoma"/>
              </a:rPr>
              <a:t>For HSCT patients who develop a new diagnosis of genital graft vs host disease (GvHD) or chronic GvHD, follow either of the below options – </a:t>
            </a:r>
          </a:p>
          <a:p>
            <a:pPr marL="1012508" lvl="2" indent="-285750">
              <a:spcBef>
                <a:spcPts val="0"/>
              </a:spcBef>
              <a:spcAft>
                <a:spcPts val="400"/>
              </a:spcAft>
            </a:pPr>
            <a:r>
              <a:rPr lang="en-US" sz="1600">
                <a:ea typeface="Tahoma"/>
                <a:cs typeface="Tahoma"/>
              </a:rPr>
              <a:t>Resume annual cervical cytology until 3 consecutive normal results, then transition to cytology every 3 years</a:t>
            </a:r>
          </a:p>
          <a:p>
            <a:pPr marL="1012508" lvl="2" indent="-285750">
              <a:spcBef>
                <a:spcPts val="0"/>
              </a:spcBef>
              <a:spcAft>
                <a:spcPts val="400"/>
              </a:spcAft>
            </a:pPr>
            <a:r>
              <a:rPr lang="en-US" sz="1600">
                <a:ea typeface="Tahoma"/>
                <a:cs typeface="Tahoma"/>
              </a:rPr>
              <a:t>Perform an initial baseline co-test, and, if cytology is normal and HPV is negative, perform co-testing every 3 years.</a:t>
            </a:r>
          </a:p>
          <a:p>
            <a:pPr marL="668020" lvl="1" indent="-285750">
              <a:spcBef>
                <a:spcPts val="0"/>
              </a:spcBef>
              <a:spcAft>
                <a:spcPts val="400"/>
              </a:spcAft>
            </a:pPr>
            <a:r>
              <a:rPr lang="en-US" sz="1800">
                <a:ea typeface="Tahoma"/>
                <a:cs typeface="Tahoma"/>
              </a:rPr>
              <a:t>Continue screening throughout lifetime (older than 65 years). Discontinue screening based on shared discussion regarding quality and duration of life rather than age.</a:t>
            </a:r>
          </a:p>
        </p:txBody>
      </p:sp>
      <p:sp>
        <p:nvSpPr>
          <p:cNvPr id="5" name="Slide Number Placeholder 1">
            <a:extLst>
              <a:ext uri="{FF2B5EF4-FFF2-40B4-BE49-F238E27FC236}">
                <a16:creationId xmlns:a16="http://schemas.microsoft.com/office/drawing/2014/main" id="{8C885535-C754-EA49-9B47-D4ED418250C0}"/>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26</a:t>
            </a:fld>
            <a:endParaRPr lang="uk-UA"/>
          </a:p>
        </p:txBody>
      </p:sp>
    </p:spTree>
    <p:extLst>
      <p:ext uri="{BB962C8B-B14F-4D97-AF65-F5344CB8AC3E}">
        <p14:creationId xmlns:p14="http://schemas.microsoft.com/office/powerpoint/2010/main" val="27232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sz="2800">
                <a:ea typeface="Tahoma"/>
                <a:cs typeface="Tahoma"/>
              </a:rPr>
              <a:t>CCSM for Immunosuppressed Women Without HIV Infection [72] (2 of 2)</a:t>
            </a:r>
            <a:endParaRPr lang="en-US" sz="2800"/>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423447"/>
            <a:ext cx="11109489" cy="5231878"/>
          </a:xfrm>
        </p:spPr>
        <p:txBody>
          <a:bodyPr vert="horz" lIns="91440" tIns="45720" rIns="91440" bIns="45720" rtlCol="0" anchor="t">
            <a:noAutofit/>
          </a:bodyPr>
          <a:lstStyle/>
          <a:p>
            <a:pPr marL="725170" lvl="1" indent="-342900">
              <a:spcBef>
                <a:spcPts val="0"/>
              </a:spcBef>
              <a:spcAft>
                <a:spcPts val="400"/>
              </a:spcAft>
            </a:pPr>
            <a:r>
              <a:rPr lang="en-US">
                <a:ea typeface="Tahoma"/>
                <a:cs typeface="Tahoma"/>
              </a:rPr>
              <a:t>With IBD, SLE, or RA not on immunosuppressive treatments, follow screening guidelines for general populations</a:t>
            </a:r>
          </a:p>
          <a:p>
            <a:pPr marL="725170" lvl="1" indent="-342900">
              <a:spcBef>
                <a:spcPts val="0"/>
              </a:spcBef>
              <a:spcAft>
                <a:spcPts val="400"/>
              </a:spcAft>
            </a:pPr>
            <a:r>
              <a:rPr lang="en-US">
                <a:ea typeface="Tahoma"/>
                <a:cs typeface="Tahoma"/>
              </a:rPr>
              <a:t>With Diabetes Mellitus, follow screening guidelines for general populations</a:t>
            </a:r>
          </a:p>
          <a:p>
            <a:pPr marL="382270" lvl="1" indent="0">
              <a:spcBef>
                <a:spcPts val="0"/>
              </a:spcBef>
              <a:spcAft>
                <a:spcPts val="400"/>
              </a:spcAft>
              <a:buNone/>
            </a:pPr>
            <a:endParaRPr lang="en-US" sz="1400">
              <a:ea typeface="Tahoma"/>
              <a:cs typeface="Tahoma"/>
            </a:endParaRPr>
          </a:p>
        </p:txBody>
      </p:sp>
      <p:sp>
        <p:nvSpPr>
          <p:cNvPr id="5" name="Slide Number Placeholder 1">
            <a:extLst>
              <a:ext uri="{FF2B5EF4-FFF2-40B4-BE49-F238E27FC236}">
                <a16:creationId xmlns:a16="http://schemas.microsoft.com/office/drawing/2014/main" id="{949ECD08-609A-7C4E-9F15-73B6BA8DCC74}"/>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27</a:t>
            </a:fld>
            <a:endParaRPr lang="uk-UA"/>
          </a:p>
        </p:txBody>
      </p:sp>
    </p:spTree>
    <p:extLst>
      <p:ext uri="{BB962C8B-B14F-4D97-AF65-F5344CB8AC3E}">
        <p14:creationId xmlns:p14="http://schemas.microsoft.com/office/powerpoint/2010/main" val="466373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F904F-0016-4F5E-B09D-CA1627315BD6}"/>
              </a:ext>
            </a:extLst>
          </p:cNvPr>
          <p:cNvSpPr>
            <a:spLocks noGrp="1"/>
          </p:cNvSpPr>
          <p:nvPr>
            <p:ph type="title"/>
          </p:nvPr>
        </p:nvSpPr>
        <p:spPr>
          <a:xfrm>
            <a:off x="1428750" y="2046424"/>
            <a:ext cx="9334500" cy="1382576"/>
          </a:xfrm>
        </p:spPr>
        <p:txBody>
          <a:bodyPr/>
          <a:lstStyle/>
          <a:p>
            <a:pPr algn="ctr"/>
            <a:r>
              <a:rPr lang="en-US" sz="4800"/>
              <a:t>Evidence Review: </a:t>
            </a:r>
            <a:br>
              <a:rPr lang="en-US" sz="4800"/>
            </a:br>
            <a:r>
              <a:rPr lang="en-US" sz="4800"/>
              <a:t>Guidelines for Management of Abnormal Cervical Cancer Screening Results</a:t>
            </a:r>
          </a:p>
        </p:txBody>
      </p:sp>
      <p:sp>
        <p:nvSpPr>
          <p:cNvPr id="2" name="Slide Number Placeholder 1">
            <a:extLst>
              <a:ext uri="{FF2B5EF4-FFF2-40B4-BE49-F238E27FC236}">
                <a16:creationId xmlns:a16="http://schemas.microsoft.com/office/drawing/2014/main" id="{A8AD38A6-66F1-4AA7-8A07-5A01807D7A39}"/>
              </a:ext>
            </a:extLst>
          </p:cNvPr>
          <p:cNvSpPr>
            <a:spLocks noGrp="1"/>
          </p:cNvSpPr>
          <p:nvPr>
            <p:ph type="sldNum" sz="quarter" idx="11"/>
          </p:nvPr>
        </p:nvSpPr>
        <p:spPr/>
        <p:txBody>
          <a:bodyPr/>
          <a:lstStyle/>
          <a:p>
            <a:fld id="{2F2F552B-1952-B44E-8CAB-5705F0ACD2E2}" type="slidenum">
              <a:rPr lang="uk-UA" smtClean="0"/>
              <a:pPr/>
              <a:t>28</a:t>
            </a:fld>
            <a:endParaRPr lang="uk-UA"/>
          </a:p>
        </p:txBody>
      </p:sp>
    </p:spTree>
    <p:extLst>
      <p:ext uri="{BB962C8B-B14F-4D97-AF65-F5344CB8AC3E}">
        <p14:creationId xmlns:p14="http://schemas.microsoft.com/office/powerpoint/2010/main" val="3524052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56B9-C64F-4B5A-84B5-90445F01FC5B}"/>
              </a:ext>
            </a:extLst>
          </p:cNvPr>
          <p:cNvSpPr>
            <a:spLocks noGrp="1"/>
          </p:cNvSpPr>
          <p:nvPr>
            <p:ph type="title"/>
          </p:nvPr>
        </p:nvSpPr>
        <p:spPr/>
        <p:txBody>
          <a:bodyPr/>
          <a:lstStyle/>
          <a:p>
            <a:pPr algn="l"/>
            <a:r>
              <a:rPr lang="en-US"/>
              <a:t>Management of Abnormal Screening Results [73]</a:t>
            </a:r>
          </a:p>
        </p:txBody>
      </p:sp>
      <p:sp>
        <p:nvSpPr>
          <p:cNvPr id="13" name="Text Placeholder 12">
            <a:extLst>
              <a:ext uri="{FF2B5EF4-FFF2-40B4-BE49-F238E27FC236}">
                <a16:creationId xmlns:a16="http://schemas.microsoft.com/office/drawing/2014/main" id="{6B4D3D80-522F-4FC2-9D3D-CA4DB6546C60}"/>
              </a:ext>
            </a:extLst>
          </p:cNvPr>
          <p:cNvSpPr>
            <a:spLocks noGrp="1"/>
          </p:cNvSpPr>
          <p:nvPr>
            <p:ph type="body" sz="quarter" idx="21"/>
          </p:nvPr>
        </p:nvSpPr>
        <p:spPr>
          <a:xfrm>
            <a:off x="412141" y="1213493"/>
            <a:ext cx="5265884" cy="4839730"/>
          </a:xfrm>
        </p:spPr>
        <p:txBody>
          <a:bodyPr>
            <a:normAutofit fontScale="92500"/>
          </a:bodyPr>
          <a:lstStyle/>
          <a:p>
            <a:r>
              <a:rPr lang="en-US" sz="2000"/>
              <a:t>ASCCP Management Guidelines</a:t>
            </a:r>
          </a:p>
          <a:p>
            <a:r>
              <a:rPr lang="en-US" sz="2000"/>
              <a:t>Risk Estimate and Management Tables Based on 5 Clinical Scenarios listed below, leading to a recommendation based on 6 Clinical Actions shown in the figure</a:t>
            </a:r>
          </a:p>
          <a:p>
            <a:pPr marL="457200" indent="-457200">
              <a:buAutoNum type="arabicPeriod"/>
            </a:pPr>
            <a:r>
              <a:rPr lang="en-US" sz="2000"/>
              <a:t>Current abnormal screening results</a:t>
            </a:r>
          </a:p>
          <a:p>
            <a:pPr marL="457200" indent="-457200">
              <a:buAutoNum type="arabicPeriod"/>
            </a:pPr>
            <a:r>
              <a:rPr lang="en-US" sz="2000"/>
              <a:t>Surveillance of past screening results not requiring immediate </a:t>
            </a:r>
            <a:r>
              <a:rPr lang="en-US" sz="2000" err="1"/>
              <a:t>colposcopic</a:t>
            </a:r>
            <a:r>
              <a:rPr lang="en-US" sz="2000"/>
              <a:t> referral</a:t>
            </a:r>
          </a:p>
          <a:p>
            <a:pPr marL="457200" indent="-457200">
              <a:buAutoNum type="arabicPeriod"/>
            </a:pPr>
            <a:r>
              <a:rPr lang="en-US" sz="2000"/>
              <a:t>Management based on colposcopy/biopsy results</a:t>
            </a:r>
          </a:p>
          <a:p>
            <a:pPr marL="457200" indent="-457200">
              <a:buAutoNum type="arabicPeriod"/>
            </a:pPr>
            <a:r>
              <a:rPr lang="en-US" sz="2000" err="1"/>
              <a:t>Postcolposcopy</a:t>
            </a:r>
            <a:r>
              <a:rPr lang="en-US" sz="2000"/>
              <a:t> surveillance after less than CIN 2 histology</a:t>
            </a:r>
          </a:p>
          <a:p>
            <a:pPr marL="457200" indent="-457200">
              <a:buAutoNum type="arabicPeriod"/>
            </a:pPr>
            <a:r>
              <a:rPr lang="en-US" sz="2000"/>
              <a:t>Posttreatment follow-up</a:t>
            </a:r>
          </a:p>
        </p:txBody>
      </p:sp>
      <p:sp>
        <p:nvSpPr>
          <p:cNvPr id="9" name="TextBox 8">
            <a:extLst>
              <a:ext uri="{FF2B5EF4-FFF2-40B4-BE49-F238E27FC236}">
                <a16:creationId xmlns:a16="http://schemas.microsoft.com/office/drawing/2014/main" id="{B6662BFF-139D-4407-9F2D-5D9D8E859232}"/>
              </a:ext>
            </a:extLst>
          </p:cNvPr>
          <p:cNvSpPr txBox="1"/>
          <p:nvPr/>
        </p:nvSpPr>
        <p:spPr>
          <a:xfrm>
            <a:off x="9423158" y="955449"/>
            <a:ext cx="2356701" cy="523220"/>
          </a:xfrm>
          <a:prstGeom prst="rect">
            <a:avLst/>
          </a:prstGeom>
          <a:ln>
            <a:noFill/>
          </a:ln>
        </p:spPr>
        <p:txBody>
          <a:bodyPr vert="horz" wrap="square" lIns="91440" tIns="45720" rIns="91440" bIns="45720" rtlCol="0">
            <a:spAutoFit/>
          </a:bodyPr>
          <a:lstStyle/>
          <a:p>
            <a:pPr algn="ctr"/>
            <a:r>
              <a:rPr lang="en-US" sz="1400"/>
              <a:t>6 Clinical Actions to Manage Abnormal Results</a:t>
            </a:r>
          </a:p>
        </p:txBody>
      </p:sp>
      <p:grpSp>
        <p:nvGrpSpPr>
          <p:cNvPr id="3" name="Group 2" descr="A block diagram outlining the steps to determine eligibility for routine screening.">
            <a:extLst>
              <a:ext uri="{FF2B5EF4-FFF2-40B4-BE49-F238E27FC236}">
                <a16:creationId xmlns:a16="http://schemas.microsoft.com/office/drawing/2014/main" id="{19D5062D-B9CE-4834-9EAF-AE4DBA83B08B}"/>
              </a:ext>
            </a:extLst>
          </p:cNvPr>
          <p:cNvGrpSpPr/>
          <p:nvPr/>
        </p:nvGrpSpPr>
        <p:grpSpPr>
          <a:xfrm>
            <a:off x="5447072" y="1456860"/>
            <a:ext cx="5887679" cy="5125111"/>
            <a:chOff x="8220442" y="2705465"/>
            <a:chExt cx="4080295" cy="3584339"/>
          </a:xfrm>
        </p:grpSpPr>
        <p:pic>
          <p:nvPicPr>
            <p:cNvPr id="20" name="Picture 19">
              <a:extLst>
                <a:ext uri="{FF2B5EF4-FFF2-40B4-BE49-F238E27FC236}">
                  <a16:creationId xmlns:a16="http://schemas.microsoft.com/office/drawing/2014/main" id="{F1B93732-0DC3-481B-83B1-F5267132BF42}"/>
                </a:ext>
              </a:extLst>
            </p:cNvPr>
            <p:cNvPicPr>
              <a:picLocks noChangeAspect="1"/>
            </p:cNvPicPr>
            <p:nvPr/>
          </p:nvPicPr>
          <p:blipFill>
            <a:blip r:embed="rId2"/>
            <a:stretch>
              <a:fillRect/>
            </a:stretch>
          </p:blipFill>
          <p:spPr>
            <a:xfrm>
              <a:off x="8651360" y="2705465"/>
              <a:ext cx="3649377" cy="3584339"/>
            </a:xfrm>
            <a:prstGeom prst="rect">
              <a:avLst/>
            </a:prstGeom>
          </p:spPr>
        </p:pic>
        <p:sp>
          <p:nvSpPr>
            <p:cNvPr id="22" name="TextBox 21">
              <a:extLst>
                <a:ext uri="{FF2B5EF4-FFF2-40B4-BE49-F238E27FC236}">
                  <a16:creationId xmlns:a16="http://schemas.microsoft.com/office/drawing/2014/main" id="{D4E1D8AE-74BA-4DDA-8689-361B9054F07A}"/>
                </a:ext>
              </a:extLst>
            </p:cNvPr>
            <p:cNvSpPr txBox="1"/>
            <p:nvPr/>
          </p:nvSpPr>
          <p:spPr>
            <a:xfrm>
              <a:off x="8220442" y="5895606"/>
              <a:ext cx="2736192" cy="301349"/>
            </a:xfrm>
            <a:prstGeom prst="rect">
              <a:avLst/>
            </a:prstGeom>
            <a:noFill/>
          </p:spPr>
          <p:txBody>
            <a:bodyPr wrap="square" rtlCol="0">
              <a:spAutoFit/>
            </a:bodyPr>
            <a:lstStyle/>
            <a:p>
              <a:r>
                <a:rPr lang="en-US" sz="1100" i="1"/>
                <a:t>Figure from: Summary of ASCCP Risk-Based management Consensus Guidelines from Perkins et al. (2020)</a:t>
              </a:r>
            </a:p>
          </p:txBody>
        </p:sp>
      </p:grpSp>
      <p:sp>
        <p:nvSpPr>
          <p:cNvPr id="11" name="Slide Number Placeholder 1">
            <a:extLst>
              <a:ext uri="{FF2B5EF4-FFF2-40B4-BE49-F238E27FC236}">
                <a16:creationId xmlns:a16="http://schemas.microsoft.com/office/drawing/2014/main" id="{A5D4FA2B-D87B-9647-B027-FA29737AEE7C}"/>
              </a:ext>
            </a:extLst>
          </p:cNvPr>
          <p:cNvSpPr txBox="1">
            <a:spLocks/>
          </p:cNvSpPr>
          <p:nvPr/>
        </p:nvSpPr>
        <p:spPr>
          <a:xfrm>
            <a:off x="10934700" y="6491483"/>
            <a:ext cx="800100" cy="251853"/>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F2F552B-1952-B44E-8CAB-5705F0ACD2E2}" type="slidenum">
              <a:rPr lang="uk-UA" sz="800" smtClean="0"/>
              <a:pPr algn="r"/>
              <a:t>29</a:t>
            </a:fld>
            <a:endParaRPr lang="uk-UA" sz="800"/>
          </a:p>
        </p:txBody>
      </p:sp>
    </p:spTree>
    <p:extLst>
      <p:ext uri="{BB962C8B-B14F-4D97-AF65-F5344CB8AC3E}">
        <p14:creationId xmlns:p14="http://schemas.microsoft.com/office/powerpoint/2010/main" val="121426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EC8C7-4D64-42D6-8517-85F8A7DC153D}"/>
              </a:ext>
            </a:extLst>
          </p:cNvPr>
          <p:cNvSpPr>
            <a:spLocks noGrp="1"/>
          </p:cNvSpPr>
          <p:nvPr>
            <p:ph type="title"/>
          </p:nvPr>
        </p:nvSpPr>
        <p:spPr>
          <a:xfrm>
            <a:off x="457200" y="259745"/>
            <a:ext cx="11277600" cy="693337"/>
          </a:xfrm>
        </p:spPr>
        <p:txBody>
          <a:bodyPr/>
          <a:lstStyle/>
          <a:p>
            <a:r>
              <a:rPr lang="en-US"/>
              <a:t>Table of Contents</a:t>
            </a:r>
          </a:p>
        </p:txBody>
      </p:sp>
      <p:sp>
        <p:nvSpPr>
          <p:cNvPr id="5" name="Content Placeholder 4">
            <a:extLst>
              <a:ext uri="{FF2B5EF4-FFF2-40B4-BE49-F238E27FC236}">
                <a16:creationId xmlns:a16="http://schemas.microsoft.com/office/drawing/2014/main" id="{4DF295BF-0B73-5645-8A85-A6D63E906077}"/>
              </a:ext>
            </a:extLst>
          </p:cNvPr>
          <p:cNvSpPr>
            <a:spLocks noGrp="1"/>
          </p:cNvSpPr>
          <p:nvPr>
            <p:ph sz="quarter" idx="12"/>
          </p:nvPr>
        </p:nvSpPr>
        <p:spPr>
          <a:xfrm>
            <a:off x="457199" y="974853"/>
            <a:ext cx="11441575" cy="5001491"/>
          </a:xfrm>
        </p:spPr>
        <p:txBody>
          <a:bodyPr/>
          <a:lstStyle/>
          <a:p>
            <a:pPr marL="457200" indent="-457200">
              <a:buFont typeface="+mj-lt"/>
              <a:buAutoNum type="arabicPeriod"/>
            </a:pPr>
            <a:r>
              <a:rPr lang="en-US" sz="2000" b="1" dirty="0"/>
              <a:t>Project and Environmental Scan Overview</a:t>
            </a:r>
            <a:r>
              <a:rPr lang="en-US" sz="2000" dirty="0"/>
              <a:t>: Provides a “big picture” overview of the Cervical Cancer CDS project and environmental scan</a:t>
            </a:r>
          </a:p>
          <a:p>
            <a:pPr marL="457200" indent="-457200">
              <a:buFont typeface="+mj-lt"/>
              <a:buAutoNum type="arabicPeriod"/>
            </a:pPr>
            <a:r>
              <a:rPr lang="en-US" sz="2000" b="1" dirty="0"/>
              <a:t>Key Environmental Scan Themes</a:t>
            </a:r>
            <a:r>
              <a:rPr lang="en-US" sz="2000" dirty="0"/>
              <a:t>: Lists themes emerging from the environmental scan and their relevance to potential CDS designs</a:t>
            </a:r>
          </a:p>
          <a:p>
            <a:pPr marL="457200" indent="-457200">
              <a:buFont typeface="+mj-lt"/>
              <a:buAutoNum type="arabicPeriod"/>
            </a:pPr>
            <a:r>
              <a:rPr lang="en-US" sz="2000" b="1" dirty="0"/>
              <a:t>Detailed Findings</a:t>
            </a:r>
            <a:r>
              <a:rPr lang="en-US" sz="2000" dirty="0"/>
              <a:t>: Supplies in-depth detail across eight components of the environmental scan</a:t>
            </a:r>
          </a:p>
          <a:p>
            <a:pPr marL="796925" lvl="1">
              <a:spcAft>
                <a:spcPts val="0"/>
              </a:spcAft>
              <a:buFont typeface="+mj-lt"/>
              <a:buAutoNum type="alphaLcPeriod"/>
            </a:pPr>
            <a:r>
              <a:rPr lang="en-US" sz="1800" dirty="0"/>
              <a:t>Evidence Review</a:t>
            </a:r>
          </a:p>
          <a:p>
            <a:pPr marL="796925" lvl="1">
              <a:spcAft>
                <a:spcPts val="0"/>
              </a:spcAft>
              <a:buFont typeface="+mj-lt"/>
              <a:buAutoNum type="alphaLcPeriod"/>
            </a:pPr>
            <a:r>
              <a:rPr lang="en-US" sz="1800" dirty="0"/>
              <a:t>Current Clinical Practices</a:t>
            </a:r>
          </a:p>
          <a:p>
            <a:pPr marL="796925" lvl="1">
              <a:spcAft>
                <a:spcPts val="0"/>
              </a:spcAft>
              <a:buFont typeface="+mj-lt"/>
              <a:buAutoNum type="alphaLcPeriod"/>
            </a:pPr>
            <a:r>
              <a:rPr lang="en-US" sz="1800" dirty="0"/>
              <a:t>Patient Experiences</a:t>
            </a:r>
          </a:p>
          <a:p>
            <a:pPr marL="796925" lvl="1">
              <a:spcAft>
                <a:spcPts val="0"/>
              </a:spcAft>
              <a:buFont typeface="+mj-lt"/>
              <a:buAutoNum type="alphaLcPeriod"/>
            </a:pPr>
            <a:r>
              <a:rPr lang="en-US" sz="1800" dirty="0"/>
              <a:t>EHR and Related Capabilities</a:t>
            </a:r>
          </a:p>
          <a:p>
            <a:pPr marL="796925" lvl="1">
              <a:spcAft>
                <a:spcPts val="0"/>
              </a:spcAft>
              <a:buFont typeface="+mj-lt"/>
              <a:buAutoNum type="alphaLcPeriod"/>
            </a:pPr>
            <a:r>
              <a:rPr lang="en-US" sz="1800" dirty="0"/>
              <a:t>Anatomic Pathology &amp; Laboratory Information Systems</a:t>
            </a:r>
          </a:p>
          <a:p>
            <a:pPr marL="796925" lvl="1">
              <a:spcAft>
                <a:spcPts val="0"/>
              </a:spcAft>
              <a:buFont typeface="+mj-lt"/>
              <a:buAutoNum type="alphaLcPeriod"/>
            </a:pPr>
            <a:r>
              <a:rPr lang="en-US" sz="1800" dirty="0"/>
              <a:t>Information Standards</a:t>
            </a:r>
          </a:p>
          <a:p>
            <a:pPr marL="796925" lvl="1">
              <a:spcAft>
                <a:spcPts val="0"/>
              </a:spcAft>
              <a:buFont typeface="+mj-lt"/>
              <a:buAutoNum type="alphaLcPeriod"/>
            </a:pPr>
            <a:r>
              <a:rPr lang="en-US" sz="1800" dirty="0"/>
              <a:t>Quality Measurement</a:t>
            </a:r>
          </a:p>
          <a:p>
            <a:pPr marL="796925" lvl="1">
              <a:spcAft>
                <a:spcPts val="0"/>
              </a:spcAft>
              <a:buFont typeface="+mj-lt"/>
              <a:buAutoNum type="alphaLcPeriod"/>
            </a:pPr>
            <a:r>
              <a:rPr lang="en-US" sz="1800" dirty="0"/>
              <a:t>Existing Tools</a:t>
            </a:r>
          </a:p>
          <a:p>
            <a:pPr marL="461963" indent="-461963">
              <a:spcBef>
                <a:spcPts val="1200"/>
              </a:spcBef>
              <a:spcAft>
                <a:spcPts val="0"/>
              </a:spcAft>
              <a:buFont typeface="+mj-lt"/>
              <a:buAutoNum type="arabicPeriod"/>
            </a:pPr>
            <a:r>
              <a:rPr lang="en-US" sz="2000" b="1" dirty="0"/>
              <a:t>References: </a:t>
            </a:r>
            <a:r>
              <a:rPr lang="en-US" sz="2000" dirty="0"/>
              <a:t>List of references cited in this document</a:t>
            </a:r>
            <a:endParaRPr lang="en-US" sz="2000" b="1" dirty="0"/>
          </a:p>
          <a:p>
            <a:endParaRPr lang="en-US" dirty="0"/>
          </a:p>
        </p:txBody>
      </p:sp>
      <p:sp>
        <p:nvSpPr>
          <p:cNvPr id="2" name="Slide Number Placeholder 1">
            <a:extLst>
              <a:ext uri="{FF2B5EF4-FFF2-40B4-BE49-F238E27FC236}">
                <a16:creationId xmlns:a16="http://schemas.microsoft.com/office/drawing/2014/main" id="{B6CC2FA9-7EC2-46FF-AE5D-64578F2F90C8}"/>
              </a:ext>
            </a:extLst>
          </p:cNvPr>
          <p:cNvSpPr>
            <a:spLocks noGrp="1"/>
          </p:cNvSpPr>
          <p:nvPr>
            <p:ph type="sldNum" sz="quarter" idx="11"/>
          </p:nvPr>
        </p:nvSpPr>
        <p:spPr/>
        <p:txBody>
          <a:bodyPr/>
          <a:lstStyle/>
          <a:p>
            <a:fld id="{2F2F552B-1952-B44E-8CAB-5705F0ACD2E2}" type="slidenum">
              <a:rPr lang="uk-UA" smtClean="0"/>
              <a:pPr/>
              <a:t>3</a:t>
            </a:fld>
            <a:endParaRPr lang="uk-UA"/>
          </a:p>
        </p:txBody>
      </p:sp>
    </p:spTree>
    <p:extLst>
      <p:ext uri="{BB962C8B-B14F-4D97-AF65-F5344CB8AC3E}">
        <p14:creationId xmlns:p14="http://schemas.microsoft.com/office/powerpoint/2010/main" val="421536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a:t>ASCCP Management Guidelines</a:t>
            </a:r>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090242"/>
            <a:ext cx="11277600" cy="5001491"/>
          </a:xfrm>
        </p:spPr>
        <p:txBody>
          <a:bodyPr vert="horz" lIns="91440" tIns="45720" rIns="91440" bIns="45720" rtlCol="0" anchor="t">
            <a:noAutofit/>
          </a:bodyPr>
          <a:lstStyle/>
          <a:p>
            <a:pPr marL="222250" indent="-303530">
              <a:spcBef>
                <a:spcPts val="200"/>
              </a:spcBef>
            </a:pPr>
            <a:r>
              <a:rPr lang="en-US" sz="2000">
                <a:ea typeface="Tahoma"/>
                <a:cs typeface="Tahoma"/>
              </a:rPr>
              <a:t>2019 American Society for Colposcopy and Cervical Pathology (ASCCP) Management Guidelines [73]</a:t>
            </a:r>
            <a:endParaRPr lang="en-US" sz="1800">
              <a:ea typeface="Tahoma"/>
              <a:cs typeface="Tahoma"/>
            </a:endParaRPr>
          </a:p>
          <a:p>
            <a:pPr marL="649922" lvl="1" indent="-307975">
              <a:spcBef>
                <a:spcPts val="200"/>
              </a:spcBef>
              <a:buFont typeface="Wingdings" pitchFamily="34" charset="0"/>
              <a:buChar char="§"/>
            </a:pPr>
            <a:r>
              <a:rPr lang="en-US" sz="1600">
                <a:ea typeface="Tahoma"/>
                <a:cs typeface="Tahoma"/>
              </a:rPr>
              <a:t>ASCCP provides free use of web-based application (</a:t>
            </a:r>
            <a:r>
              <a:rPr lang="en-US" sz="1600">
                <a:ea typeface="Tahoma"/>
                <a:cs typeface="Tahoma"/>
                <a:hlinkClick r:id="rId2"/>
              </a:rPr>
              <a:t>https://app.asccp.org/</a:t>
            </a:r>
            <a:r>
              <a:rPr lang="en-US" sz="1600">
                <a:ea typeface="Tahoma"/>
                <a:cs typeface="Tahoma"/>
              </a:rPr>
              <a:t>) and a mobile app for purchase</a:t>
            </a:r>
          </a:p>
          <a:p>
            <a:pPr marL="649922" lvl="1" indent="-307975">
              <a:spcBef>
                <a:spcPts val="200"/>
              </a:spcBef>
              <a:buFont typeface="Wingdings" pitchFamily="34" charset="0"/>
              <a:buChar char="§"/>
            </a:pPr>
            <a:r>
              <a:rPr lang="en-US" sz="1600">
                <a:ea typeface="Tahoma"/>
                <a:cs typeface="Tahoma"/>
              </a:rPr>
              <a:t>Risk Estimate and Management Tables are publicly available (</a:t>
            </a:r>
            <a:r>
              <a:rPr lang="en-US" sz="1600">
                <a:ea typeface="Tahoma"/>
                <a:cs typeface="Tahoma"/>
                <a:hlinkClick r:id="rId3"/>
              </a:rPr>
              <a:t>https://cervixca.nlm.nih.gov/RiskTables/</a:t>
            </a:r>
            <a:r>
              <a:rPr lang="en-US" sz="1600">
                <a:ea typeface="Tahoma"/>
                <a:cs typeface="Tahoma"/>
              </a:rPr>
              <a:t>)</a:t>
            </a:r>
          </a:p>
          <a:p>
            <a:pPr marL="0" indent="0">
              <a:buNone/>
            </a:pPr>
            <a:r>
              <a:rPr lang="en-US" sz="1600"/>
              <a:t>NCI Interview [I-2]</a:t>
            </a:r>
          </a:p>
          <a:p>
            <a:r>
              <a:rPr lang="en-US" sz="1600"/>
              <a:t>The architecture in place through the enduring guidelines effort should be stable for next decade. This means that risk thresholds are not expected to change and were developed from the start so new technologies can be introduced with only back-end programming changes. </a:t>
            </a:r>
          </a:p>
          <a:p>
            <a:r>
              <a:rPr lang="en-US" sz="1600"/>
              <a:t>Except for the images themselves, the NCI-developed educational resources are public domain and free to incorporate into a publicly available CDS</a:t>
            </a:r>
          </a:p>
          <a:p>
            <a:r>
              <a:rPr lang="en-US" sz="1600"/>
              <a:t>The risk model allows for unknown data and does not falter if past test results are not available</a:t>
            </a:r>
          </a:p>
          <a:p>
            <a:r>
              <a:rPr lang="en-US" sz="1600"/>
              <a:t>Even with the advent of HPV screening and vaccination, cytology is taking on more of a diagnostic role. Still very important to maintain sensitivity of cytology to use in this application [43].</a:t>
            </a:r>
          </a:p>
          <a:p>
            <a:pPr marL="0" indent="0">
              <a:buNone/>
            </a:pPr>
            <a:endParaRPr lang="en-US" sz="1600"/>
          </a:p>
          <a:p>
            <a:pPr marL="649922" lvl="1" indent="-307975">
              <a:spcBef>
                <a:spcPts val="200"/>
              </a:spcBef>
              <a:buFont typeface="Wingdings" pitchFamily="34" charset="0"/>
              <a:buChar char="§"/>
            </a:pPr>
            <a:endParaRPr lang="en-US" sz="1600">
              <a:ea typeface="Tahoma"/>
              <a:cs typeface="Tahoma"/>
            </a:endParaRPr>
          </a:p>
        </p:txBody>
      </p:sp>
      <p:sp>
        <p:nvSpPr>
          <p:cNvPr id="5" name="Slide Number Placeholder 1">
            <a:extLst>
              <a:ext uri="{FF2B5EF4-FFF2-40B4-BE49-F238E27FC236}">
                <a16:creationId xmlns:a16="http://schemas.microsoft.com/office/drawing/2014/main" id="{32770080-A377-EB4C-A1D1-E9F815F75F17}"/>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30</a:t>
            </a:fld>
            <a:endParaRPr lang="uk-UA"/>
          </a:p>
        </p:txBody>
      </p:sp>
    </p:spTree>
    <p:extLst>
      <p:ext uri="{BB962C8B-B14F-4D97-AF65-F5344CB8AC3E}">
        <p14:creationId xmlns:p14="http://schemas.microsoft.com/office/powerpoint/2010/main" val="3207853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r>
              <a:rPr lang="en-US"/>
              <a:t>ASCCP Management Guidelines [73]</a:t>
            </a:r>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sz="quarter" idx="12"/>
          </p:nvPr>
        </p:nvSpPr>
        <p:spPr>
          <a:xfrm>
            <a:off x="457200" y="1090242"/>
            <a:ext cx="11277600" cy="5001491"/>
          </a:xfrm>
        </p:spPr>
        <p:txBody>
          <a:bodyPr vert="horz" lIns="91440" tIns="45720" rIns="91440" bIns="45720" rtlCol="0" anchor="t">
            <a:noAutofit/>
          </a:bodyPr>
          <a:lstStyle/>
          <a:p>
            <a:pPr marL="222250" indent="-303530">
              <a:spcBef>
                <a:spcPts val="200"/>
              </a:spcBef>
            </a:pPr>
            <a:r>
              <a:rPr lang="en-US" sz="1400"/>
              <a:t>Risk based guidelines based on immediate and 5-year risk for CIN3+</a:t>
            </a:r>
          </a:p>
          <a:p>
            <a:pPr marL="685800" lvl="1" indent="-303530">
              <a:spcBef>
                <a:spcPts val="200"/>
              </a:spcBef>
            </a:pPr>
            <a:r>
              <a:rPr lang="en-US" sz="1400"/>
              <a:t>If immediate risk of CIN3+ is &lt;4%, refer to 5-year risk of CIN3+ for follow-up testing timeframe</a:t>
            </a:r>
          </a:p>
          <a:p>
            <a:pPr marL="685800" lvl="1" indent="-303530">
              <a:spcBef>
                <a:spcPts val="200"/>
              </a:spcBef>
            </a:pPr>
            <a:r>
              <a:rPr lang="en-US" sz="1400"/>
              <a:t>If immediate risk of CIN3+ is ≥ 4%, use immediate CIN3+ risk to determine whether to refer to colposcopy, colposcopy acceptable/expedited treatment, or expedited treatment</a:t>
            </a:r>
          </a:p>
          <a:p>
            <a:pPr marL="222250" indent="-303530">
              <a:spcBef>
                <a:spcPts val="200"/>
              </a:spcBef>
            </a:pPr>
            <a:r>
              <a:rPr lang="en-US" sz="1400"/>
              <a:t>New 2019 Guiding Principles</a:t>
            </a:r>
          </a:p>
          <a:p>
            <a:pPr marL="685800" lvl="1" indent="-303530">
              <a:spcBef>
                <a:spcPts val="200"/>
              </a:spcBef>
            </a:pPr>
            <a:r>
              <a:rPr lang="en-US" sz="1400"/>
              <a:t>HPV-based testing is basis for risk estimation</a:t>
            </a:r>
          </a:p>
          <a:p>
            <a:pPr marL="685800" lvl="1" indent="-303530">
              <a:spcBef>
                <a:spcPts val="200"/>
              </a:spcBef>
            </a:pPr>
            <a:r>
              <a:rPr lang="en-US" sz="1400"/>
              <a:t>Personalized risk-based management is possible with knowledge of current results and past history</a:t>
            </a:r>
          </a:p>
          <a:p>
            <a:pPr marL="685800" lvl="1" indent="-303530">
              <a:spcBef>
                <a:spcPts val="200"/>
              </a:spcBef>
            </a:pPr>
            <a:r>
              <a:rPr lang="en-US" sz="1400"/>
              <a:t>Guidelines must allow updates to incorporate new test methods as they are validated, and to adjust for decreasing CIN3+ risks as more patients who received HPV vaccination reach screening age</a:t>
            </a:r>
          </a:p>
          <a:p>
            <a:pPr marL="685800" lvl="1" indent="-303530">
              <a:spcBef>
                <a:spcPts val="200"/>
              </a:spcBef>
            </a:pPr>
            <a:r>
              <a:rPr lang="en-US" sz="1400"/>
              <a:t>Colposcopy practice must follow guidance detailed in the ASCCP Colposcopy Standards</a:t>
            </a:r>
          </a:p>
          <a:p>
            <a:pPr marL="222250" indent="-303530">
              <a:spcBef>
                <a:spcPts val="200"/>
              </a:spcBef>
            </a:pPr>
            <a:r>
              <a:rPr lang="en-US" sz="1400"/>
              <a:t>2012 Principles Carried Forward</a:t>
            </a:r>
          </a:p>
          <a:p>
            <a:pPr marL="685800" lvl="1" indent="-303530">
              <a:spcBef>
                <a:spcPts val="200"/>
              </a:spcBef>
            </a:pPr>
            <a:r>
              <a:rPr lang="en-US" sz="1400"/>
              <a:t>The primary goal of screening and management is cancer prevention through detection and treatment of cervical precancer</a:t>
            </a:r>
          </a:p>
          <a:p>
            <a:pPr marL="685800" lvl="1" indent="-303530">
              <a:spcBef>
                <a:spcPts val="200"/>
              </a:spcBef>
            </a:pPr>
            <a:r>
              <a:rPr lang="en-US" sz="1400"/>
              <a:t>Guidelines apply to all individuals with a cervix</a:t>
            </a:r>
          </a:p>
          <a:p>
            <a:pPr marL="685800" lvl="1" indent="-303530">
              <a:spcBef>
                <a:spcPts val="200"/>
              </a:spcBef>
            </a:pPr>
            <a:r>
              <a:rPr lang="en-US" sz="1400"/>
              <a:t>Equal management for equal risk</a:t>
            </a:r>
          </a:p>
          <a:p>
            <a:pPr marL="685800" lvl="1" indent="-303530">
              <a:spcBef>
                <a:spcPts val="200"/>
              </a:spcBef>
            </a:pPr>
            <a:r>
              <a:rPr lang="en-US" sz="1400"/>
              <a:t>Balancing benefits and harms</a:t>
            </a:r>
          </a:p>
          <a:p>
            <a:pPr marL="685800" lvl="1" indent="-303530">
              <a:spcBef>
                <a:spcPts val="200"/>
              </a:spcBef>
            </a:pPr>
            <a:r>
              <a:rPr lang="en-US" sz="1400"/>
              <a:t>Guidelines apply to asymptomatic patients that require management of abnormal cervical screening test results</a:t>
            </a:r>
          </a:p>
          <a:p>
            <a:pPr marL="685800" lvl="1" indent="-303530">
              <a:spcBef>
                <a:spcPts val="200"/>
              </a:spcBef>
            </a:pPr>
            <a:r>
              <a:rPr lang="en-US" sz="1400"/>
              <a:t>Guidelines are intended for use in the United States</a:t>
            </a:r>
          </a:p>
        </p:txBody>
      </p:sp>
      <p:sp>
        <p:nvSpPr>
          <p:cNvPr id="5" name="Slide Number Placeholder 1">
            <a:extLst>
              <a:ext uri="{FF2B5EF4-FFF2-40B4-BE49-F238E27FC236}">
                <a16:creationId xmlns:a16="http://schemas.microsoft.com/office/drawing/2014/main" id="{360EC463-78CE-434F-9818-778A34E84652}"/>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31</a:t>
            </a:fld>
            <a:endParaRPr lang="uk-UA"/>
          </a:p>
        </p:txBody>
      </p:sp>
    </p:spTree>
    <p:extLst>
      <p:ext uri="{BB962C8B-B14F-4D97-AF65-F5344CB8AC3E}">
        <p14:creationId xmlns:p14="http://schemas.microsoft.com/office/powerpoint/2010/main" val="417885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ASCCP Management Guidelines for Special Populations</a:t>
            </a:r>
          </a:p>
        </p:txBody>
      </p:sp>
      <p:sp>
        <p:nvSpPr>
          <p:cNvPr id="4" name="Content Placeholder 3">
            <a:extLst>
              <a:ext uri="{FF2B5EF4-FFF2-40B4-BE49-F238E27FC236}">
                <a16:creationId xmlns:a16="http://schemas.microsoft.com/office/drawing/2014/main" id="{63DC955A-12D1-4D08-A7C1-5F4156AA073C}"/>
              </a:ext>
            </a:extLst>
          </p:cNvPr>
          <p:cNvSpPr>
            <a:spLocks noGrp="1"/>
          </p:cNvSpPr>
          <p:nvPr>
            <p:ph sz="quarter" idx="12"/>
          </p:nvPr>
        </p:nvSpPr>
        <p:spPr/>
        <p:txBody>
          <a:bodyPr/>
          <a:lstStyle/>
          <a:p>
            <a:pPr marL="280987" lvl="1" indent="-285750">
              <a:spcBef>
                <a:spcPts val="200"/>
              </a:spcBef>
            </a:pPr>
            <a:r>
              <a:rPr lang="en-US" sz="2000">
                <a:ea typeface="Tahoma"/>
                <a:cs typeface="Tahoma"/>
              </a:rPr>
              <a:t>Patients younger than 25 years old</a:t>
            </a:r>
          </a:p>
          <a:p>
            <a:pPr marL="280987" lvl="1" indent="-285750">
              <a:spcBef>
                <a:spcPts val="200"/>
              </a:spcBef>
            </a:pPr>
            <a:r>
              <a:rPr lang="en-US" sz="2000">
                <a:ea typeface="Tahoma"/>
                <a:cs typeface="Tahoma"/>
              </a:rPr>
              <a:t>Patients during pregnancy</a:t>
            </a:r>
          </a:p>
          <a:p>
            <a:pPr marL="280987" lvl="1" indent="-285750">
              <a:spcBef>
                <a:spcPts val="200"/>
              </a:spcBef>
            </a:pPr>
            <a:r>
              <a:rPr lang="en-US" sz="2000">
                <a:ea typeface="Tahoma"/>
                <a:cs typeface="Tahoma"/>
              </a:rPr>
              <a:t>Patients with Immunosuppression</a:t>
            </a:r>
          </a:p>
          <a:p>
            <a:pPr marL="280987" lvl="1" indent="-285750">
              <a:spcBef>
                <a:spcPts val="200"/>
              </a:spcBef>
            </a:pPr>
            <a:r>
              <a:rPr lang="en-US" sz="2000">
                <a:ea typeface="Tahoma"/>
                <a:cs typeface="Tahoma"/>
              </a:rPr>
              <a:t>Patients after hysterectomy</a:t>
            </a:r>
          </a:p>
          <a:p>
            <a:pPr marL="280987" lvl="1" indent="-285750">
              <a:spcBef>
                <a:spcPts val="200"/>
              </a:spcBef>
            </a:pPr>
            <a:r>
              <a:rPr lang="en-US" sz="2000">
                <a:ea typeface="Tahoma"/>
                <a:cs typeface="Tahoma"/>
              </a:rPr>
              <a:t>Patients older than 65 years with a history of prior abnormalities</a:t>
            </a:r>
            <a:endParaRPr lang="en-US" sz="1400">
              <a:ea typeface="Tahoma"/>
              <a:cs typeface="Tahoma"/>
            </a:endParaRPr>
          </a:p>
          <a:p>
            <a:endParaRPr lang="en-US"/>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32</a:t>
            </a:fld>
            <a:endParaRPr lang="uk-UA"/>
          </a:p>
        </p:txBody>
      </p:sp>
    </p:spTree>
    <p:extLst>
      <p:ext uri="{BB962C8B-B14F-4D97-AF65-F5344CB8AC3E}">
        <p14:creationId xmlns:p14="http://schemas.microsoft.com/office/powerpoint/2010/main" val="330900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Special Populations: Patients younger than 25 years</a:t>
            </a:r>
          </a:p>
        </p:txBody>
      </p:sp>
      <p:sp>
        <p:nvSpPr>
          <p:cNvPr id="6" name="Content Placeholder 5">
            <a:extLst>
              <a:ext uri="{FF2B5EF4-FFF2-40B4-BE49-F238E27FC236}">
                <a16:creationId xmlns:a16="http://schemas.microsoft.com/office/drawing/2014/main" id="{ECA8F098-2418-47C2-B62B-BD91EB55BEB7}"/>
              </a:ext>
            </a:extLst>
          </p:cNvPr>
          <p:cNvSpPr>
            <a:spLocks noGrp="1"/>
          </p:cNvSpPr>
          <p:nvPr>
            <p:ph sz="quarter" idx="12"/>
          </p:nvPr>
        </p:nvSpPr>
        <p:spPr/>
        <p:txBody>
          <a:bodyPr/>
          <a:lstStyle/>
          <a:p>
            <a:pPr marL="280987" lvl="1" indent="-285750">
              <a:spcBef>
                <a:spcPts val="200"/>
              </a:spcBef>
            </a:pPr>
            <a:r>
              <a:rPr lang="en-US" sz="2000">
                <a:ea typeface="Tahoma"/>
                <a:cs typeface="Tahoma"/>
              </a:rPr>
              <a:t>Repeat cytology at 3 years </a:t>
            </a:r>
          </a:p>
          <a:p>
            <a:pPr marL="625475" lvl="2" indent="-285750">
              <a:spcBef>
                <a:spcPts val="200"/>
              </a:spcBef>
            </a:pPr>
            <a:r>
              <a:rPr lang="en-US" sz="1800">
                <a:ea typeface="Tahoma"/>
                <a:cs typeface="Tahoma"/>
              </a:rPr>
              <a:t>With ASC-US cytology with reflex HPV negative</a:t>
            </a:r>
          </a:p>
          <a:p>
            <a:pPr marL="280987" lvl="1" indent="-285750">
              <a:spcBef>
                <a:spcPts val="200"/>
              </a:spcBef>
            </a:pPr>
            <a:r>
              <a:rPr lang="en-US" sz="2000">
                <a:ea typeface="Tahoma"/>
                <a:cs typeface="Tahoma"/>
              </a:rPr>
              <a:t>Repeat cytology alone at 1 and 2 years after initial abnormal result</a:t>
            </a:r>
          </a:p>
          <a:p>
            <a:pPr marL="625475" lvl="2" indent="-285750">
              <a:spcBef>
                <a:spcPts val="200"/>
              </a:spcBef>
            </a:pPr>
            <a:r>
              <a:rPr lang="en-US" sz="1800">
                <a:ea typeface="Tahoma"/>
                <a:cs typeface="Tahoma"/>
              </a:rPr>
              <a:t>With initial low-grade cytology result of LSIL, ASC-US HPV positive, ASC-US without HPV</a:t>
            </a:r>
            <a:endParaRPr lang="en-US" sz="2000">
              <a:ea typeface="Tahoma"/>
              <a:cs typeface="Tahoma"/>
            </a:endParaRPr>
          </a:p>
          <a:p>
            <a:pPr marL="280987" lvl="1" indent="-285750">
              <a:spcBef>
                <a:spcPts val="200"/>
              </a:spcBef>
            </a:pPr>
            <a:r>
              <a:rPr lang="en-US" sz="2000">
                <a:ea typeface="Tahoma"/>
                <a:cs typeface="Tahoma"/>
              </a:rPr>
              <a:t>Referral to colposcopy</a:t>
            </a:r>
          </a:p>
          <a:p>
            <a:pPr marL="625475" lvl="2" indent="-285750">
              <a:spcBef>
                <a:spcPts val="200"/>
              </a:spcBef>
            </a:pPr>
            <a:r>
              <a:rPr lang="en-US" sz="1800">
                <a:ea typeface="Tahoma"/>
                <a:cs typeface="Tahoma"/>
              </a:rPr>
              <a:t>With initial high-grade cytology result of HSIL, ASC-H, AGC, AIS</a:t>
            </a:r>
          </a:p>
          <a:p>
            <a:pPr marL="625475" lvl="2" indent="-285750">
              <a:spcBef>
                <a:spcPts val="200"/>
              </a:spcBef>
            </a:pPr>
            <a:r>
              <a:rPr lang="en-US" sz="1800">
                <a:ea typeface="Tahoma"/>
                <a:cs typeface="Tahoma"/>
              </a:rPr>
              <a:t>If low-grade cytology persists at 2-year follow-up visit</a:t>
            </a:r>
          </a:p>
          <a:p>
            <a:pPr marL="625475" lvl="2" indent="-285750">
              <a:spcBef>
                <a:spcPts val="200"/>
              </a:spcBef>
            </a:pPr>
            <a:r>
              <a:rPr lang="en-US" sz="1800">
                <a:ea typeface="Tahoma"/>
                <a:cs typeface="Tahoma"/>
              </a:rPr>
              <a:t>Repeat cytology at 1 year after colposcopy with results less than CIN2 (i.e., histologic LSIL [CIN1])</a:t>
            </a:r>
          </a:p>
          <a:p>
            <a:pPr marL="625475" lvl="2" indent="-285750">
              <a:spcBef>
                <a:spcPts val="200"/>
              </a:spcBef>
            </a:pPr>
            <a:r>
              <a:rPr lang="en-US" sz="1800">
                <a:ea typeface="Tahoma"/>
                <a:cs typeface="Tahoma"/>
              </a:rPr>
              <a:t>Observation (colposcopy or repeat cytology at 6-month intervals) with histologic HSIL (CIN2) or histologic HSIL (unspecified as CIN2 or CIN3)</a:t>
            </a:r>
          </a:p>
          <a:p>
            <a:pPr marL="625475" lvl="2" indent="-285750">
              <a:spcBef>
                <a:spcPts val="200"/>
              </a:spcBef>
            </a:pPr>
            <a:r>
              <a:rPr lang="en-US" sz="1800">
                <a:ea typeface="Tahoma"/>
                <a:cs typeface="Tahoma"/>
              </a:rPr>
              <a:t>Treatment recommended with histologic HSIL (CIN3)</a:t>
            </a:r>
          </a:p>
          <a:p>
            <a:pPr marL="280987" lvl="1" indent="-285750">
              <a:spcBef>
                <a:spcPts val="200"/>
              </a:spcBef>
            </a:pPr>
            <a:r>
              <a:rPr lang="en-US" sz="2000">
                <a:ea typeface="Tahoma"/>
                <a:cs typeface="Tahoma"/>
              </a:rPr>
              <a:t>Return to routine age-based screening</a:t>
            </a:r>
          </a:p>
          <a:p>
            <a:pPr marL="625475" lvl="2" indent="-285750">
              <a:spcBef>
                <a:spcPts val="200"/>
              </a:spcBef>
            </a:pPr>
            <a:r>
              <a:rPr lang="en-US" sz="1800">
                <a:ea typeface="Tahoma"/>
                <a:cs typeface="Tahoma"/>
              </a:rPr>
              <a:t>After 2 consecutive negative cytology results</a:t>
            </a:r>
          </a:p>
          <a:p>
            <a:pPr marL="280987" lvl="1" indent="-285750">
              <a:spcBef>
                <a:spcPts val="200"/>
              </a:spcBef>
            </a:pPr>
            <a:r>
              <a:rPr lang="en-US" sz="2000">
                <a:ea typeface="Tahoma"/>
                <a:cs typeface="Tahoma"/>
              </a:rPr>
              <a:t>Transition to risk-based estimates when patient reaches age of 25 years </a:t>
            </a:r>
            <a:endParaRPr lang="en-US" sz="1400">
              <a:ea typeface="Tahoma"/>
              <a:cs typeface="Tahoma"/>
            </a:endParaRPr>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33</a:t>
            </a:fld>
            <a:endParaRPr lang="uk-UA"/>
          </a:p>
        </p:txBody>
      </p:sp>
    </p:spTree>
    <p:extLst>
      <p:ext uri="{BB962C8B-B14F-4D97-AF65-F5344CB8AC3E}">
        <p14:creationId xmlns:p14="http://schemas.microsoft.com/office/powerpoint/2010/main" val="104241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Special Populations: Pregnancy</a:t>
            </a:r>
          </a:p>
        </p:txBody>
      </p:sp>
      <p:sp>
        <p:nvSpPr>
          <p:cNvPr id="4" name="Content Placeholder 3">
            <a:extLst>
              <a:ext uri="{FF2B5EF4-FFF2-40B4-BE49-F238E27FC236}">
                <a16:creationId xmlns:a16="http://schemas.microsoft.com/office/drawing/2014/main" id="{63DC955A-12D1-4D08-A7C1-5F4156AA073C}"/>
              </a:ext>
            </a:extLst>
          </p:cNvPr>
          <p:cNvSpPr>
            <a:spLocks noGrp="1"/>
          </p:cNvSpPr>
          <p:nvPr>
            <p:ph sz="quarter" idx="12"/>
          </p:nvPr>
        </p:nvSpPr>
        <p:spPr/>
        <p:txBody>
          <a:bodyPr/>
          <a:lstStyle/>
          <a:p>
            <a:pPr marL="280987" lvl="1" indent="-285750">
              <a:spcBef>
                <a:spcPts val="200"/>
              </a:spcBef>
            </a:pPr>
            <a:r>
              <a:rPr lang="en-US" sz="2000">
                <a:ea typeface="Tahoma"/>
                <a:cs typeface="Tahoma"/>
              </a:rPr>
              <a:t>Use same clinical action thresholds for surveillance and colposcopy established for non-pregnancy patients</a:t>
            </a:r>
          </a:p>
          <a:p>
            <a:pPr marL="280987" lvl="1" indent="-285750">
              <a:spcBef>
                <a:spcPts val="200"/>
              </a:spcBef>
            </a:pPr>
            <a:r>
              <a:rPr lang="en-US" sz="2000">
                <a:ea typeface="Tahoma"/>
                <a:cs typeface="Tahoma"/>
              </a:rPr>
              <a:t>Endocervical curettage, endometrial biopsy, and treatment without biopsy are unacceptable during pregnancy</a:t>
            </a:r>
          </a:p>
          <a:p>
            <a:pPr marL="280987" lvl="1" indent="-285750">
              <a:spcBef>
                <a:spcPts val="200"/>
              </a:spcBef>
            </a:pPr>
            <a:r>
              <a:rPr lang="en-US" sz="2000">
                <a:ea typeface="Tahoma"/>
                <a:cs typeface="Tahoma"/>
              </a:rPr>
              <a:t>Diagnostic excisional procedure or repeat biopsy only recommended if cancer is suspected based on cytology, colposcopy, or histology</a:t>
            </a:r>
          </a:p>
          <a:p>
            <a:pPr marL="280987" lvl="1" indent="-285750">
              <a:spcBef>
                <a:spcPts val="200"/>
              </a:spcBef>
            </a:pPr>
            <a:r>
              <a:rPr lang="en-US" sz="2000">
                <a:ea typeface="Tahoma"/>
                <a:cs typeface="Tahoma"/>
              </a:rPr>
              <a:t>If histologic HSIL (CIN 2 or CIN 3) is diagnosed at the first colposcopy examination during pregnancy, surveillance colposcopy and testing (diagnostic cytology/HPV depending on age) is preferred every 12 to 24 weeks but deferring colposcopy to the postpartum period is acceptable. </a:t>
            </a:r>
          </a:p>
          <a:p>
            <a:pPr marL="280987" lvl="1" indent="-285750">
              <a:spcBef>
                <a:spcPts val="200"/>
              </a:spcBef>
            </a:pPr>
            <a:r>
              <a:rPr lang="en-US" sz="2000">
                <a:ea typeface="Tahoma"/>
                <a:cs typeface="Tahoma"/>
              </a:rPr>
              <a:t>Repeat biopsy is recommended if invasion is suspected or the appearance of the lesion worsens. </a:t>
            </a:r>
          </a:p>
          <a:p>
            <a:pPr marL="280987" lvl="1" indent="-285750">
              <a:spcBef>
                <a:spcPts val="200"/>
              </a:spcBef>
            </a:pPr>
            <a:r>
              <a:rPr lang="en-US" sz="2000">
                <a:ea typeface="Tahoma"/>
                <a:cs typeface="Tahoma"/>
              </a:rPr>
              <a:t>Treatment of histologic HSIL (CIN 2 or CIN 3) during pregnancy is not recommended. </a:t>
            </a:r>
          </a:p>
          <a:p>
            <a:pPr marL="280987" lvl="1" indent="-285750">
              <a:spcBef>
                <a:spcPts val="200"/>
              </a:spcBef>
            </a:pPr>
            <a:r>
              <a:rPr lang="en-US" sz="2000">
                <a:ea typeface="Tahoma"/>
                <a:cs typeface="Tahoma"/>
              </a:rPr>
              <a:t>If AIS is diagnosed during pregnancy, referral to a gynecologic oncologist is preferred, but management by a gynecologist skilled in the colposcopic diagnosis and treatment of AIS is acceptable</a:t>
            </a:r>
          </a:p>
          <a:p>
            <a:pPr marL="280987" lvl="1" indent="-285750">
              <a:spcBef>
                <a:spcPts val="200"/>
              </a:spcBef>
            </a:pPr>
            <a:endParaRPr lang="en-US" sz="1400">
              <a:ea typeface="Tahoma"/>
              <a:cs typeface="Tahoma"/>
            </a:endParaRPr>
          </a:p>
          <a:p>
            <a:endParaRPr lang="en-US"/>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34</a:t>
            </a:fld>
            <a:endParaRPr lang="uk-UA"/>
          </a:p>
        </p:txBody>
      </p:sp>
    </p:spTree>
    <p:extLst>
      <p:ext uri="{BB962C8B-B14F-4D97-AF65-F5344CB8AC3E}">
        <p14:creationId xmlns:p14="http://schemas.microsoft.com/office/powerpoint/2010/main" val="3946369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Special Populations: Immunosuppression</a:t>
            </a:r>
          </a:p>
        </p:txBody>
      </p:sp>
      <p:sp>
        <p:nvSpPr>
          <p:cNvPr id="4" name="Content Placeholder 3">
            <a:extLst>
              <a:ext uri="{FF2B5EF4-FFF2-40B4-BE49-F238E27FC236}">
                <a16:creationId xmlns:a16="http://schemas.microsoft.com/office/drawing/2014/main" id="{63DC955A-12D1-4D08-A7C1-5F4156AA073C}"/>
              </a:ext>
            </a:extLst>
          </p:cNvPr>
          <p:cNvSpPr>
            <a:spLocks noGrp="1"/>
          </p:cNvSpPr>
          <p:nvPr>
            <p:ph sz="quarter" idx="12"/>
          </p:nvPr>
        </p:nvSpPr>
        <p:spPr/>
        <p:txBody>
          <a:bodyPr/>
          <a:lstStyle/>
          <a:p>
            <a:pPr marL="280987" lvl="1" indent="-285750">
              <a:spcBef>
                <a:spcPts val="200"/>
              </a:spcBef>
            </a:pPr>
            <a:r>
              <a:rPr lang="en-US" sz="2000">
                <a:ea typeface="Tahoma"/>
                <a:cs typeface="Tahoma"/>
              </a:rPr>
              <a:t>Repeat cytology in 6-12 months</a:t>
            </a:r>
          </a:p>
          <a:p>
            <a:pPr marL="625475" lvl="2" indent="-285750">
              <a:spcBef>
                <a:spcPts val="200"/>
              </a:spcBef>
            </a:pPr>
            <a:r>
              <a:rPr lang="en-US" sz="1800">
                <a:ea typeface="Tahoma"/>
                <a:cs typeface="Tahoma"/>
              </a:rPr>
              <a:t>With cytology results of ASC-US or higher without HPV testing</a:t>
            </a:r>
          </a:p>
          <a:p>
            <a:pPr marL="280987" lvl="1" indent="-285750">
              <a:spcBef>
                <a:spcPts val="200"/>
              </a:spcBef>
            </a:pPr>
            <a:r>
              <a:rPr lang="en-US" sz="2000">
                <a:ea typeface="Tahoma"/>
                <a:cs typeface="Tahoma"/>
              </a:rPr>
              <a:t>Referral to colposcopy</a:t>
            </a:r>
          </a:p>
          <a:p>
            <a:pPr marL="625475" lvl="2" indent="-285750">
              <a:spcBef>
                <a:spcPts val="200"/>
              </a:spcBef>
            </a:pPr>
            <a:r>
              <a:rPr lang="en-US" sz="1800">
                <a:ea typeface="Tahoma"/>
                <a:cs typeface="Tahoma"/>
              </a:rPr>
              <a:t>With cytology results of HPV-positive ASC-US or higher</a:t>
            </a:r>
          </a:p>
          <a:p>
            <a:pPr marL="625475" lvl="2" indent="-285750">
              <a:spcBef>
                <a:spcPts val="200"/>
              </a:spcBef>
            </a:pPr>
            <a:r>
              <a:rPr lang="en-US" sz="1800">
                <a:ea typeface="Tahoma"/>
                <a:cs typeface="Tahoma"/>
              </a:rPr>
              <a:t>With all cytology results of LSIL or worse (LSIL, ASC-H, AGC, AIS, HSIL) regardless of HPV testing</a:t>
            </a:r>
          </a:p>
          <a:p>
            <a:pPr marL="625475" lvl="2" indent="-285750">
              <a:spcBef>
                <a:spcPts val="200"/>
              </a:spcBef>
            </a:pPr>
            <a:r>
              <a:rPr lang="en-US" sz="1800">
                <a:ea typeface="Tahoma"/>
                <a:cs typeface="Tahoma"/>
              </a:rPr>
              <a:t>With any repeat cytology result of ASC-US or higher on follow-up testing</a:t>
            </a:r>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35</a:t>
            </a:fld>
            <a:endParaRPr lang="uk-UA"/>
          </a:p>
        </p:txBody>
      </p:sp>
    </p:spTree>
    <p:extLst>
      <p:ext uri="{BB962C8B-B14F-4D97-AF65-F5344CB8AC3E}">
        <p14:creationId xmlns:p14="http://schemas.microsoft.com/office/powerpoint/2010/main" val="163376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Special Populations: After Hysterectomy</a:t>
            </a:r>
          </a:p>
        </p:txBody>
      </p:sp>
      <p:sp>
        <p:nvSpPr>
          <p:cNvPr id="4" name="Content Placeholder 3">
            <a:extLst>
              <a:ext uri="{FF2B5EF4-FFF2-40B4-BE49-F238E27FC236}">
                <a16:creationId xmlns:a16="http://schemas.microsoft.com/office/drawing/2014/main" id="{63DC955A-12D1-4D08-A7C1-5F4156AA073C}"/>
              </a:ext>
            </a:extLst>
          </p:cNvPr>
          <p:cNvSpPr>
            <a:spLocks noGrp="1"/>
          </p:cNvSpPr>
          <p:nvPr>
            <p:ph sz="quarter" idx="12"/>
          </p:nvPr>
        </p:nvSpPr>
        <p:spPr/>
        <p:txBody>
          <a:bodyPr/>
          <a:lstStyle/>
          <a:p>
            <a:pPr marL="280987" lvl="1" indent="-285750">
              <a:spcBef>
                <a:spcPts val="200"/>
              </a:spcBef>
            </a:pPr>
            <a:r>
              <a:rPr lang="en-US" sz="2000">
                <a:ea typeface="Tahoma"/>
                <a:cs typeface="Tahoma"/>
              </a:rPr>
              <a:t>If hysterectomy is performed for treatment, patients should have 3 consecutive annual HPV-based tests before entering long-term surveillance</a:t>
            </a:r>
          </a:p>
          <a:p>
            <a:pPr marL="280987" lvl="1" indent="-285750">
              <a:spcBef>
                <a:spcPts val="200"/>
              </a:spcBef>
            </a:pPr>
            <a:r>
              <a:rPr lang="en-US" sz="2000">
                <a:ea typeface="Tahoma"/>
                <a:cs typeface="Tahoma"/>
              </a:rPr>
              <a:t>Long-term surveillance involves HPV-based testing at 3-year intervals for 25 years</a:t>
            </a:r>
          </a:p>
          <a:p>
            <a:pPr marL="0" lvl="1" indent="0">
              <a:spcBef>
                <a:spcPts val="200"/>
              </a:spcBef>
              <a:buNone/>
            </a:pPr>
            <a:endParaRPr lang="en-US" sz="1800">
              <a:ea typeface="Tahoma"/>
              <a:cs typeface="Tahoma"/>
            </a:endParaRPr>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36</a:t>
            </a:fld>
            <a:endParaRPr lang="uk-UA"/>
          </a:p>
        </p:txBody>
      </p:sp>
    </p:spTree>
    <p:extLst>
      <p:ext uri="{BB962C8B-B14F-4D97-AF65-F5344CB8AC3E}">
        <p14:creationId xmlns:p14="http://schemas.microsoft.com/office/powerpoint/2010/main" val="1960077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5DC-DB1D-4557-8FDC-AD339A446723}"/>
              </a:ext>
            </a:extLst>
          </p:cNvPr>
          <p:cNvSpPr>
            <a:spLocks noGrp="1"/>
          </p:cNvSpPr>
          <p:nvPr>
            <p:ph type="title"/>
          </p:nvPr>
        </p:nvSpPr>
        <p:spPr/>
        <p:txBody>
          <a:bodyPr/>
          <a:lstStyle/>
          <a:p>
            <a:r>
              <a:rPr lang="en-US"/>
              <a:t>Special Populations: Older than 65 years with History or Prior Abnormalities</a:t>
            </a:r>
          </a:p>
        </p:txBody>
      </p:sp>
      <p:sp>
        <p:nvSpPr>
          <p:cNvPr id="4" name="Content Placeholder 3">
            <a:extLst>
              <a:ext uri="{FF2B5EF4-FFF2-40B4-BE49-F238E27FC236}">
                <a16:creationId xmlns:a16="http://schemas.microsoft.com/office/drawing/2014/main" id="{63DC955A-12D1-4D08-A7C1-5F4156AA073C}"/>
              </a:ext>
            </a:extLst>
          </p:cNvPr>
          <p:cNvSpPr>
            <a:spLocks noGrp="1"/>
          </p:cNvSpPr>
          <p:nvPr>
            <p:ph sz="quarter" idx="12"/>
          </p:nvPr>
        </p:nvSpPr>
        <p:spPr/>
        <p:txBody>
          <a:bodyPr/>
          <a:lstStyle/>
          <a:p>
            <a:pPr marL="280987" lvl="1" indent="-285750">
              <a:spcBef>
                <a:spcPts val="200"/>
              </a:spcBef>
            </a:pPr>
            <a:r>
              <a:rPr lang="en-US" sz="2000">
                <a:ea typeface="Tahoma"/>
                <a:cs typeface="Tahoma"/>
              </a:rPr>
              <a:t>If patients over age 65 years undergo HPV testing, cotesting, or cytology, management  according to guidelines for patients aged 25 to 65 years is recommended. </a:t>
            </a:r>
          </a:p>
          <a:p>
            <a:pPr marL="280987" lvl="1" indent="-285750">
              <a:spcBef>
                <a:spcPts val="200"/>
              </a:spcBef>
            </a:pPr>
            <a:r>
              <a:rPr lang="en-US" sz="2000">
                <a:ea typeface="Tahoma"/>
                <a:cs typeface="Tahoma"/>
              </a:rPr>
              <a:t>If surveillance testing is recommended for either a history of abnormal screening results or treatment for precancer, discontinuing surveillance is unacceptable if the patient is in reasonably good health and testing is feasible. </a:t>
            </a:r>
          </a:p>
          <a:p>
            <a:pPr marL="280987" lvl="1" indent="-285750">
              <a:spcBef>
                <a:spcPts val="200"/>
              </a:spcBef>
            </a:pPr>
            <a:r>
              <a:rPr lang="en-US" sz="2000">
                <a:ea typeface="Tahoma"/>
                <a:cs typeface="Tahoma"/>
              </a:rPr>
              <a:t>Discontinuation of surveillance is recommended for patients with a limited life expectancy.</a:t>
            </a:r>
            <a:endParaRPr lang="en-US" sz="1800">
              <a:ea typeface="Tahoma"/>
              <a:cs typeface="Tahoma"/>
            </a:endParaRPr>
          </a:p>
        </p:txBody>
      </p:sp>
      <p:sp>
        <p:nvSpPr>
          <p:cNvPr id="2" name="Slide Number Placeholder 1">
            <a:extLst>
              <a:ext uri="{FF2B5EF4-FFF2-40B4-BE49-F238E27FC236}">
                <a16:creationId xmlns:a16="http://schemas.microsoft.com/office/drawing/2014/main" id="{23213709-F45D-47FA-8E27-485F1D923607}"/>
              </a:ext>
            </a:extLst>
          </p:cNvPr>
          <p:cNvSpPr>
            <a:spLocks noGrp="1"/>
          </p:cNvSpPr>
          <p:nvPr>
            <p:ph type="sldNum" sz="quarter" idx="11"/>
          </p:nvPr>
        </p:nvSpPr>
        <p:spPr/>
        <p:txBody>
          <a:bodyPr/>
          <a:lstStyle/>
          <a:p>
            <a:fld id="{2F2F552B-1952-B44E-8CAB-5705F0ACD2E2}" type="slidenum">
              <a:rPr lang="uk-UA" smtClean="0"/>
              <a:pPr/>
              <a:t>37</a:t>
            </a:fld>
            <a:endParaRPr lang="uk-UA"/>
          </a:p>
        </p:txBody>
      </p:sp>
    </p:spTree>
    <p:extLst>
      <p:ext uri="{BB962C8B-B14F-4D97-AF65-F5344CB8AC3E}">
        <p14:creationId xmlns:p14="http://schemas.microsoft.com/office/powerpoint/2010/main" val="1790305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0AA-C769-4530-B818-909F7235FAAC}"/>
              </a:ext>
            </a:extLst>
          </p:cNvPr>
          <p:cNvSpPr>
            <a:spLocks noGrp="1"/>
          </p:cNvSpPr>
          <p:nvPr>
            <p:ph type="title"/>
          </p:nvPr>
        </p:nvSpPr>
        <p:spPr/>
        <p:txBody>
          <a:bodyPr/>
          <a:lstStyle/>
          <a:p>
            <a:pPr algn="l"/>
            <a:r>
              <a:rPr lang="en-US"/>
              <a:t>Data Points Used in CCSM</a:t>
            </a:r>
          </a:p>
        </p:txBody>
      </p:sp>
      <p:sp>
        <p:nvSpPr>
          <p:cNvPr id="3" name="Content Placeholder 2">
            <a:extLst>
              <a:ext uri="{FF2B5EF4-FFF2-40B4-BE49-F238E27FC236}">
                <a16:creationId xmlns:a16="http://schemas.microsoft.com/office/drawing/2014/main" id="{80919C42-3FBF-440D-B3A0-5554212828A0}"/>
              </a:ext>
            </a:extLst>
          </p:cNvPr>
          <p:cNvSpPr>
            <a:spLocks noGrp="1"/>
          </p:cNvSpPr>
          <p:nvPr>
            <p:ph type="body" sz="quarter" idx="21"/>
          </p:nvPr>
        </p:nvSpPr>
        <p:spPr>
          <a:xfrm>
            <a:off x="944527" y="1191850"/>
            <a:ext cx="4572000" cy="4839730"/>
          </a:xfrm>
        </p:spPr>
        <p:txBody>
          <a:bodyPr vert="horz" lIns="91440" tIns="45720" rIns="91440" bIns="45720" rtlCol="0" anchor="t">
            <a:noAutofit/>
          </a:bodyPr>
          <a:lstStyle/>
          <a:p>
            <a:pPr marL="222250" indent="-303530">
              <a:spcBef>
                <a:spcPts val="200"/>
              </a:spcBef>
            </a:pPr>
            <a:r>
              <a:rPr lang="en-US" sz="1400"/>
              <a:t>Demographic</a:t>
            </a:r>
          </a:p>
          <a:p>
            <a:pPr marL="574675" lvl="1" indent="-303530">
              <a:spcBef>
                <a:spcPts val="200"/>
              </a:spcBef>
            </a:pPr>
            <a:r>
              <a:rPr lang="en-US" sz="1400"/>
              <a:t>Age</a:t>
            </a:r>
          </a:p>
          <a:p>
            <a:pPr marL="574675" lvl="1" indent="-303530">
              <a:spcBef>
                <a:spcPts val="200"/>
              </a:spcBef>
            </a:pPr>
            <a:r>
              <a:rPr lang="en-US" sz="1400"/>
              <a:t>Gender (consider trans-binary)</a:t>
            </a:r>
          </a:p>
          <a:p>
            <a:pPr marL="574675" lvl="1" indent="-303530">
              <a:spcBef>
                <a:spcPts val="200"/>
              </a:spcBef>
            </a:pPr>
            <a:r>
              <a:rPr lang="en-US" sz="1400" i="1"/>
              <a:t>Social determinants of health</a:t>
            </a:r>
          </a:p>
          <a:p>
            <a:pPr marL="222250" indent="-303530">
              <a:spcBef>
                <a:spcPts val="200"/>
              </a:spcBef>
            </a:pPr>
            <a:r>
              <a:rPr lang="en-US" sz="1400"/>
              <a:t>Past Medical History</a:t>
            </a:r>
          </a:p>
          <a:p>
            <a:pPr marL="574675" lvl="1" indent="-303530">
              <a:spcBef>
                <a:spcPts val="200"/>
              </a:spcBef>
            </a:pPr>
            <a:r>
              <a:rPr lang="en-US" sz="1400"/>
              <a:t>Hysterectomy</a:t>
            </a:r>
          </a:p>
          <a:p>
            <a:pPr marL="574675" lvl="1" indent="-303530">
              <a:spcBef>
                <a:spcPts val="200"/>
              </a:spcBef>
            </a:pPr>
            <a:r>
              <a:rPr lang="en-US" sz="1400"/>
              <a:t>HIV</a:t>
            </a:r>
          </a:p>
          <a:p>
            <a:pPr marL="574675" lvl="1" indent="-303530">
              <a:spcBef>
                <a:spcPts val="200"/>
              </a:spcBef>
            </a:pPr>
            <a:r>
              <a:rPr lang="en-US" sz="1400"/>
              <a:t>Solid organ transplant, HSCT, RA, IBD, SLE</a:t>
            </a:r>
          </a:p>
          <a:p>
            <a:pPr marL="574675" lvl="1" indent="-303530">
              <a:spcBef>
                <a:spcPts val="200"/>
              </a:spcBef>
            </a:pPr>
            <a:r>
              <a:rPr lang="en-US" sz="1400"/>
              <a:t>Pregnancy</a:t>
            </a:r>
          </a:p>
          <a:p>
            <a:pPr marL="574675" lvl="1" indent="-303530">
              <a:spcBef>
                <a:spcPts val="200"/>
              </a:spcBef>
            </a:pPr>
            <a:r>
              <a:rPr lang="en-US" sz="1400"/>
              <a:t>DES exposure</a:t>
            </a:r>
          </a:p>
          <a:p>
            <a:pPr marL="222250" indent="-303530">
              <a:spcBef>
                <a:spcPts val="200"/>
              </a:spcBef>
            </a:pPr>
            <a:r>
              <a:rPr lang="en-US" sz="1400"/>
              <a:t>Medication</a:t>
            </a:r>
          </a:p>
          <a:p>
            <a:pPr marL="574675" lvl="1" indent="-303530">
              <a:spcBef>
                <a:spcPts val="200"/>
              </a:spcBef>
            </a:pPr>
            <a:r>
              <a:rPr lang="en-US" sz="1400"/>
              <a:t>Immunosuppressant medication</a:t>
            </a:r>
          </a:p>
          <a:p>
            <a:pPr marL="574675" lvl="1" indent="-303530">
              <a:spcBef>
                <a:spcPts val="200"/>
              </a:spcBef>
            </a:pPr>
            <a:r>
              <a:rPr lang="en-US" sz="1400" i="1"/>
              <a:t>Hormonal contraception</a:t>
            </a:r>
          </a:p>
          <a:p>
            <a:pPr marL="222250" indent="-303530">
              <a:spcBef>
                <a:spcPts val="200"/>
              </a:spcBef>
            </a:pPr>
            <a:r>
              <a:rPr lang="en-US" sz="1400" i="1"/>
              <a:t>Immunization </a:t>
            </a:r>
          </a:p>
          <a:p>
            <a:pPr marL="574675" lvl="1" indent="-303530">
              <a:spcBef>
                <a:spcPts val="200"/>
              </a:spcBef>
            </a:pPr>
            <a:r>
              <a:rPr lang="en-US" sz="1400" i="1"/>
              <a:t>HPV vaccination</a:t>
            </a:r>
          </a:p>
          <a:p>
            <a:pPr marL="222250" indent="-303530">
              <a:spcBef>
                <a:spcPts val="200"/>
              </a:spcBef>
            </a:pPr>
            <a:endParaRPr lang="en-US" sz="1400" i="1"/>
          </a:p>
        </p:txBody>
      </p:sp>
      <p:sp>
        <p:nvSpPr>
          <p:cNvPr id="5" name="Text Placeholder 4">
            <a:extLst>
              <a:ext uri="{FF2B5EF4-FFF2-40B4-BE49-F238E27FC236}">
                <a16:creationId xmlns:a16="http://schemas.microsoft.com/office/drawing/2014/main" id="{515B25B1-3173-4569-8FEB-04A3FFF8D01E}"/>
              </a:ext>
            </a:extLst>
          </p:cNvPr>
          <p:cNvSpPr>
            <a:spLocks noGrp="1"/>
          </p:cNvSpPr>
          <p:nvPr>
            <p:ph type="body" sz="quarter" idx="22"/>
          </p:nvPr>
        </p:nvSpPr>
        <p:spPr>
          <a:xfrm>
            <a:off x="6096000" y="1191849"/>
            <a:ext cx="5164972" cy="5108367"/>
          </a:xfrm>
        </p:spPr>
        <p:txBody>
          <a:bodyPr>
            <a:normAutofit fontScale="92500" lnSpcReduction="20000"/>
          </a:bodyPr>
          <a:lstStyle/>
          <a:p>
            <a:pPr marL="222250" indent="-303530">
              <a:spcBef>
                <a:spcPts val="200"/>
              </a:spcBef>
            </a:pPr>
            <a:r>
              <a:rPr lang="en-US" sz="1400"/>
              <a:t>Lab results</a:t>
            </a:r>
          </a:p>
          <a:p>
            <a:pPr marL="574675" lvl="1" indent="-303530">
              <a:spcBef>
                <a:spcPts val="200"/>
              </a:spcBef>
            </a:pPr>
            <a:r>
              <a:rPr lang="en-US" sz="1400"/>
              <a:t>Pap results</a:t>
            </a:r>
          </a:p>
          <a:p>
            <a:pPr marL="574675" lvl="1" indent="-303530">
              <a:spcBef>
                <a:spcPts val="200"/>
              </a:spcBef>
            </a:pPr>
            <a:r>
              <a:rPr lang="en-US" sz="1400"/>
              <a:t>HPV results</a:t>
            </a:r>
          </a:p>
          <a:p>
            <a:pPr marL="574675" lvl="1" indent="-303530">
              <a:spcBef>
                <a:spcPts val="200"/>
              </a:spcBef>
            </a:pPr>
            <a:r>
              <a:rPr lang="en-US" sz="1400"/>
              <a:t>Cervical biopsy results</a:t>
            </a:r>
          </a:p>
          <a:p>
            <a:pPr marL="222250" indent="-303530">
              <a:spcBef>
                <a:spcPts val="200"/>
              </a:spcBef>
            </a:pPr>
            <a:r>
              <a:rPr lang="en-US" sz="1400"/>
              <a:t>Procedures</a:t>
            </a:r>
          </a:p>
          <a:p>
            <a:pPr marL="574675" lvl="1" indent="-303530">
              <a:spcBef>
                <a:spcPts val="200"/>
              </a:spcBef>
            </a:pPr>
            <a:r>
              <a:rPr lang="en-US" sz="1400"/>
              <a:t>Colposcopy</a:t>
            </a:r>
          </a:p>
          <a:p>
            <a:pPr marL="574675" lvl="1" indent="-303530">
              <a:spcBef>
                <a:spcPts val="200"/>
              </a:spcBef>
            </a:pPr>
            <a:r>
              <a:rPr lang="en-US" sz="1400"/>
              <a:t>Excisional procedures</a:t>
            </a:r>
          </a:p>
          <a:p>
            <a:pPr marL="574675" lvl="1" indent="-303530">
              <a:spcBef>
                <a:spcPts val="200"/>
              </a:spcBef>
            </a:pPr>
            <a:r>
              <a:rPr lang="en-US" sz="1400"/>
              <a:t>Ablation procedures</a:t>
            </a:r>
          </a:p>
          <a:p>
            <a:pPr marL="222250" indent="-303530">
              <a:spcBef>
                <a:spcPts val="200"/>
              </a:spcBef>
            </a:pPr>
            <a:r>
              <a:rPr lang="en-US" sz="1400"/>
              <a:t>Assessment</a:t>
            </a:r>
          </a:p>
          <a:p>
            <a:pPr marL="574675" lvl="1" indent="-303530">
              <a:spcBef>
                <a:spcPts val="200"/>
              </a:spcBef>
            </a:pPr>
            <a:r>
              <a:rPr lang="en-US" sz="1400"/>
              <a:t>Vaginal bleeding</a:t>
            </a:r>
          </a:p>
          <a:p>
            <a:pPr marL="222250" indent="-303530">
              <a:spcBef>
                <a:spcPts val="200"/>
              </a:spcBef>
            </a:pPr>
            <a:r>
              <a:rPr lang="en-US" sz="1400" i="1"/>
              <a:t>Patient Education</a:t>
            </a:r>
          </a:p>
          <a:p>
            <a:pPr marL="574675" lvl="1" indent="-303530">
              <a:spcBef>
                <a:spcPts val="200"/>
              </a:spcBef>
            </a:pPr>
            <a:r>
              <a:rPr lang="en-US" sz="1400" i="1"/>
              <a:t>Screening and management guidelines</a:t>
            </a:r>
          </a:p>
          <a:p>
            <a:pPr marL="574675" lvl="1" indent="-303530">
              <a:spcBef>
                <a:spcPts val="200"/>
              </a:spcBef>
            </a:pPr>
            <a:r>
              <a:rPr lang="en-US" sz="1400" i="1"/>
              <a:t>Procedure options</a:t>
            </a:r>
          </a:p>
          <a:p>
            <a:pPr marL="574675" lvl="1" indent="-303530">
              <a:spcBef>
                <a:spcPts val="200"/>
              </a:spcBef>
            </a:pPr>
            <a:r>
              <a:rPr lang="en-US" sz="1400" i="1"/>
              <a:t>Effects of treatment</a:t>
            </a:r>
          </a:p>
          <a:p>
            <a:pPr marL="574675" lvl="1" indent="-303530">
              <a:spcBef>
                <a:spcPts val="200"/>
              </a:spcBef>
            </a:pPr>
            <a:r>
              <a:rPr lang="en-US" sz="1400" i="1"/>
              <a:t>Sensitivity to anxiety</a:t>
            </a:r>
          </a:p>
          <a:p>
            <a:pPr marL="574675" lvl="1" indent="-303530">
              <a:spcBef>
                <a:spcPts val="200"/>
              </a:spcBef>
            </a:pPr>
            <a:endParaRPr lang="en-US" sz="1400" i="1"/>
          </a:p>
          <a:p>
            <a:pPr marL="0" lvl="1" indent="0">
              <a:spcBef>
                <a:spcPts val="200"/>
              </a:spcBef>
              <a:buNone/>
            </a:pPr>
            <a:r>
              <a:rPr lang="en-US" sz="1400" i="1"/>
              <a:t>Italicized items are not directly included in algorithmic decision pathways. Based on the literature, these italicized items may influence the clinician/patient shared-decision making process to determine next steps in screening or management.[26,35]</a:t>
            </a:r>
          </a:p>
        </p:txBody>
      </p:sp>
      <p:sp>
        <p:nvSpPr>
          <p:cNvPr id="6" name="Slide Number Placeholder 1">
            <a:extLst>
              <a:ext uri="{FF2B5EF4-FFF2-40B4-BE49-F238E27FC236}">
                <a16:creationId xmlns:a16="http://schemas.microsoft.com/office/drawing/2014/main" id="{5F9995B4-DDEE-EA4A-9843-B4CAA0EA774D}"/>
              </a:ext>
            </a:extLst>
          </p:cNvPr>
          <p:cNvSpPr txBox="1">
            <a:spLocks/>
          </p:cNvSpPr>
          <p:nvPr/>
        </p:nvSpPr>
        <p:spPr>
          <a:xfrm>
            <a:off x="10934700" y="6487280"/>
            <a:ext cx="800100" cy="251853"/>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F2F552B-1952-B44E-8CAB-5705F0ACD2E2}" type="slidenum">
              <a:rPr lang="uk-UA" sz="800" smtClean="0"/>
              <a:pPr algn="r"/>
              <a:t>38</a:t>
            </a:fld>
            <a:endParaRPr lang="uk-UA" sz="800"/>
          </a:p>
        </p:txBody>
      </p:sp>
    </p:spTree>
    <p:extLst>
      <p:ext uri="{BB962C8B-B14F-4D97-AF65-F5344CB8AC3E}">
        <p14:creationId xmlns:p14="http://schemas.microsoft.com/office/powerpoint/2010/main" val="218991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EA85-0E46-A649-A872-7C6FEF88250F}"/>
              </a:ext>
            </a:extLst>
          </p:cNvPr>
          <p:cNvSpPr>
            <a:spLocks noGrp="1"/>
          </p:cNvSpPr>
          <p:nvPr>
            <p:ph type="title"/>
          </p:nvPr>
        </p:nvSpPr>
        <p:spPr>
          <a:xfrm>
            <a:off x="457199" y="172424"/>
            <a:ext cx="11277600" cy="693337"/>
          </a:xfrm>
        </p:spPr>
        <p:txBody>
          <a:bodyPr/>
          <a:lstStyle/>
          <a:p>
            <a:r>
              <a:rPr lang="en-US"/>
              <a:t>Decisions in the CCSM Process</a:t>
            </a:r>
          </a:p>
        </p:txBody>
      </p:sp>
      <p:graphicFrame>
        <p:nvGraphicFramePr>
          <p:cNvPr id="4" name="Diagram 3" descr="Routine screening&#10;Lab Testing&#10;Communicate Results to Patient and Provider&#10;Follow-Up Management">
            <a:extLst>
              <a:ext uri="{FF2B5EF4-FFF2-40B4-BE49-F238E27FC236}">
                <a16:creationId xmlns:a16="http://schemas.microsoft.com/office/drawing/2014/main" id="{831B65EC-9F9A-4149-8191-752FF8A6A62F}"/>
              </a:ext>
            </a:extLst>
          </p:cNvPr>
          <p:cNvGraphicFramePr/>
          <p:nvPr>
            <p:extLst>
              <p:ext uri="{D42A27DB-BD31-4B8C-83A1-F6EECF244321}">
                <p14:modId xmlns:p14="http://schemas.microsoft.com/office/powerpoint/2010/main" val="1874201329"/>
              </p:ext>
            </p:extLst>
          </p:nvPr>
        </p:nvGraphicFramePr>
        <p:xfrm>
          <a:off x="457198" y="877229"/>
          <a:ext cx="11277599" cy="562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24">
            <a:extLst>
              <a:ext uri="{FF2B5EF4-FFF2-40B4-BE49-F238E27FC236}">
                <a16:creationId xmlns:a16="http://schemas.microsoft.com/office/drawing/2014/main" id="{7F9C94BE-0A62-4EC3-B4C8-54EDB76D4C45}"/>
              </a:ext>
            </a:extLst>
          </p:cNvPr>
          <p:cNvSpPr txBox="1"/>
          <p:nvPr/>
        </p:nvSpPr>
        <p:spPr>
          <a:xfrm>
            <a:off x="376600" y="1571355"/>
            <a:ext cx="2365906" cy="1569660"/>
          </a:xfrm>
          <a:prstGeom prst="rect">
            <a:avLst/>
          </a:prstGeom>
          <a:ln>
            <a:noFill/>
          </a:ln>
        </p:spPr>
        <p:txBody>
          <a:bodyPr vert="horz" wrap="square" lIns="91440" tIns="45720" rIns="91440" bIns="45720" rtlCol="0">
            <a:spAutoFit/>
          </a:bodyPr>
          <a:lstStyle/>
          <a:p>
            <a:pPr algn="l"/>
            <a:r>
              <a:rPr lang="en-US" sz="1200"/>
              <a:t>Patient</a:t>
            </a:r>
          </a:p>
          <a:p>
            <a:pPr marL="285750" indent="-285750" algn="l">
              <a:buFont typeface="Arial" panose="020B0604020202020204" pitchFamily="34" charset="0"/>
              <a:buChar char="•"/>
            </a:pPr>
            <a:r>
              <a:rPr lang="en-US" sz="1200"/>
              <a:t>What is cervical cancer? </a:t>
            </a:r>
          </a:p>
          <a:p>
            <a:pPr marL="285750" indent="-285750" algn="l">
              <a:buFont typeface="Arial" panose="020B0604020202020204" pitchFamily="34" charset="0"/>
              <a:buChar char="•"/>
            </a:pPr>
            <a:r>
              <a:rPr lang="en-US" sz="1200"/>
              <a:t>Should I be screened?</a:t>
            </a:r>
          </a:p>
          <a:p>
            <a:pPr marL="285750" indent="-285750" algn="l">
              <a:buFont typeface="Arial" panose="020B0604020202020204" pitchFamily="34" charset="0"/>
              <a:buChar char="•"/>
            </a:pPr>
            <a:r>
              <a:rPr lang="en-US" sz="1200"/>
              <a:t>What does screening involve?</a:t>
            </a:r>
          </a:p>
          <a:p>
            <a:pPr marL="285750" indent="-285750" algn="l">
              <a:buFont typeface="Arial" panose="020B0604020202020204" pitchFamily="34" charset="0"/>
              <a:buChar char="•"/>
            </a:pPr>
            <a:r>
              <a:rPr lang="en-US" sz="1200"/>
              <a:t>How do I schedule an appointment?</a:t>
            </a:r>
          </a:p>
          <a:p>
            <a:pPr marL="285750" indent="-285750" algn="l">
              <a:buFont typeface="Arial" panose="020B0604020202020204" pitchFamily="34" charset="0"/>
              <a:buChar char="•"/>
            </a:pPr>
            <a:r>
              <a:rPr lang="en-US" sz="1200"/>
              <a:t>Where can I get screened?</a:t>
            </a:r>
          </a:p>
        </p:txBody>
      </p:sp>
      <p:sp>
        <p:nvSpPr>
          <p:cNvPr id="31" name="TextBox 30">
            <a:extLst>
              <a:ext uri="{FF2B5EF4-FFF2-40B4-BE49-F238E27FC236}">
                <a16:creationId xmlns:a16="http://schemas.microsoft.com/office/drawing/2014/main" id="{D5D9030F-762A-47E1-9B9F-262AF600A915}"/>
              </a:ext>
            </a:extLst>
          </p:cNvPr>
          <p:cNvSpPr txBox="1"/>
          <p:nvPr/>
        </p:nvSpPr>
        <p:spPr>
          <a:xfrm>
            <a:off x="376600" y="3292287"/>
            <a:ext cx="2365906" cy="2123658"/>
          </a:xfrm>
          <a:prstGeom prst="rect">
            <a:avLst/>
          </a:prstGeom>
          <a:ln>
            <a:noFill/>
          </a:ln>
        </p:spPr>
        <p:txBody>
          <a:bodyPr vert="horz" wrap="square" lIns="91440" tIns="45720" rIns="91440" bIns="45720" rtlCol="0">
            <a:spAutoFit/>
          </a:bodyPr>
          <a:lstStyle/>
          <a:p>
            <a:pPr algn="l"/>
            <a:r>
              <a:rPr lang="en-US" sz="1200"/>
              <a:t>Clinician</a:t>
            </a:r>
          </a:p>
          <a:p>
            <a:pPr marL="285750" indent="-285750" algn="l">
              <a:buFont typeface="Arial" panose="020B0604020202020204" pitchFamily="34" charset="0"/>
              <a:buChar char="•"/>
            </a:pPr>
            <a:r>
              <a:rPr lang="en-US" sz="1200"/>
              <a:t>Which patients are due for screening?</a:t>
            </a:r>
          </a:p>
          <a:p>
            <a:pPr marL="285750" indent="-285750" algn="l">
              <a:buFont typeface="Arial" panose="020B0604020202020204" pitchFamily="34" charset="0"/>
              <a:buChar char="•"/>
            </a:pPr>
            <a:r>
              <a:rPr lang="en-US" sz="1200"/>
              <a:t>For scheduled patients, what is their history, past results, past procedures?</a:t>
            </a:r>
          </a:p>
          <a:p>
            <a:pPr marL="285750" indent="-285750" algn="l">
              <a:buFont typeface="Arial" panose="020B0604020202020204" pitchFamily="34" charset="0"/>
              <a:buChar char="•"/>
            </a:pPr>
            <a:r>
              <a:rPr lang="en-US" sz="1200"/>
              <a:t>Which screening tests are available in my area?</a:t>
            </a:r>
          </a:p>
          <a:p>
            <a:pPr marL="285750" indent="-285750">
              <a:buFont typeface="Arial" panose="020B0604020202020204" pitchFamily="34" charset="0"/>
              <a:buChar char="•"/>
            </a:pPr>
            <a:r>
              <a:rPr lang="en-US" sz="1200"/>
              <a:t>Is my patient high-risk?</a:t>
            </a:r>
          </a:p>
          <a:p>
            <a:pPr marL="285750" indent="-285750" algn="l">
              <a:buFont typeface="Arial" panose="020B0604020202020204" pitchFamily="34" charset="0"/>
              <a:buChar char="•"/>
            </a:pPr>
            <a:r>
              <a:rPr lang="en-US" sz="1200"/>
              <a:t>What testing is appropriate for my patient?</a:t>
            </a:r>
          </a:p>
        </p:txBody>
      </p:sp>
      <p:sp>
        <p:nvSpPr>
          <p:cNvPr id="34" name="TextBox 33">
            <a:extLst>
              <a:ext uri="{FF2B5EF4-FFF2-40B4-BE49-F238E27FC236}">
                <a16:creationId xmlns:a16="http://schemas.microsoft.com/office/drawing/2014/main" id="{6A799B9F-3778-42C8-AC45-A851EAA8ADA8}"/>
              </a:ext>
            </a:extLst>
          </p:cNvPr>
          <p:cNvSpPr txBox="1"/>
          <p:nvPr/>
        </p:nvSpPr>
        <p:spPr>
          <a:xfrm>
            <a:off x="3390551" y="1571355"/>
            <a:ext cx="2365906" cy="2308324"/>
          </a:xfrm>
          <a:prstGeom prst="rect">
            <a:avLst/>
          </a:prstGeom>
          <a:ln>
            <a:noFill/>
          </a:ln>
        </p:spPr>
        <p:txBody>
          <a:bodyPr vert="horz" wrap="square" lIns="91440" tIns="45720" rIns="91440" bIns="45720" rtlCol="0">
            <a:spAutoFit/>
          </a:bodyPr>
          <a:lstStyle/>
          <a:p>
            <a:pPr algn="l"/>
            <a:r>
              <a:rPr lang="en-US" sz="1200"/>
              <a:t>Pathologist/Cytotechnologists</a:t>
            </a:r>
          </a:p>
          <a:p>
            <a:pPr marL="285750" indent="-285750" algn="l">
              <a:buFont typeface="Arial" panose="020B0604020202020204" pitchFamily="34" charset="0"/>
              <a:buChar char="•"/>
            </a:pPr>
            <a:r>
              <a:rPr lang="en-US" sz="1200"/>
              <a:t>Was appropriate testing ordered?</a:t>
            </a:r>
          </a:p>
          <a:p>
            <a:pPr marL="285750" indent="-285750" algn="l">
              <a:buFont typeface="Arial" panose="020B0604020202020204" pitchFamily="34" charset="0"/>
              <a:buChar char="•"/>
            </a:pPr>
            <a:r>
              <a:rPr lang="en-US" sz="1200"/>
              <a:t>Is reflex testing  needed?</a:t>
            </a:r>
          </a:p>
          <a:p>
            <a:pPr marL="285750" indent="-285750" algn="l">
              <a:buFont typeface="Arial" panose="020B0604020202020204" pitchFamily="34" charset="0"/>
              <a:buChar char="•"/>
            </a:pPr>
            <a:r>
              <a:rPr lang="en-US" sz="1200"/>
              <a:t>What standards should I use to document cytology, histology, and HPV tests?</a:t>
            </a:r>
          </a:p>
          <a:p>
            <a:pPr marL="285750" indent="-285750" algn="l">
              <a:buFont typeface="Arial" panose="020B0604020202020204" pitchFamily="34" charset="0"/>
              <a:buChar char="•"/>
            </a:pPr>
            <a:r>
              <a:rPr lang="en-US" sz="1200"/>
              <a:t>Based on guidelines, what is recommended follow-up for current results?</a:t>
            </a:r>
          </a:p>
          <a:p>
            <a:pPr marL="285750" indent="-285750" algn="l">
              <a:buFont typeface="Arial" panose="020B0604020202020204" pitchFamily="34" charset="0"/>
              <a:buChar char="•"/>
            </a:pPr>
            <a:r>
              <a:rPr lang="en-US" sz="1200"/>
              <a:t>What were patient’s past results?</a:t>
            </a:r>
          </a:p>
        </p:txBody>
      </p:sp>
      <p:sp>
        <p:nvSpPr>
          <p:cNvPr id="36" name="TextBox 35">
            <a:extLst>
              <a:ext uri="{FF2B5EF4-FFF2-40B4-BE49-F238E27FC236}">
                <a16:creationId xmlns:a16="http://schemas.microsoft.com/office/drawing/2014/main" id="{604C1864-45A4-40B1-8CCC-98CEB1408739}"/>
              </a:ext>
            </a:extLst>
          </p:cNvPr>
          <p:cNvSpPr txBox="1"/>
          <p:nvPr/>
        </p:nvSpPr>
        <p:spPr>
          <a:xfrm>
            <a:off x="6512654" y="1571355"/>
            <a:ext cx="2365906" cy="1384995"/>
          </a:xfrm>
          <a:prstGeom prst="rect">
            <a:avLst/>
          </a:prstGeom>
          <a:ln>
            <a:noFill/>
          </a:ln>
        </p:spPr>
        <p:txBody>
          <a:bodyPr vert="horz" wrap="square" lIns="91440" tIns="45720" rIns="91440" bIns="45720" rtlCol="0">
            <a:spAutoFit/>
          </a:bodyPr>
          <a:lstStyle/>
          <a:p>
            <a:pPr algn="l"/>
            <a:r>
              <a:rPr lang="en-US" sz="1200"/>
              <a:t>Patient</a:t>
            </a:r>
          </a:p>
          <a:p>
            <a:pPr marL="285750" indent="-285750" algn="l">
              <a:buFont typeface="Arial" panose="020B0604020202020204" pitchFamily="34" charset="0"/>
              <a:buChar char="•"/>
            </a:pPr>
            <a:r>
              <a:rPr lang="en-US" sz="1200"/>
              <a:t>What do my test results mean?</a:t>
            </a:r>
          </a:p>
          <a:p>
            <a:pPr marL="285750" indent="-285750" algn="l">
              <a:buFont typeface="Arial" panose="020B0604020202020204" pitchFamily="34" charset="0"/>
              <a:buChar char="•"/>
            </a:pPr>
            <a:r>
              <a:rPr lang="en-US" sz="1200"/>
              <a:t>What do I need to do next?</a:t>
            </a:r>
          </a:p>
          <a:p>
            <a:pPr marL="285750" indent="-285750" algn="l">
              <a:buFont typeface="Arial" panose="020B0604020202020204" pitchFamily="34" charset="0"/>
              <a:buChar char="•"/>
            </a:pPr>
            <a:r>
              <a:rPr lang="en-US" sz="1200"/>
              <a:t>When am I due for screening again?</a:t>
            </a:r>
          </a:p>
          <a:p>
            <a:pPr marL="285750" indent="-285750" algn="l">
              <a:buFont typeface="Arial" panose="020B0604020202020204" pitchFamily="34" charset="0"/>
              <a:buChar char="•"/>
            </a:pPr>
            <a:r>
              <a:rPr lang="en-US" sz="1200"/>
              <a:t>Do I need any procedures?</a:t>
            </a:r>
          </a:p>
        </p:txBody>
      </p:sp>
      <p:sp>
        <p:nvSpPr>
          <p:cNvPr id="38" name="TextBox 37">
            <a:extLst>
              <a:ext uri="{FF2B5EF4-FFF2-40B4-BE49-F238E27FC236}">
                <a16:creationId xmlns:a16="http://schemas.microsoft.com/office/drawing/2014/main" id="{8A7415E5-0CA0-42D2-8160-12238256A4A9}"/>
              </a:ext>
            </a:extLst>
          </p:cNvPr>
          <p:cNvSpPr txBox="1"/>
          <p:nvPr/>
        </p:nvSpPr>
        <p:spPr>
          <a:xfrm>
            <a:off x="6485580" y="3141015"/>
            <a:ext cx="2365906" cy="3600986"/>
          </a:xfrm>
          <a:prstGeom prst="rect">
            <a:avLst/>
          </a:prstGeom>
          <a:ln>
            <a:noFill/>
          </a:ln>
        </p:spPr>
        <p:txBody>
          <a:bodyPr vert="horz" wrap="square" lIns="91440" tIns="45720" rIns="91440" bIns="45720" rtlCol="0">
            <a:spAutoFit/>
          </a:bodyPr>
          <a:lstStyle/>
          <a:p>
            <a:pPr algn="l"/>
            <a:r>
              <a:rPr lang="en-US" sz="1200"/>
              <a:t>Clinician</a:t>
            </a:r>
          </a:p>
          <a:p>
            <a:pPr marL="285750" indent="-285750" algn="l">
              <a:buFont typeface="Arial" panose="020B0604020202020204" pitchFamily="34" charset="0"/>
              <a:buChar char="•"/>
            </a:pPr>
            <a:r>
              <a:rPr lang="en-US" sz="1200"/>
              <a:t>Based on the narrative pathology report, what is the discrete cytology result? HPV/HPV16/18 result? Histology result?</a:t>
            </a:r>
          </a:p>
          <a:p>
            <a:pPr marL="285750" indent="-285750" algn="l">
              <a:buFont typeface="Arial" panose="020B0604020202020204" pitchFamily="34" charset="0"/>
              <a:buChar char="•"/>
            </a:pPr>
            <a:r>
              <a:rPr lang="en-US" sz="1200"/>
              <a:t>Do I need to call the lab and add on any follow-up tests?</a:t>
            </a:r>
          </a:p>
          <a:p>
            <a:pPr marL="285750" indent="-285750" algn="l">
              <a:buFont typeface="Arial" panose="020B0604020202020204" pitchFamily="34" charset="0"/>
              <a:buChar char="•"/>
            </a:pPr>
            <a:r>
              <a:rPr lang="en-US" sz="1200"/>
              <a:t>Do I need to order follow-up screening tests?</a:t>
            </a:r>
          </a:p>
          <a:p>
            <a:pPr marL="285750" indent="-285750" algn="l">
              <a:buFont typeface="Arial" panose="020B0604020202020204" pitchFamily="34" charset="0"/>
              <a:buChar char="•"/>
            </a:pPr>
            <a:r>
              <a:rPr lang="en-US" sz="1200"/>
              <a:t>Has the patient been notified of the results yet?</a:t>
            </a:r>
          </a:p>
          <a:p>
            <a:pPr marL="285750" indent="-285750" algn="l">
              <a:buFont typeface="Arial" panose="020B0604020202020204" pitchFamily="34" charset="0"/>
              <a:buChar char="•"/>
            </a:pPr>
            <a:r>
              <a:rPr lang="en-US" sz="1200"/>
              <a:t>What questions might the patient have for me?</a:t>
            </a:r>
          </a:p>
          <a:p>
            <a:pPr marL="285750" indent="-285750" algn="l">
              <a:buFont typeface="Arial" panose="020B0604020202020204" pitchFamily="34" charset="0"/>
              <a:buChar char="•"/>
            </a:pPr>
            <a:r>
              <a:rPr lang="en-US" sz="1200"/>
              <a:t>What patient education material should be provided to the patient?</a:t>
            </a:r>
          </a:p>
          <a:p>
            <a:pPr algn="l"/>
            <a:endParaRPr lang="en-US" sz="1200"/>
          </a:p>
          <a:p>
            <a:pPr marL="285750" indent="-285750" algn="l">
              <a:buFont typeface="Arial" panose="020B0604020202020204" pitchFamily="34" charset="0"/>
              <a:buChar char="•"/>
            </a:pPr>
            <a:endParaRPr lang="en-US" sz="1200"/>
          </a:p>
        </p:txBody>
      </p:sp>
      <p:sp>
        <p:nvSpPr>
          <p:cNvPr id="40" name="TextBox 39">
            <a:extLst>
              <a:ext uri="{FF2B5EF4-FFF2-40B4-BE49-F238E27FC236}">
                <a16:creationId xmlns:a16="http://schemas.microsoft.com/office/drawing/2014/main" id="{E905C26C-155C-4528-9EBB-1C3B6540442A}"/>
              </a:ext>
            </a:extLst>
          </p:cNvPr>
          <p:cNvSpPr txBox="1"/>
          <p:nvPr/>
        </p:nvSpPr>
        <p:spPr>
          <a:xfrm>
            <a:off x="9509713" y="1571355"/>
            <a:ext cx="2365906" cy="1938992"/>
          </a:xfrm>
          <a:prstGeom prst="rect">
            <a:avLst/>
          </a:prstGeom>
          <a:ln>
            <a:noFill/>
          </a:ln>
        </p:spPr>
        <p:txBody>
          <a:bodyPr vert="horz" wrap="square" lIns="91440" tIns="45720" rIns="91440" bIns="45720" rtlCol="0">
            <a:spAutoFit/>
          </a:bodyPr>
          <a:lstStyle/>
          <a:p>
            <a:pPr algn="l"/>
            <a:r>
              <a:rPr lang="en-US" sz="1200"/>
              <a:t>Patient</a:t>
            </a:r>
          </a:p>
          <a:p>
            <a:pPr marL="285750" indent="-285750" algn="l">
              <a:buFont typeface="Arial" panose="020B0604020202020204" pitchFamily="34" charset="0"/>
              <a:buChar char="•"/>
            </a:pPr>
            <a:r>
              <a:rPr lang="en-US" sz="1200"/>
              <a:t>What do my test results mean?</a:t>
            </a:r>
          </a:p>
          <a:p>
            <a:pPr marL="285750" indent="-285750" algn="l">
              <a:buFont typeface="Arial" panose="020B0604020202020204" pitchFamily="34" charset="0"/>
              <a:buChar char="•"/>
            </a:pPr>
            <a:r>
              <a:rPr lang="en-US" sz="1200"/>
              <a:t>When am I due for screening again?</a:t>
            </a:r>
          </a:p>
          <a:p>
            <a:pPr marL="285750" indent="-285750" algn="l">
              <a:buFont typeface="Arial" panose="020B0604020202020204" pitchFamily="34" charset="0"/>
              <a:buChar char="•"/>
            </a:pPr>
            <a:r>
              <a:rPr lang="en-US" sz="1200"/>
              <a:t>Do I need any procedures?</a:t>
            </a:r>
          </a:p>
          <a:p>
            <a:pPr marL="285750" indent="-285750" algn="l">
              <a:buFont typeface="Arial" panose="020B0604020202020204" pitchFamily="34" charset="0"/>
              <a:buChar char="•"/>
            </a:pPr>
            <a:r>
              <a:rPr lang="en-US" sz="1200"/>
              <a:t>Why do I need to procedures, what do they involve, and what are the risks?</a:t>
            </a:r>
          </a:p>
        </p:txBody>
      </p:sp>
      <p:sp>
        <p:nvSpPr>
          <p:cNvPr id="41" name="TextBox 40">
            <a:extLst>
              <a:ext uri="{FF2B5EF4-FFF2-40B4-BE49-F238E27FC236}">
                <a16:creationId xmlns:a16="http://schemas.microsoft.com/office/drawing/2014/main" id="{DCCF4E7C-1EE3-450D-8350-875C44142A38}"/>
              </a:ext>
            </a:extLst>
          </p:cNvPr>
          <p:cNvSpPr txBox="1"/>
          <p:nvPr/>
        </p:nvSpPr>
        <p:spPr>
          <a:xfrm>
            <a:off x="9509713" y="3712322"/>
            <a:ext cx="2365906" cy="2308324"/>
          </a:xfrm>
          <a:prstGeom prst="rect">
            <a:avLst/>
          </a:prstGeom>
          <a:ln>
            <a:noFill/>
          </a:ln>
        </p:spPr>
        <p:txBody>
          <a:bodyPr vert="horz" wrap="square" lIns="91440" tIns="45720" rIns="91440" bIns="45720" rtlCol="0">
            <a:spAutoFit/>
          </a:bodyPr>
          <a:lstStyle/>
          <a:p>
            <a:pPr algn="l"/>
            <a:r>
              <a:rPr lang="en-US" sz="1200"/>
              <a:t>Clinician</a:t>
            </a:r>
          </a:p>
          <a:p>
            <a:pPr marL="285750" indent="-285750" algn="l">
              <a:buFont typeface="Arial" panose="020B0604020202020204" pitchFamily="34" charset="0"/>
              <a:buChar char="•"/>
            </a:pPr>
            <a:r>
              <a:rPr lang="en-US" sz="1200"/>
              <a:t>What is the patient’s history, past results, past procedures?</a:t>
            </a:r>
          </a:p>
          <a:p>
            <a:pPr marL="285750" indent="-285750" algn="l">
              <a:buFont typeface="Arial" panose="020B0604020202020204" pitchFamily="34" charset="0"/>
              <a:buChar char="•"/>
            </a:pPr>
            <a:r>
              <a:rPr lang="en-US" sz="1200"/>
              <a:t>When is the patient due for screening again?</a:t>
            </a:r>
          </a:p>
          <a:p>
            <a:pPr marL="285750" indent="-285750" algn="l">
              <a:buFont typeface="Arial" panose="020B0604020202020204" pitchFamily="34" charset="0"/>
              <a:buChar char="•"/>
            </a:pPr>
            <a:r>
              <a:rPr lang="en-US" sz="1200"/>
              <a:t>Does the patient require colposcopy or expedited treatment?</a:t>
            </a:r>
          </a:p>
          <a:p>
            <a:pPr marL="285750" indent="-285750" algn="l">
              <a:buFont typeface="Arial" panose="020B0604020202020204" pitchFamily="34" charset="0"/>
              <a:buChar char="•"/>
            </a:pPr>
            <a:r>
              <a:rPr lang="en-US" sz="1200"/>
              <a:t>Do I need to refer the patient to a specialist?</a:t>
            </a:r>
          </a:p>
          <a:p>
            <a:pPr algn="l"/>
            <a:endParaRPr lang="en-US" sz="1200"/>
          </a:p>
        </p:txBody>
      </p:sp>
      <p:sp>
        <p:nvSpPr>
          <p:cNvPr id="11" name="Slide Number Placeholder 1">
            <a:extLst>
              <a:ext uri="{FF2B5EF4-FFF2-40B4-BE49-F238E27FC236}">
                <a16:creationId xmlns:a16="http://schemas.microsoft.com/office/drawing/2014/main" id="{2C20E7D0-F558-7549-A1F3-04FFEF89172D}"/>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39</a:t>
            </a:fld>
            <a:endParaRPr lang="uk-UA"/>
          </a:p>
        </p:txBody>
      </p:sp>
    </p:spTree>
    <p:extLst>
      <p:ext uri="{BB962C8B-B14F-4D97-AF65-F5344CB8AC3E}">
        <p14:creationId xmlns:p14="http://schemas.microsoft.com/office/powerpoint/2010/main" val="272732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5D5C0A-C668-EB42-950B-14D9CA54733A}"/>
              </a:ext>
            </a:extLst>
          </p:cNvPr>
          <p:cNvSpPr>
            <a:spLocks noGrp="1"/>
          </p:cNvSpPr>
          <p:nvPr>
            <p:ph type="title"/>
          </p:nvPr>
        </p:nvSpPr>
        <p:spPr>
          <a:xfrm>
            <a:off x="1351429" y="2603237"/>
            <a:ext cx="9489141" cy="1382576"/>
          </a:xfrm>
        </p:spPr>
        <p:txBody>
          <a:bodyPr/>
          <a:lstStyle/>
          <a:p>
            <a:pPr lvl="1" algn="ctr">
              <a:spcBef>
                <a:spcPts val="400"/>
              </a:spcBef>
              <a:spcAft>
                <a:spcPts val="400"/>
              </a:spcAft>
            </a:pPr>
            <a:r>
              <a:rPr lang="en-US" sz="4000" b="1"/>
              <a:t>Project and Environmental Scan Overview</a:t>
            </a:r>
            <a:endParaRPr lang="en-US" sz="4000"/>
          </a:p>
        </p:txBody>
      </p:sp>
      <p:sp>
        <p:nvSpPr>
          <p:cNvPr id="2" name="Slide Number Placeholder 1">
            <a:extLst>
              <a:ext uri="{FF2B5EF4-FFF2-40B4-BE49-F238E27FC236}">
                <a16:creationId xmlns:a16="http://schemas.microsoft.com/office/drawing/2014/main" id="{FED458D2-A936-204A-B139-9F9C96A814EF}"/>
              </a:ext>
            </a:extLst>
          </p:cNvPr>
          <p:cNvSpPr>
            <a:spLocks noGrp="1"/>
          </p:cNvSpPr>
          <p:nvPr>
            <p:ph type="sldNum" sz="quarter" idx="11"/>
          </p:nvPr>
        </p:nvSpPr>
        <p:spPr/>
        <p:txBody>
          <a:bodyPr/>
          <a:lstStyle/>
          <a:p>
            <a:fld id="{2F2F552B-1952-B44E-8CAB-5705F0ACD2E2}" type="slidenum">
              <a:rPr lang="uk-UA" smtClean="0"/>
              <a:pPr/>
              <a:t>4</a:t>
            </a:fld>
            <a:endParaRPr lang="uk-UA"/>
          </a:p>
        </p:txBody>
      </p:sp>
    </p:spTree>
    <p:extLst>
      <p:ext uri="{BB962C8B-B14F-4D97-AF65-F5344CB8AC3E}">
        <p14:creationId xmlns:p14="http://schemas.microsoft.com/office/powerpoint/2010/main" val="420903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Current Clinical Practices</a:t>
            </a:r>
          </a:p>
        </p:txBody>
      </p:sp>
      <p:sp>
        <p:nvSpPr>
          <p:cNvPr id="24" name="Action Button: Go Home 23">
            <a:hlinkClick r:id="rId3" action="ppaction://hlinksldjump" highlightClick="1"/>
            <a:extLst>
              <a:ext uri="{FF2B5EF4-FFF2-40B4-BE49-F238E27FC236}">
                <a16:creationId xmlns:a16="http://schemas.microsoft.com/office/drawing/2014/main" id="{A7A545E7-DDA6-4777-B8B2-FA60BA625C57}"/>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419736" cy="5001491"/>
          </a:xfrm>
        </p:spPr>
        <p:txBody>
          <a:bodyPr/>
          <a:lstStyle/>
          <a:p>
            <a:r>
              <a:rPr lang="en-US"/>
              <a:t>There are numerous factors that influence clinical practice </a:t>
            </a:r>
          </a:p>
          <a:p>
            <a:r>
              <a:rPr lang="en-US">
                <a:solidFill>
                  <a:schemeClr val="tx1"/>
                </a:solidFill>
              </a:rPr>
              <a:t>Many of these factors also impact the uptake of CCSM evidence-based guidelines and ultimately patient care</a:t>
            </a:r>
          </a:p>
          <a:p>
            <a:r>
              <a:rPr lang="en-US"/>
              <a:t>Understanding how these factors can be influenced (e.g., mitigated) by  CDS is key to developing high-value CDS resources that will be embraced by the stakeholder community</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40</a:t>
            </a:fld>
            <a:endParaRPr lang="uk-UA"/>
          </a:p>
        </p:txBody>
      </p:sp>
    </p:spTree>
    <p:extLst>
      <p:ext uri="{BB962C8B-B14F-4D97-AF65-F5344CB8AC3E}">
        <p14:creationId xmlns:p14="http://schemas.microsoft.com/office/powerpoint/2010/main" val="1032706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DCFB66-8571-4766-A784-52933D8B2BFC}"/>
              </a:ext>
            </a:extLst>
          </p:cNvPr>
          <p:cNvSpPr>
            <a:spLocks noGrp="1"/>
          </p:cNvSpPr>
          <p:nvPr>
            <p:ph type="title"/>
          </p:nvPr>
        </p:nvSpPr>
        <p:spPr/>
        <p:txBody>
          <a:bodyPr/>
          <a:lstStyle/>
          <a:p>
            <a:r>
              <a:rPr lang="en-US"/>
              <a:t>Current Clinical Practices: Key Takeaways</a:t>
            </a:r>
          </a:p>
        </p:txBody>
      </p:sp>
      <p:sp>
        <p:nvSpPr>
          <p:cNvPr id="4" name="Content Placeholder 3">
            <a:extLst>
              <a:ext uri="{FF2B5EF4-FFF2-40B4-BE49-F238E27FC236}">
                <a16:creationId xmlns:a16="http://schemas.microsoft.com/office/drawing/2014/main" id="{7E26BE90-68D3-4E14-AE53-05802CE9036B}"/>
              </a:ext>
            </a:extLst>
          </p:cNvPr>
          <p:cNvSpPr>
            <a:spLocks noGrp="1"/>
          </p:cNvSpPr>
          <p:nvPr>
            <p:ph sz="quarter" idx="12"/>
          </p:nvPr>
        </p:nvSpPr>
        <p:spPr>
          <a:xfrm>
            <a:off x="457199" y="1246909"/>
            <a:ext cx="11277599" cy="5001491"/>
          </a:xfrm>
        </p:spPr>
        <p:txBody>
          <a:bodyPr vert="horz" lIns="91440" tIns="45720" rIns="91440" bIns="45720" rtlCol="0" anchor="t">
            <a:noAutofit/>
          </a:bodyPr>
          <a:lstStyle/>
          <a:p>
            <a:r>
              <a:rPr lang="en-US" sz="1600">
                <a:cs typeface="Calibri"/>
              </a:rPr>
              <a:t>Guidelines are hard to interpret; the risk-based approach is difficult to understand, and therefore, difficult to implement</a:t>
            </a:r>
            <a:endParaRPr lang="en-US" sz="1600">
              <a:solidFill>
                <a:schemeClr val="tx1"/>
              </a:solidFill>
              <a:cs typeface="Calibri"/>
            </a:endParaRPr>
          </a:p>
          <a:p>
            <a:r>
              <a:rPr lang="en-US" sz="1600">
                <a:ea typeface="+mn-lt"/>
                <a:cs typeface="+mn-lt"/>
              </a:rPr>
              <a:t>While OBGYNS screen and manage patients for cervical cancer, there is variation on how much primary care providers such as family medicine/internists do beyond screening. Nurse practitioners and physician assistants can also screen and manage women.</a:t>
            </a:r>
            <a:r>
              <a:rPr lang="en-US" sz="1600">
                <a:solidFill>
                  <a:schemeClr val="tx1"/>
                </a:solidFill>
                <a:cs typeface="Arial"/>
              </a:rPr>
              <a:t> </a:t>
            </a:r>
          </a:p>
          <a:p>
            <a:pPr lvl="1" indent="-344170"/>
            <a:r>
              <a:rPr lang="en-US" sz="1600">
                <a:solidFill>
                  <a:schemeClr val="tx1"/>
                </a:solidFill>
              </a:rPr>
              <a:t>It is even more difficult for these clinicians to understand complex guidelines and stay up to date with new evidence.</a:t>
            </a:r>
          </a:p>
          <a:p>
            <a:r>
              <a:rPr lang="en-US" sz="1600">
                <a:cs typeface="Times New Roman"/>
              </a:rPr>
              <a:t>Providers cannot currently rely on EHRs to support managing women with high grade abnormalities or complex histories</a:t>
            </a:r>
          </a:p>
          <a:p>
            <a:r>
              <a:rPr lang="en-US" sz="1600">
                <a:cs typeface="Times New Roman"/>
              </a:rPr>
              <a:t>Data required for CCSM can be incomplete and hard to access, increasing provider burden and constraining evidence-based care</a:t>
            </a:r>
          </a:p>
          <a:p>
            <a:r>
              <a:rPr lang="en-US" sz="1600">
                <a:cs typeface="Times New Roman"/>
              </a:rPr>
              <a:t>Patient-related factors can impact their ability to participate fully in their care; consider how CDS can affect these factors</a:t>
            </a:r>
          </a:p>
          <a:p>
            <a:r>
              <a:rPr lang="en-US" sz="1600">
                <a:cs typeface="Times New Roman"/>
              </a:rPr>
              <a:t>A population-based CDS approach could be valuable, as well as presenting a dashboard of relevant CCSM data to aid clinician decision making</a:t>
            </a:r>
          </a:p>
          <a:p>
            <a:r>
              <a:rPr lang="en-US" sz="1600">
                <a:cs typeface="Times New Roman"/>
              </a:rPr>
              <a:t>Accessing and interpreting pathology reports can increase burden</a:t>
            </a:r>
          </a:p>
        </p:txBody>
      </p:sp>
      <p:sp>
        <p:nvSpPr>
          <p:cNvPr id="2" name="Slide Number Placeholder 1">
            <a:extLst>
              <a:ext uri="{FF2B5EF4-FFF2-40B4-BE49-F238E27FC236}">
                <a16:creationId xmlns:a16="http://schemas.microsoft.com/office/drawing/2014/main" id="{2D1F767F-4116-47E7-BA3F-42F70D0BF8F5}"/>
              </a:ext>
            </a:extLst>
          </p:cNvPr>
          <p:cNvSpPr>
            <a:spLocks noGrp="1"/>
          </p:cNvSpPr>
          <p:nvPr>
            <p:ph type="sldNum" sz="quarter" idx="11"/>
          </p:nvPr>
        </p:nvSpPr>
        <p:spPr/>
        <p:txBody>
          <a:bodyPr/>
          <a:lstStyle/>
          <a:p>
            <a:fld id="{2F2F552B-1952-B44E-8CAB-5705F0ACD2E2}" type="slidenum">
              <a:rPr lang="uk-UA" smtClean="0"/>
              <a:pPr/>
              <a:t>41</a:t>
            </a:fld>
            <a:endParaRPr lang="uk-UA"/>
          </a:p>
        </p:txBody>
      </p:sp>
    </p:spTree>
    <p:extLst>
      <p:ext uri="{BB962C8B-B14F-4D97-AF65-F5344CB8AC3E}">
        <p14:creationId xmlns:p14="http://schemas.microsoft.com/office/powerpoint/2010/main" val="3085308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7C3F9-CAA2-4E02-B8FA-0D6746EDD6BC}"/>
              </a:ext>
            </a:extLst>
          </p:cNvPr>
          <p:cNvSpPr>
            <a:spLocks noGrp="1"/>
          </p:cNvSpPr>
          <p:nvPr>
            <p:ph type="title"/>
          </p:nvPr>
        </p:nvSpPr>
        <p:spPr/>
        <p:txBody>
          <a:bodyPr/>
          <a:lstStyle/>
          <a:p>
            <a:r>
              <a:rPr lang="en-US"/>
              <a:t>Current Clinical Practices: Factors Impacting Care </a:t>
            </a:r>
            <a:r>
              <a:rPr lang="en-US" sz="2400"/>
              <a:t>(1 of 3)</a:t>
            </a:r>
          </a:p>
        </p:txBody>
      </p:sp>
      <p:sp>
        <p:nvSpPr>
          <p:cNvPr id="4" name="Content Placeholder 3">
            <a:extLst>
              <a:ext uri="{FF2B5EF4-FFF2-40B4-BE49-F238E27FC236}">
                <a16:creationId xmlns:a16="http://schemas.microsoft.com/office/drawing/2014/main" id="{D8BB9753-EAED-46FF-B21E-2352D6B5C893}"/>
              </a:ext>
            </a:extLst>
          </p:cNvPr>
          <p:cNvSpPr>
            <a:spLocks noGrp="1"/>
          </p:cNvSpPr>
          <p:nvPr>
            <p:ph sz="quarter" idx="12"/>
          </p:nvPr>
        </p:nvSpPr>
        <p:spPr/>
        <p:txBody>
          <a:bodyPr vert="horz" lIns="91440" tIns="45720" rIns="91440" bIns="45720" rtlCol="0" anchor="t">
            <a:noAutofit/>
          </a:bodyPr>
          <a:lstStyle/>
          <a:p>
            <a:pPr marL="0" indent="0">
              <a:buNone/>
            </a:pPr>
            <a:r>
              <a:rPr lang="en-US" b="1">
                <a:solidFill>
                  <a:schemeClr val="tx1"/>
                </a:solidFill>
              </a:rPr>
              <a:t>CCSM is performed by a diverse set of providers that will benefit from evidence-based CDS resources</a:t>
            </a:r>
          </a:p>
          <a:p>
            <a:pPr lvl="1" indent="-344170"/>
            <a:r>
              <a:rPr lang="en-US" sz="1800">
                <a:solidFill>
                  <a:schemeClr val="tx1"/>
                </a:solidFill>
              </a:rPr>
              <a:t>Including Primary Care providers, OB/GYN specialists, and MD/NP/PAs who perform colposcopies [I-3]</a:t>
            </a:r>
          </a:p>
          <a:p>
            <a:pPr marL="0" indent="0">
              <a:buNone/>
            </a:pPr>
            <a:r>
              <a:rPr lang="en-US" b="1"/>
              <a:t>Guideline uptake is impacted by several factors (e.g., guideline complexity, clinical workflow, patient considerations, data constraints, and technology limitations)</a:t>
            </a:r>
          </a:p>
          <a:p>
            <a:r>
              <a:rPr lang="en-US" sz="2000" b="1">
                <a:solidFill>
                  <a:schemeClr val="tx1">
                    <a:lumMod val="75000"/>
                    <a:lumOff val="25000"/>
                  </a:schemeClr>
                </a:solidFill>
                <a:cs typeface="Calibri" panose="020F0502020204030204" pitchFamily="34" charset="0"/>
              </a:rPr>
              <a:t>Complexity Factors</a:t>
            </a:r>
          </a:p>
          <a:p>
            <a:pPr lvl="1" indent="-344170"/>
            <a:r>
              <a:rPr lang="en-US" sz="1800">
                <a:cs typeface="Calibri"/>
              </a:rPr>
              <a:t>Guidelines are hard to interpret and the risk-based approach is difficult to understand (e.g., determining appropriate follow up due to abnormal results) [37, I-7, I-11] </a:t>
            </a:r>
          </a:p>
          <a:p>
            <a:pPr lvl="1" indent="-344170"/>
            <a:r>
              <a:rPr lang="en-US" sz="1800">
                <a:cs typeface="Calibri"/>
              </a:rPr>
              <a:t>Definitions are unclear related to what constitutes: 1) an abnormal screening result [37]  and 2) a resolved pap abnormality </a:t>
            </a:r>
            <a:endParaRPr lang="en-US" sz="1800">
              <a:cs typeface="Calibri" panose="020F0502020204030204" pitchFamily="34" charset="0"/>
            </a:endParaRPr>
          </a:p>
          <a:p>
            <a:pPr lvl="1" indent="-344170"/>
            <a:r>
              <a:rPr lang="en-US" sz="1800">
                <a:ea typeface="Calibri" panose="020F0502020204030204" pitchFamily="34" charset="0"/>
                <a:cs typeface="Calibri"/>
              </a:rPr>
              <a:t>Care decisions r</a:t>
            </a:r>
            <a:r>
              <a:rPr lang="en-US" sz="1800">
                <a:effectLst/>
                <a:ea typeface="Calibri" panose="020F0502020204030204" pitchFamily="34" charset="0"/>
                <a:cs typeface="Calibri"/>
              </a:rPr>
              <a:t>equire synthesis of data from multiple sources (e.g., scheduling, ordering, registration, pathology</a:t>
            </a:r>
            <a:r>
              <a:rPr lang="en-US" sz="1800">
                <a:ea typeface="Calibri" panose="020F0502020204030204" pitchFamily="34" charset="0"/>
                <a:cs typeface="Calibri"/>
              </a:rPr>
              <a:t>)</a:t>
            </a:r>
            <a:r>
              <a:rPr lang="en-US" sz="1800">
                <a:effectLst/>
                <a:ea typeface="Calibri" panose="020F0502020204030204" pitchFamily="34" charset="0"/>
                <a:cs typeface="Calibri"/>
              </a:rPr>
              <a:t> [7]</a:t>
            </a:r>
            <a:r>
              <a:rPr lang="en-US" sz="1800">
                <a:cs typeface="Calibri"/>
              </a:rPr>
              <a:t> </a:t>
            </a:r>
            <a:endParaRPr lang="en-US" sz="1800">
              <a:cs typeface="Calibri" panose="020F0502020204030204" pitchFamily="34" charset="0"/>
            </a:endParaRPr>
          </a:p>
          <a:p>
            <a:pPr lvl="1" indent="-344170"/>
            <a:endParaRPr lang="en-US"/>
          </a:p>
        </p:txBody>
      </p:sp>
      <p:sp>
        <p:nvSpPr>
          <p:cNvPr id="2" name="Slide Number Placeholder 1">
            <a:extLst>
              <a:ext uri="{FF2B5EF4-FFF2-40B4-BE49-F238E27FC236}">
                <a16:creationId xmlns:a16="http://schemas.microsoft.com/office/drawing/2014/main" id="{47C65151-F88F-44DA-A62C-816682EC0910}"/>
              </a:ext>
            </a:extLst>
          </p:cNvPr>
          <p:cNvSpPr>
            <a:spLocks noGrp="1"/>
          </p:cNvSpPr>
          <p:nvPr>
            <p:ph type="sldNum" sz="quarter" idx="11"/>
          </p:nvPr>
        </p:nvSpPr>
        <p:spPr/>
        <p:txBody>
          <a:bodyPr/>
          <a:lstStyle/>
          <a:p>
            <a:fld id="{2F2F552B-1952-B44E-8CAB-5705F0ACD2E2}" type="slidenum">
              <a:rPr lang="uk-UA" smtClean="0"/>
              <a:pPr/>
              <a:t>42</a:t>
            </a:fld>
            <a:endParaRPr lang="uk-UA"/>
          </a:p>
        </p:txBody>
      </p:sp>
    </p:spTree>
    <p:extLst>
      <p:ext uri="{BB962C8B-B14F-4D97-AF65-F5344CB8AC3E}">
        <p14:creationId xmlns:p14="http://schemas.microsoft.com/office/powerpoint/2010/main" val="428452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419ED6-34F7-4528-9046-224E8EF4C26C}"/>
              </a:ext>
            </a:extLst>
          </p:cNvPr>
          <p:cNvSpPr>
            <a:spLocks noGrp="1"/>
          </p:cNvSpPr>
          <p:nvPr>
            <p:ph type="title"/>
          </p:nvPr>
        </p:nvSpPr>
        <p:spPr/>
        <p:txBody>
          <a:bodyPr/>
          <a:lstStyle/>
          <a:p>
            <a:r>
              <a:rPr lang="en-US"/>
              <a:t>Current Clinical Practices: Factors Impacting Care </a:t>
            </a:r>
            <a:r>
              <a:rPr lang="en-US" sz="2400"/>
              <a:t>(2 of 3)</a:t>
            </a:r>
            <a:endParaRPr lang="en-US"/>
          </a:p>
        </p:txBody>
      </p:sp>
      <p:sp>
        <p:nvSpPr>
          <p:cNvPr id="5" name="Rectangle 4">
            <a:extLst>
              <a:ext uri="{FF2B5EF4-FFF2-40B4-BE49-F238E27FC236}">
                <a16:creationId xmlns:a16="http://schemas.microsoft.com/office/drawing/2014/main" id="{42FE9042-F310-4C65-8592-A64BAC0949FA}"/>
              </a:ext>
            </a:extLst>
          </p:cNvPr>
          <p:cNvSpPr/>
          <p:nvPr/>
        </p:nvSpPr>
        <p:spPr>
          <a:xfrm>
            <a:off x="271324" y="2078714"/>
            <a:ext cx="2398814" cy="3420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2"/>
                </a:solidFill>
              </a:rPr>
              <a:t>SME Recommendation: </a:t>
            </a:r>
            <a:r>
              <a:rPr lang="en-US" sz="1800">
                <a:solidFill>
                  <a:schemeClr val="bg1"/>
                </a:solidFill>
              </a:rPr>
              <a:t>Present </a:t>
            </a:r>
            <a:r>
              <a:rPr lang="en-US" sz="1800">
                <a:solidFill>
                  <a:schemeClr val="bg2"/>
                </a:solidFill>
              </a:rPr>
              <a:t>management recommendation when the clinician reviews the screening results [I-2]</a:t>
            </a:r>
          </a:p>
        </p:txBody>
      </p:sp>
      <p:sp>
        <p:nvSpPr>
          <p:cNvPr id="4" name="Content Placeholder 3">
            <a:extLst>
              <a:ext uri="{FF2B5EF4-FFF2-40B4-BE49-F238E27FC236}">
                <a16:creationId xmlns:a16="http://schemas.microsoft.com/office/drawing/2014/main" id="{D0B398CE-13A9-406C-9724-01D13504AE17}"/>
              </a:ext>
            </a:extLst>
          </p:cNvPr>
          <p:cNvSpPr>
            <a:spLocks noGrp="1"/>
          </p:cNvSpPr>
          <p:nvPr>
            <p:ph sz="quarter" idx="12"/>
          </p:nvPr>
        </p:nvSpPr>
        <p:spPr>
          <a:xfrm>
            <a:off x="2800952" y="1246909"/>
            <a:ext cx="9047747" cy="5001491"/>
          </a:xfrm>
        </p:spPr>
        <p:txBody>
          <a:bodyPr/>
          <a:lstStyle/>
          <a:p>
            <a:r>
              <a:rPr lang="en-US" sz="1600" b="1">
                <a:solidFill>
                  <a:schemeClr val="tx1">
                    <a:lumMod val="75000"/>
                    <a:lumOff val="25000"/>
                  </a:schemeClr>
                </a:solidFill>
              </a:rPr>
              <a:t>Workflow factors</a:t>
            </a:r>
          </a:p>
          <a:p>
            <a:pPr lvl="1"/>
            <a:r>
              <a:rPr lang="en-US" sz="1600">
                <a:solidFill>
                  <a:schemeClr val="tx1"/>
                </a:solidFill>
                <a:latin typeface="Calibri" panose="020F0502020204030204" pitchFamily="34" charset="0"/>
                <a:cs typeface="Calibri" panose="020F0502020204030204" pitchFamily="34" charset="0"/>
              </a:rPr>
              <a:t>P</a:t>
            </a:r>
            <a:r>
              <a:rPr lang="en-US" sz="1600">
                <a:latin typeface="Calibri" panose="020F0502020204030204" pitchFamily="34" charset="0"/>
                <a:cs typeface="Calibri" panose="020F0502020204030204" pitchFamily="34" charset="0"/>
              </a:rPr>
              <a:t>rovider practice often varies, even within the same organization, which introduces resistance to a standardized approach [I-11, I-12, I-13]</a:t>
            </a:r>
          </a:p>
          <a:p>
            <a:pPr lvl="1"/>
            <a:r>
              <a:rPr lang="en-US" sz="1600">
                <a:effectLst/>
                <a:latin typeface="Calibri" panose="020F0502020204030204" pitchFamily="34" charset="0"/>
                <a:ea typeface="Calibri" panose="020F0502020204030204" pitchFamily="34" charset="0"/>
                <a:cs typeface="Times New Roman" panose="02020603050405020304" pitchFamily="18" charset="0"/>
              </a:rPr>
              <a:t>Lack of coordination between nurses and providers (and referring providers and specialists) may lead to confusion and gaps in care [25,37] </a:t>
            </a:r>
          </a:p>
          <a:p>
            <a:pPr lvl="1"/>
            <a:r>
              <a:rPr lang="en-US" sz="1600">
                <a:latin typeface="Calibri" panose="020F0502020204030204" pitchFamily="34" charset="0"/>
                <a:ea typeface="Calibri" panose="020F0502020204030204" pitchFamily="34" charset="0"/>
                <a:cs typeface="Times New Roman" panose="02020603050405020304" pitchFamily="18" charset="0"/>
              </a:rPr>
              <a:t>R</a:t>
            </a:r>
            <a:r>
              <a:rPr lang="en-US" sz="1600">
                <a:effectLst/>
                <a:latin typeface="Calibri" panose="020F0502020204030204" pitchFamily="34" charset="0"/>
                <a:ea typeface="Calibri" panose="020F0502020204030204" pitchFamily="34" charset="0"/>
                <a:cs typeface="Times New Roman" panose="02020603050405020304" pitchFamily="18" charset="0"/>
              </a:rPr>
              <a:t>eminders presented outside of routine workflow are less actionable and can lead to gaps in care [25]</a:t>
            </a:r>
          </a:p>
          <a:p>
            <a:pPr lvl="1"/>
            <a:r>
              <a:rPr lang="en-US" sz="1600">
                <a:latin typeface="Calibri" panose="020F0502020204030204" pitchFamily="34" charset="0"/>
                <a:ea typeface="Calibri" panose="020F0502020204030204" pitchFamily="34" charset="0"/>
                <a:cs typeface="Times New Roman" panose="02020603050405020304" pitchFamily="18" charset="0"/>
              </a:rPr>
              <a:t>Organizational policies, quality reporting requirements, and revenue implications can impact workflow and guideline uptake [I-2]</a:t>
            </a:r>
            <a:r>
              <a:rPr lang="en-US" sz="1600">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1600">
                <a:latin typeface="Calibri" panose="020F0502020204030204" pitchFamily="34" charset="0"/>
                <a:ea typeface="Calibri" panose="020F0502020204030204" pitchFamily="34" charset="0"/>
                <a:cs typeface="Times New Roman" panose="02020603050405020304" pitchFamily="18" charset="0"/>
              </a:rPr>
              <a:t>Practicing solely from a single patient perspective as opposed to a population health perspective can lead to missed opportunities for patient care (consider generating reports and outreach campaigns) [I-3]</a:t>
            </a:r>
          </a:p>
          <a:p>
            <a:r>
              <a:rPr lang="en-US" sz="1600" b="1">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Patient-related factors</a:t>
            </a:r>
          </a:p>
          <a:p>
            <a:pPr lvl="1"/>
            <a:r>
              <a:rPr lang="en-US" sz="1600">
                <a:latin typeface="Calibri" panose="020F0502020204030204" pitchFamily="34" charset="0"/>
                <a:ea typeface="Calibri" panose="020F0502020204030204" pitchFamily="34" charset="0"/>
                <a:cs typeface="Calibri" panose="020F0502020204030204" pitchFamily="34" charset="0"/>
              </a:rPr>
              <a:t>Difficulty with keeping follow-up appointments, a limited understanding of the significance of the screening abnormality, other life-issues taking priority [7], unstable insurance, health literacy, and language barriers [13] can impact the patient’s care</a:t>
            </a:r>
            <a:endParaRPr lang="en-US" sz="1600">
              <a:latin typeface="Calibri" panose="020F0502020204030204" pitchFamily="34" charset="0"/>
              <a:cs typeface="Calibri" panose="020F0502020204030204" pitchFamily="34" charset="0"/>
            </a:endParaRPr>
          </a:p>
          <a:p>
            <a:pPr marL="344487" lvl="1" indent="0">
              <a:buNone/>
            </a:pPr>
            <a:r>
              <a:rPr lang="en-US" sz="1800">
                <a:latin typeface="Calibri" panose="020F0502020204030204" pitchFamily="34" charset="0"/>
                <a:ea typeface="Calibri" panose="020F0502020204030204" pitchFamily="34" charset="0"/>
                <a:cs typeface="Times New Roman" panose="02020603050405020304" pitchFamily="18" charset="0"/>
              </a:rPr>
              <a:t> </a:t>
            </a:r>
          </a:p>
          <a:p>
            <a:pPr lvl="1"/>
            <a:endParaRPr lang="en-US"/>
          </a:p>
        </p:txBody>
      </p:sp>
      <p:sp>
        <p:nvSpPr>
          <p:cNvPr id="2" name="Slide Number Placeholder 1">
            <a:extLst>
              <a:ext uri="{FF2B5EF4-FFF2-40B4-BE49-F238E27FC236}">
                <a16:creationId xmlns:a16="http://schemas.microsoft.com/office/drawing/2014/main" id="{505345AF-C2AD-4180-A66A-6EECEF463181}"/>
              </a:ext>
            </a:extLst>
          </p:cNvPr>
          <p:cNvSpPr>
            <a:spLocks noGrp="1"/>
          </p:cNvSpPr>
          <p:nvPr>
            <p:ph type="sldNum" sz="quarter" idx="11"/>
          </p:nvPr>
        </p:nvSpPr>
        <p:spPr/>
        <p:txBody>
          <a:bodyPr/>
          <a:lstStyle/>
          <a:p>
            <a:fld id="{2F2F552B-1952-B44E-8CAB-5705F0ACD2E2}" type="slidenum">
              <a:rPr lang="uk-UA" smtClean="0"/>
              <a:pPr/>
              <a:t>43</a:t>
            </a:fld>
            <a:endParaRPr lang="uk-UA"/>
          </a:p>
        </p:txBody>
      </p:sp>
    </p:spTree>
    <p:extLst>
      <p:ext uri="{BB962C8B-B14F-4D97-AF65-F5344CB8AC3E}">
        <p14:creationId xmlns:p14="http://schemas.microsoft.com/office/powerpoint/2010/main" val="2017544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7981AB-246D-4A18-8C2D-113E5098134B}"/>
              </a:ext>
            </a:extLst>
          </p:cNvPr>
          <p:cNvSpPr>
            <a:spLocks noGrp="1"/>
          </p:cNvSpPr>
          <p:nvPr>
            <p:ph type="title"/>
          </p:nvPr>
        </p:nvSpPr>
        <p:spPr/>
        <p:txBody>
          <a:bodyPr/>
          <a:lstStyle/>
          <a:p>
            <a:r>
              <a:rPr lang="en-US"/>
              <a:t>Current Clinical Practices: Factors Impacting Care </a:t>
            </a:r>
            <a:r>
              <a:rPr lang="en-US" sz="2400"/>
              <a:t>(3 of 3)</a:t>
            </a:r>
            <a:endParaRPr lang="en-US"/>
          </a:p>
        </p:txBody>
      </p:sp>
      <p:sp>
        <p:nvSpPr>
          <p:cNvPr id="7" name="TextBox 6">
            <a:extLst>
              <a:ext uri="{FF2B5EF4-FFF2-40B4-BE49-F238E27FC236}">
                <a16:creationId xmlns:a16="http://schemas.microsoft.com/office/drawing/2014/main" id="{A4C04853-547D-4043-AC6B-524449A95F78}"/>
              </a:ext>
            </a:extLst>
          </p:cNvPr>
          <p:cNvSpPr txBox="1"/>
          <p:nvPr/>
        </p:nvSpPr>
        <p:spPr>
          <a:xfrm>
            <a:off x="457200" y="1090242"/>
            <a:ext cx="11465626" cy="2569934"/>
          </a:xfrm>
          <a:prstGeom prst="rect">
            <a:avLst/>
          </a:prstGeom>
          <a:ln>
            <a:noFill/>
          </a:ln>
        </p:spPr>
        <p:txBody>
          <a:bodyPr vert="horz" wrap="square" lIns="91440" tIns="45720" rIns="91440" bIns="45720" rtlCol="0">
            <a:spAutoFit/>
          </a:bodyPr>
          <a:lstStyle/>
          <a:p>
            <a:pPr marL="285750" indent="-285750">
              <a:spcBef>
                <a:spcPts val="600"/>
              </a:spcBef>
              <a:spcAft>
                <a:spcPts val="600"/>
              </a:spcAft>
              <a:buFont typeface="Wingdings" panose="05000000000000000000" pitchFamily="2" charset="2"/>
              <a:buChar char="§"/>
            </a:pPr>
            <a:r>
              <a:rPr lang="en-US" sz="1800" b="1">
                <a:solidFill>
                  <a:schemeClr val="tx1">
                    <a:lumMod val="75000"/>
                    <a:lumOff val="25000"/>
                  </a:schemeClr>
                </a:solidFill>
                <a:cs typeface="Calibri" panose="020F0502020204030204" pitchFamily="34" charset="0"/>
              </a:rPr>
              <a:t>Data Factors</a:t>
            </a:r>
          </a:p>
          <a:p>
            <a:pPr marL="742950" lvl="1" indent="-285750">
              <a:spcBef>
                <a:spcPts val="600"/>
              </a:spcBef>
              <a:spcAft>
                <a:spcPts val="600"/>
              </a:spcAft>
              <a:buFont typeface="Wingdings" panose="05000000000000000000" pitchFamily="2" charset="2"/>
              <a:buChar char="§"/>
            </a:pPr>
            <a:r>
              <a:rPr lang="en-US">
                <a:ea typeface="Calibri" panose="020F0502020204030204" pitchFamily="34" charset="0"/>
                <a:cs typeface="Calibri" panose="020F0502020204030204" pitchFamily="34" charset="0"/>
              </a:rPr>
              <a:t>The patient’s f</a:t>
            </a:r>
            <a:r>
              <a:rPr lang="en-US">
                <a:effectLst/>
                <a:ea typeface="Calibri" panose="020F0502020204030204" pitchFamily="34" charset="0"/>
                <a:cs typeface="Calibri" panose="020F0502020204030204" pitchFamily="34" charset="0"/>
              </a:rPr>
              <a:t>ull medical history and historical data may not be in the </a:t>
            </a:r>
            <a:r>
              <a:rPr lang="en-US">
                <a:ea typeface="Calibri" panose="020F0502020204030204" pitchFamily="34" charset="0"/>
                <a:cs typeface="Calibri" panose="020F0502020204030204" pitchFamily="34" charset="0"/>
              </a:rPr>
              <a:t>EH</a:t>
            </a:r>
            <a:r>
              <a:rPr lang="en-US">
                <a:effectLst/>
                <a:ea typeface="Calibri" panose="020F0502020204030204" pitchFamily="34" charset="0"/>
                <a:cs typeface="Calibri" panose="020F0502020204030204" pitchFamily="34" charset="0"/>
              </a:rPr>
              <a:t>R, especially the patient’s sexual activity [I-13], requiring additional data collection </a:t>
            </a:r>
          </a:p>
          <a:p>
            <a:pPr marL="742950" lvl="1" indent="-285750">
              <a:spcBef>
                <a:spcPts val="600"/>
              </a:spcBef>
              <a:spcAft>
                <a:spcPts val="600"/>
              </a:spcAft>
              <a:buFont typeface="Wingdings" panose="05000000000000000000" pitchFamily="2" charset="2"/>
              <a:buChar char="§"/>
            </a:pPr>
            <a:r>
              <a:rPr lang="en-US">
                <a:cs typeface="Calibri" panose="020F0502020204030204" pitchFamily="34" charset="0"/>
              </a:rPr>
              <a:t>It is hard to access all the data required for decision making [25] which increases clinician burden</a:t>
            </a:r>
            <a:endParaRPr lang="en-US">
              <a:effectLst/>
              <a:ea typeface="Calibri" panose="020F0502020204030204" pitchFamily="34" charset="0"/>
              <a:cs typeface="Calibri" panose="020F0502020204030204" pitchFamily="34" charset="0"/>
            </a:endParaRPr>
          </a:p>
          <a:p>
            <a:pPr marL="742950" lvl="1" indent="-285750">
              <a:spcBef>
                <a:spcPts val="600"/>
              </a:spcBef>
              <a:spcAft>
                <a:spcPts val="600"/>
              </a:spcAft>
              <a:buFont typeface="Wingdings" panose="05000000000000000000" pitchFamily="2" charset="2"/>
              <a:buChar char="§"/>
            </a:pPr>
            <a:r>
              <a:rPr lang="en-US">
                <a:ea typeface="Calibri" panose="020F0502020204030204" pitchFamily="34" charset="0"/>
                <a:cs typeface="Calibri" panose="020F0502020204030204" pitchFamily="34" charset="0"/>
              </a:rPr>
              <a:t>Interpretation of textual pathology reports, even when using NLP (e.g., to categorize the severity of abnormal results), is challenging [7, I-11]</a:t>
            </a:r>
            <a:endParaRPr lang="en-US">
              <a:effectLst/>
              <a:ea typeface="Calibri" panose="020F0502020204030204" pitchFamily="34" charset="0"/>
              <a:cs typeface="Calibri" panose="020F0502020204030204" pitchFamily="34" charset="0"/>
            </a:endParaRPr>
          </a:p>
          <a:p>
            <a:pPr algn="l"/>
            <a:endParaRPr lang="en-US"/>
          </a:p>
        </p:txBody>
      </p:sp>
      <p:sp>
        <p:nvSpPr>
          <p:cNvPr id="4" name="Content Placeholder 3">
            <a:extLst>
              <a:ext uri="{FF2B5EF4-FFF2-40B4-BE49-F238E27FC236}">
                <a16:creationId xmlns:a16="http://schemas.microsoft.com/office/drawing/2014/main" id="{118413EA-5596-4E93-B791-B27C476B7B4F}"/>
              </a:ext>
            </a:extLst>
          </p:cNvPr>
          <p:cNvSpPr>
            <a:spLocks noGrp="1"/>
          </p:cNvSpPr>
          <p:nvPr>
            <p:ph sz="quarter" idx="12"/>
          </p:nvPr>
        </p:nvSpPr>
        <p:spPr>
          <a:xfrm>
            <a:off x="457200" y="3429000"/>
            <a:ext cx="8263288" cy="2819400"/>
          </a:xfrm>
        </p:spPr>
        <p:txBody>
          <a:bodyPr/>
          <a:lstStyle/>
          <a:p>
            <a:r>
              <a:rPr lang="en-US" sz="1800" b="1">
                <a:solidFill>
                  <a:schemeClr val="tx1">
                    <a:lumMod val="75000"/>
                    <a:lumOff val="25000"/>
                  </a:schemeClr>
                </a:solidFill>
              </a:rPr>
              <a:t>System and Technology Factors</a:t>
            </a:r>
          </a:p>
          <a:p>
            <a:pPr lvl="1"/>
            <a:r>
              <a:rPr lang="en-US" sz="1800">
                <a:effectLst/>
                <a:ea typeface="Calibri" panose="020F0502020204030204" pitchFamily="34" charset="0"/>
                <a:cs typeface="Times New Roman" panose="02020603050405020304" pitchFamily="18" charset="0"/>
              </a:rPr>
              <a:t>EHRs do not currently support high risk screening</a:t>
            </a:r>
          </a:p>
          <a:p>
            <a:pPr lvl="3"/>
            <a:r>
              <a:rPr lang="en-US" sz="1800">
                <a:effectLst/>
                <a:ea typeface="Calibri" panose="020F0502020204030204" pitchFamily="34" charset="0"/>
                <a:cs typeface="Times New Roman" panose="02020603050405020304" pitchFamily="18" charset="0"/>
              </a:rPr>
              <a:t>UpToDate </a:t>
            </a:r>
            <a:r>
              <a:rPr lang="en-US" sz="1800">
                <a:ea typeface="Calibri" panose="020F0502020204030204" pitchFamily="34" charset="0"/>
                <a:cs typeface="Times New Roman" panose="02020603050405020304" pitchFamily="18" charset="0"/>
              </a:rPr>
              <a:t>m</a:t>
            </a:r>
            <a:r>
              <a:rPr lang="en-US" sz="1800">
                <a:effectLst/>
                <a:ea typeface="Calibri" panose="020F0502020204030204" pitchFamily="34" charset="0"/>
                <a:cs typeface="Times New Roman" panose="02020603050405020304" pitchFamily="18" charset="0"/>
              </a:rPr>
              <a:t>anagement guidelines are being </a:t>
            </a:r>
            <a:r>
              <a:rPr lang="en-US" sz="1800">
                <a:ea typeface="Calibri" panose="020F0502020204030204" pitchFamily="34" charset="0"/>
                <a:cs typeface="Times New Roman" panose="02020603050405020304" pitchFamily="18" charset="0"/>
              </a:rPr>
              <a:t>revised,</a:t>
            </a:r>
            <a:r>
              <a:rPr lang="en-US" sz="1800">
                <a:effectLst/>
                <a:ea typeface="Calibri" panose="020F0502020204030204" pitchFamily="34" charset="0"/>
                <a:cs typeface="Times New Roman" panose="02020603050405020304" pitchFamily="18" charset="0"/>
              </a:rPr>
              <a:t> and may not be integrated in </a:t>
            </a:r>
            <a:r>
              <a:rPr lang="en-US" sz="1800">
                <a:ea typeface="Calibri" panose="020F0502020204030204" pitchFamily="34" charset="0"/>
                <a:cs typeface="Times New Roman" panose="02020603050405020304" pitchFamily="18" charset="0"/>
              </a:rPr>
              <a:t>the EH</a:t>
            </a:r>
            <a:r>
              <a:rPr lang="en-US" sz="1800">
                <a:effectLst/>
                <a:ea typeface="Calibri" panose="020F0502020204030204" pitchFamily="34" charset="0"/>
                <a:cs typeface="Times New Roman" panose="02020603050405020304" pitchFamily="18" charset="0"/>
              </a:rPr>
              <a:t>R, which </a:t>
            </a:r>
            <a:r>
              <a:rPr lang="en-US" sz="1800">
                <a:ea typeface="Calibri" panose="020F0502020204030204" pitchFamily="34" charset="0"/>
                <a:cs typeface="Times New Roman" panose="02020603050405020304" pitchFamily="18" charset="0"/>
              </a:rPr>
              <a:t>contributes</a:t>
            </a:r>
            <a:r>
              <a:rPr lang="en-US" sz="1800">
                <a:effectLst/>
                <a:ea typeface="Calibri" panose="020F0502020204030204" pitchFamily="34" charset="0"/>
                <a:cs typeface="Times New Roman" panose="02020603050405020304" pitchFamily="18" charset="0"/>
              </a:rPr>
              <a:t> to a knowledge gap [I-11] </a:t>
            </a:r>
          </a:p>
          <a:p>
            <a:pPr lvl="1"/>
            <a:r>
              <a:rPr lang="en-US" sz="1800">
                <a:ea typeface="Calibri" panose="020F0502020204030204" pitchFamily="34" charset="0"/>
                <a:cs typeface="Times New Roman" panose="02020603050405020304" pitchFamily="18" charset="0"/>
              </a:rPr>
              <a:t>Missed opportunities lead to inefficiency and reduced quality of care (e.g., p</a:t>
            </a:r>
            <a:r>
              <a:rPr lang="en-US" sz="1800">
                <a:effectLst/>
                <a:ea typeface="Calibri" panose="020F0502020204030204" pitchFamily="34" charset="0"/>
                <a:cs typeface="Times New Roman" panose="02020603050405020304" pitchFamily="18" charset="0"/>
              </a:rPr>
              <a:t>roviders can be un</a:t>
            </a:r>
            <a:r>
              <a:rPr lang="en-US" sz="1800">
                <a:ea typeface="Calibri" panose="020F0502020204030204" pitchFamily="34" charset="0"/>
                <a:cs typeface="Times New Roman" panose="02020603050405020304" pitchFamily="18" charset="0"/>
              </a:rPr>
              <a:t>aware </a:t>
            </a:r>
            <a:r>
              <a:rPr lang="en-US" sz="1800">
                <a:effectLst/>
                <a:ea typeface="Calibri" panose="020F0502020204030204" pitchFamily="34" charset="0"/>
                <a:cs typeface="Times New Roman" panose="02020603050405020304" pitchFamily="18" charset="0"/>
              </a:rPr>
              <a:t>of an abnormal results, limited capability to systematically track patients who do not keep follow-up appointments) [7]</a:t>
            </a:r>
          </a:p>
          <a:p>
            <a:pPr marL="688975" lvl="2" indent="0">
              <a:buNone/>
            </a:pPr>
            <a:endParaRPr lang="en-US" sz="2400"/>
          </a:p>
          <a:p>
            <a:pPr lvl="2"/>
            <a:endParaRPr lang="en-US"/>
          </a:p>
        </p:txBody>
      </p:sp>
      <p:pic>
        <p:nvPicPr>
          <p:cNvPr id="6" name="Picture 5" descr="Person pointing at the stock market graph with virtual screen">
            <a:extLst>
              <a:ext uri="{FF2B5EF4-FFF2-40B4-BE49-F238E27FC236}">
                <a16:creationId xmlns:a16="http://schemas.microsoft.com/office/drawing/2014/main" id="{085CD9E8-0FE6-4D36-A198-FCCAA4661664}"/>
              </a:ext>
            </a:extLst>
          </p:cNvPr>
          <p:cNvPicPr>
            <a:picLocks noChangeAspect="1"/>
          </p:cNvPicPr>
          <p:nvPr/>
        </p:nvPicPr>
        <p:blipFill>
          <a:blip r:embed="rId2"/>
          <a:stretch>
            <a:fillRect/>
          </a:stretch>
        </p:blipFill>
        <p:spPr>
          <a:xfrm>
            <a:off x="8837590" y="3801978"/>
            <a:ext cx="2948669" cy="1965779"/>
          </a:xfrm>
          <a:prstGeom prst="rect">
            <a:avLst/>
          </a:prstGeom>
        </p:spPr>
      </p:pic>
      <p:sp>
        <p:nvSpPr>
          <p:cNvPr id="2" name="Slide Number Placeholder 1">
            <a:extLst>
              <a:ext uri="{FF2B5EF4-FFF2-40B4-BE49-F238E27FC236}">
                <a16:creationId xmlns:a16="http://schemas.microsoft.com/office/drawing/2014/main" id="{85D06C95-49BD-48AF-B7C3-57DE269A1F41}"/>
              </a:ext>
            </a:extLst>
          </p:cNvPr>
          <p:cNvSpPr>
            <a:spLocks noGrp="1"/>
          </p:cNvSpPr>
          <p:nvPr>
            <p:ph type="sldNum" sz="quarter" idx="11"/>
          </p:nvPr>
        </p:nvSpPr>
        <p:spPr/>
        <p:txBody>
          <a:bodyPr/>
          <a:lstStyle/>
          <a:p>
            <a:fld id="{2F2F552B-1952-B44E-8CAB-5705F0ACD2E2}" type="slidenum">
              <a:rPr lang="uk-UA" smtClean="0"/>
              <a:pPr/>
              <a:t>44</a:t>
            </a:fld>
            <a:endParaRPr lang="uk-UA"/>
          </a:p>
        </p:txBody>
      </p:sp>
    </p:spTree>
    <p:extLst>
      <p:ext uri="{BB962C8B-B14F-4D97-AF65-F5344CB8AC3E}">
        <p14:creationId xmlns:p14="http://schemas.microsoft.com/office/powerpoint/2010/main" val="2823701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63339-73D6-4415-9554-1A6D28B9A06C}"/>
              </a:ext>
            </a:extLst>
          </p:cNvPr>
          <p:cNvSpPr>
            <a:spLocks noGrp="1"/>
          </p:cNvSpPr>
          <p:nvPr>
            <p:ph type="title"/>
          </p:nvPr>
        </p:nvSpPr>
        <p:spPr/>
        <p:txBody>
          <a:bodyPr/>
          <a:lstStyle/>
          <a:p>
            <a:pPr algn="l"/>
            <a:r>
              <a:rPr lang="en-US"/>
              <a:t>Current Clinical Practices: Successful CDS Approaches </a:t>
            </a:r>
          </a:p>
        </p:txBody>
      </p:sp>
      <p:sp>
        <p:nvSpPr>
          <p:cNvPr id="8" name="Rectangle 7">
            <a:extLst>
              <a:ext uri="{FF2B5EF4-FFF2-40B4-BE49-F238E27FC236}">
                <a16:creationId xmlns:a16="http://schemas.microsoft.com/office/drawing/2014/main" id="{96195154-5695-4383-94F6-982EF263F753}"/>
              </a:ext>
            </a:extLst>
          </p:cNvPr>
          <p:cNvSpPr/>
          <p:nvPr/>
        </p:nvSpPr>
        <p:spPr>
          <a:xfrm>
            <a:off x="944526" y="1258784"/>
            <a:ext cx="10790273" cy="583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400">
                <a:solidFill>
                  <a:schemeClr val="tx1"/>
                </a:solidFill>
              </a:rPr>
              <a:t>Successful CCSM CDS approaches that integrated well into clinical workflow to support patient care include:</a:t>
            </a:r>
          </a:p>
        </p:txBody>
      </p:sp>
      <p:sp>
        <p:nvSpPr>
          <p:cNvPr id="2" name="Text Placeholder 1">
            <a:extLst>
              <a:ext uri="{FF2B5EF4-FFF2-40B4-BE49-F238E27FC236}">
                <a16:creationId xmlns:a16="http://schemas.microsoft.com/office/drawing/2014/main" id="{F4493319-93E3-4A05-B944-716312170752}"/>
              </a:ext>
            </a:extLst>
          </p:cNvPr>
          <p:cNvSpPr>
            <a:spLocks noGrp="1"/>
          </p:cNvSpPr>
          <p:nvPr>
            <p:ph type="body" idx="1"/>
          </p:nvPr>
        </p:nvSpPr>
        <p:spPr>
          <a:xfrm>
            <a:off x="944527" y="2009845"/>
            <a:ext cx="4886257" cy="583045"/>
          </a:xfrm>
          <a:solidFill>
            <a:srgbClr val="005B93"/>
          </a:solidFill>
        </p:spPr>
        <p:txBody>
          <a:bodyPr/>
          <a:lstStyle/>
          <a:p>
            <a:pPr algn="ctr"/>
            <a:r>
              <a:rPr lang="en-US" sz="2000">
                <a:solidFill>
                  <a:schemeClr val="bg1"/>
                </a:solidFill>
              </a:rPr>
              <a:t>Patient-Facing CDS Approaches</a:t>
            </a:r>
          </a:p>
        </p:txBody>
      </p:sp>
      <p:sp>
        <p:nvSpPr>
          <p:cNvPr id="5" name="Text Placeholder 4">
            <a:extLst>
              <a:ext uri="{FF2B5EF4-FFF2-40B4-BE49-F238E27FC236}">
                <a16:creationId xmlns:a16="http://schemas.microsoft.com/office/drawing/2014/main" id="{7369BBFD-8CCC-4B5A-A6E7-179051D0E2EF}"/>
              </a:ext>
            </a:extLst>
          </p:cNvPr>
          <p:cNvSpPr>
            <a:spLocks noGrp="1"/>
          </p:cNvSpPr>
          <p:nvPr>
            <p:ph type="body" sz="quarter" idx="21"/>
          </p:nvPr>
        </p:nvSpPr>
        <p:spPr>
          <a:xfrm>
            <a:off x="944527" y="2729280"/>
            <a:ext cx="4886256" cy="2600697"/>
          </a:xfrm>
          <a:ln>
            <a:solidFill>
              <a:schemeClr val="tx2">
                <a:lumMod val="10000"/>
                <a:lumOff val="90000"/>
              </a:schemeClr>
            </a:solidFill>
          </a:ln>
        </p:spPr>
        <p:txBody>
          <a:bodyPr>
            <a:normAutofit/>
          </a:bodyPr>
          <a:lstStyle/>
          <a:p>
            <a:pPr marL="342900" indent="-342900">
              <a:buFont typeface="Arial" panose="020B0604020202020204" pitchFamily="34" charset="0"/>
              <a:buChar char="•"/>
            </a:pPr>
            <a:r>
              <a:rPr lang="en-US" sz="1800"/>
              <a:t>Same-day screening appts following a primary care visit [37]</a:t>
            </a:r>
          </a:p>
          <a:p>
            <a:pPr marL="342900" indent="-342900">
              <a:buFont typeface="Arial" panose="020B0604020202020204" pitchFamily="34" charset="0"/>
              <a:buChar char="•"/>
            </a:pPr>
            <a:r>
              <a:rPr lang="en-US" sz="1800"/>
              <a:t>Dashboard listing screening results and dates, medical appts., etc. [7]</a:t>
            </a:r>
          </a:p>
          <a:p>
            <a:pPr marL="342900" indent="-342900">
              <a:buFont typeface="Arial" panose="020B0604020202020204" pitchFamily="34" charset="0"/>
              <a:buChar char="•"/>
            </a:pPr>
            <a:r>
              <a:rPr lang="en-US" sz="1800"/>
              <a:t>Reminder letters [13]</a:t>
            </a:r>
          </a:p>
        </p:txBody>
      </p:sp>
      <p:sp>
        <p:nvSpPr>
          <p:cNvPr id="3" name="Text Placeholder 2">
            <a:extLst>
              <a:ext uri="{FF2B5EF4-FFF2-40B4-BE49-F238E27FC236}">
                <a16:creationId xmlns:a16="http://schemas.microsoft.com/office/drawing/2014/main" id="{4942CF78-1CE8-4190-85D6-1C82DAE0FDA7}"/>
              </a:ext>
            </a:extLst>
          </p:cNvPr>
          <p:cNvSpPr>
            <a:spLocks noGrp="1"/>
          </p:cNvSpPr>
          <p:nvPr>
            <p:ph type="body" sz="quarter" idx="3"/>
          </p:nvPr>
        </p:nvSpPr>
        <p:spPr>
          <a:xfrm>
            <a:off x="6543304" y="1993898"/>
            <a:ext cx="5191496" cy="583045"/>
          </a:xfrm>
          <a:solidFill>
            <a:srgbClr val="005B93"/>
          </a:solidFill>
        </p:spPr>
        <p:txBody>
          <a:bodyPr/>
          <a:lstStyle/>
          <a:p>
            <a:pPr algn="ctr"/>
            <a:r>
              <a:rPr lang="en-US" sz="2000">
                <a:solidFill>
                  <a:schemeClr val="bg1"/>
                </a:solidFill>
              </a:rPr>
              <a:t>Clinician-Facing CDS Approaches</a:t>
            </a:r>
          </a:p>
        </p:txBody>
      </p:sp>
      <p:sp>
        <p:nvSpPr>
          <p:cNvPr id="6" name="Text Placeholder 5">
            <a:extLst>
              <a:ext uri="{FF2B5EF4-FFF2-40B4-BE49-F238E27FC236}">
                <a16:creationId xmlns:a16="http://schemas.microsoft.com/office/drawing/2014/main" id="{EDD00565-C28F-4A14-8247-5ABE3A40B32A}"/>
              </a:ext>
            </a:extLst>
          </p:cNvPr>
          <p:cNvSpPr>
            <a:spLocks noGrp="1"/>
          </p:cNvSpPr>
          <p:nvPr>
            <p:ph type="body" sz="quarter" idx="22"/>
          </p:nvPr>
        </p:nvSpPr>
        <p:spPr>
          <a:xfrm>
            <a:off x="6543304" y="2719448"/>
            <a:ext cx="5191496" cy="2600697"/>
          </a:xfrm>
          <a:ln>
            <a:solidFill>
              <a:schemeClr val="tx2">
                <a:lumMod val="10000"/>
                <a:lumOff val="90000"/>
              </a:schemeClr>
            </a:solidFill>
          </a:ln>
        </p:spPr>
        <p:txBody>
          <a:bodyPr>
            <a:normAutofit lnSpcReduction="10000"/>
          </a:bodyPr>
          <a:lstStyle/>
          <a:p>
            <a:pPr marL="342900" indent="-342900">
              <a:buFont typeface="Arial" panose="020B0604020202020204" pitchFamily="34" charset="0"/>
              <a:buChar char="•"/>
            </a:pPr>
            <a:r>
              <a:rPr lang="en-US" sz="1800"/>
              <a:t>Reminders, education, audit with feedback [37]</a:t>
            </a:r>
          </a:p>
          <a:p>
            <a:pPr marL="342900" indent="-342900">
              <a:buFont typeface="Arial" panose="020B0604020202020204" pitchFamily="34" charset="0"/>
              <a:buChar char="•"/>
            </a:pPr>
            <a:r>
              <a:rPr lang="en-US" sz="1800"/>
              <a:t>Monthly report of all abnormal screening results (utilized NLP) [7]</a:t>
            </a:r>
          </a:p>
          <a:p>
            <a:pPr marL="695325" lvl="1" indent="-342900"/>
            <a:r>
              <a:rPr lang="en-US" sz="1800"/>
              <a:t>Listed past screening results, appts., missed/overdue appts.</a:t>
            </a:r>
          </a:p>
          <a:p>
            <a:pPr marL="342900" indent="-342900">
              <a:buFont typeface="Arial" panose="020B0604020202020204" pitchFamily="34" charset="0"/>
              <a:buChar char="•"/>
            </a:pPr>
            <a:r>
              <a:rPr lang="en-US" sz="1800"/>
              <a:t>Health-system/population-based report (some included a patient navigator) [37]</a:t>
            </a:r>
          </a:p>
        </p:txBody>
      </p:sp>
      <p:sp>
        <p:nvSpPr>
          <p:cNvPr id="10" name="Rectangle 9">
            <a:extLst>
              <a:ext uri="{FF2B5EF4-FFF2-40B4-BE49-F238E27FC236}">
                <a16:creationId xmlns:a16="http://schemas.microsoft.com/office/drawing/2014/main" id="{F9F69F52-C261-4D41-9264-F35653BD702F}"/>
              </a:ext>
            </a:extLst>
          </p:cNvPr>
          <p:cNvSpPr/>
          <p:nvPr/>
        </p:nvSpPr>
        <p:spPr>
          <a:xfrm>
            <a:off x="1202157" y="5462650"/>
            <a:ext cx="10138778" cy="595581"/>
          </a:xfrm>
          <a:prstGeom prst="rect">
            <a:avLst/>
          </a:prstGeom>
          <a:solidFill>
            <a:srgbClr val="005B93"/>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rPr>
              <a:t>Research Finding: </a:t>
            </a:r>
            <a:r>
              <a:rPr lang="en-US" sz="1400">
                <a:solidFill>
                  <a:schemeClr val="bg1"/>
                </a:solidFill>
              </a:rPr>
              <a:t>Cognitive approaches led to the greatest improvement in compliance with follow up for abnormal Pap results (e.g., education materials), followed by cognitive strategies (e.g., reminders) [37]</a:t>
            </a:r>
          </a:p>
        </p:txBody>
      </p:sp>
      <p:sp>
        <p:nvSpPr>
          <p:cNvPr id="7" name="Rectangle 6">
            <a:extLst>
              <a:ext uri="{FF2B5EF4-FFF2-40B4-BE49-F238E27FC236}">
                <a16:creationId xmlns:a16="http://schemas.microsoft.com/office/drawing/2014/main" id="{44E79346-713F-4C0F-882C-9BA3E2EAA1FD}"/>
              </a:ext>
            </a:extLst>
          </p:cNvPr>
          <p:cNvSpPr/>
          <p:nvPr/>
        </p:nvSpPr>
        <p:spPr>
          <a:xfrm>
            <a:off x="1329871" y="6155871"/>
            <a:ext cx="9878785" cy="5896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B2338"/>
                </a:solidFill>
                <a:ea typeface="+mn-lt"/>
                <a:cs typeface="+mn-lt"/>
              </a:rPr>
              <a:t>Important Note: </a:t>
            </a:r>
            <a:r>
              <a:rPr lang="en-US" sz="1400">
                <a:solidFill>
                  <a:srgbClr val="0B2338"/>
                </a:solidFill>
                <a:ea typeface="+mn-lt"/>
                <a:cs typeface="+mn-lt"/>
              </a:rPr>
              <a:t>SDOH can contribute to delayed cervical cancer screening follow up. Taking a system-wide and community approach when designing CDS to reach safety net patients can improve guideline adherence [14, 29, 38]</a:t>
            </a:r>
            <a:endParaRPr lang="en-US" sz="1400">
              <a:solidFill>
                <a:srgbClr val="0B2338"/>
              </a:solidFill>
            </a:endParaRPr>
          </a:p>
        </p:txBody>
      </p:sp>
      <p:sp>
        <p:nvSpPr>
          <p:cNvPr id="9" name="Slide Number Placeholder 1">
            <a:extLst>
              <a:ext uri="{FF2B5EF4-FFF2-40B4-BE49-F238E27FC236}">
                <a16:creationId xmlns:a16="http://schemas.microsoft.com/office/drawing/2014/main" id="{DDCD88CB-1FB8-B94E-BC0B-0BA6DE5F8264}"/>
              </a:ext>
            </a:extLst>
          </p:cNvPr>
          <p:cNvSpPr txBox="1">
            <a:spLocks/>
          </p:cNvSpPr>
          <p:nvPr/>
        </p:nvSpPr>
        <p:spPr>
          <a:xfrm>
            <a:off x="10934700" y="6487280"/>
            <a:ext cx="800100" cy="251853"/>
          </a:xfrm>
          <a:prstGeom prst="rect">
            <a:avLst/>
          </a:prstGeom>
        </p:spPr>
        <p:txBody>
          <a:bodyPr lIns="0" r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F2F552B-1952-B44E-8CAB-5705F0ACD2E2}" type="slidenum">
              <a:rPr lang="uk-UA" sz="800" smtClean="0"/>
              <a:pPr algn="r"/>
              <a:t>45</a:t>
            </a:fld>
            <a:endParaRPr lang="uk-UA" sz="800"/>
          </a:p>
        </p:txBody>
      </p:sp>
    </p:spTree>
    <p:extLst>
      <p:ext uri="{BB962C8B-B14F-4D97-AF65-F5344CB8AC3E}">
        <p14:creationId xmlns:p14="http://schemas.microsoft.com/office/powerpoint/2010/main" val="331039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Patient Experiences</a:t>
            </a:r>
          </a:p>
        </p:txBody>
      </p:sp>
      <p:sp>
        <p:nvSpPr>
          <p:cNvPr id="23" name="Action Button: Go Home 22">
            <a:hlinkClick r:id="rId3" action="ppaction://hlinksldjump" highlightClick="1"/>
            <a:extLst>
              <a:ext uri="{FF2B5EF4-FFF2-40B4-BE49-F238E27FC236}">
                <a16:creationId xmlns:a16="http://schemas.microsoft.com/office/drawing/2014/main" id="{6DAC73F2-6381-482E-B6B3-DA658471D660}"/>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595981" cy="5001491"/>
          </a:xfrm>
        </p:spPr>
        <p:txBody>
          <a:bodyPr/>
          <a:lstStyle/>
          <a:p>
            <a:r>
              <a:rPr lang="en-US"/>
              <a:t>Patients and their caregivers seek health information in different formats</a:t>
            </a:r>
          </a:p>
          <a:p>
            <a:r>
              <a:rPr lang="en-US"/>
              <a:t>Patients express specific desires on how they want to be involved in their care</a:t>
            </a:r>
          </a:p>
          <a:p>
            <a:r>
              <a:rPr lang="en-US"/>
              <a:t>Most CDS is designed to be used within a clinician’s workflow and doesn’t account for patient needs</a:t>
            </a:r>
          </a:p>
          <a:p>
            <a:r>
              <a:rPr lang="en-US"/>
              <a:t>There are a number of challenges in underserved populations that should be considered</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46</a:t>
            </a:fld>
            <a:endParaRPr lang="uk-UA"/>
          </a:p>
        </p:txBody>
      </p:sp>
    </p:spTree>
    <p:extLst>
      <p:ext uri="{BB962C8B-B14F-4D97-AF65-F5344CB8AC3E}">
        <p14:creationId xmlns:p14="http://schemas.microsoft.com/office/powerpoint/2010/main" val="906456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3745-0AA7-4AEB-BC80-D15EF8E78719}"/>
              </a:ext>
            </a:extLst>
          </p:cNvPr>
          <p:cNvSpPr>
            <a:spLocks noGrp="1"/>
          </p:cNvSpPr>
          <p:nvPr>
            <p:ph type="title"/>
          </p:nvPr>
        </p:nvSpPr>
        <p:spPr/>
        <p:txBody>
          <a:bodyPr/>
          <a:lstStyle/>
          <a:p>
            <a:r>
              <a:rPr lang="en-US" sz="3200"/>
              <a:t>Patient Experiences- Key Takeaways</a:t>
            </a:r>
            <a:endParaRPr lang="en-US"/>
          </a:p>
        </p:txBody>
      </p:sp>
      <p:sp>
        <p:nvSpPr>
          <p:cNvPr id="5" name="Content Placeholder 4">
            <a:extLst>
              <a:ext uri="{FF2B5EF4-FFF2-40B4-BE49-F238E27FC236}">
                <a16:creationId xmlns:a16="http://schemas.microsoft.com/office/drawing/2014/main" id="{71B0D7BB-E25A-4601-B820-CEDF0A4D53CC}"/>
              </a:ext>
            </a:extLst>
          </p:cNvPr>
          <p:cNvSpPr>
            <a:spLocks noGrp="1"/>
          </p:cNvSpPr>
          <p:nvPr>
            <p:ph sz="quarter" idx="12"/>
          </p:nvPr>
        </p:nvSpPr>
        <p:spPr/>
        <p:txBody>
          <a:bodyPr>
            <a:normAutofit fontScale="92500" lnSpcReduction="10000"/>
          </a:bodyPr>
          <a:lstStyle/>
          <a:p>
            <a:r>
              <a:rPr lang="en-US"/>
              <a:t>Research demonstrates that a large proportion of women are not up to date with cervical cancer screenings, indicating a need for some type of notification process and improved patient-centered education that align with patient preferences</a:t>
            </a:r>
          </a:p>
          <a:p>
            <a:r>
              <a:rPr lang="en-US">
                <a:effectLst/>
                <a:ea typeface="Calibri" panose="020F0502020204030204" pitchFamily="34" charset="0"/>
                <a:cs typeface="Times New Roman" panose="02020603050405020304" pitchFamily="18" charset="0"/>
              </a:rPr>
              <a:t>As a component of patient-centered care, CDS design and implementation should account for the importance of the clinician-patient relationship, and the corresponding principles of trust and shared decision-making (SDM)</a:t>
            </a:r>
            <a:endParaRPr lang="en-US"/>
          </a:p>
          <a:p>
            <a:pPr lvl="1"/>
            <a:r>
              <a:rPr lang="en-US"/>
              <a:t>The patient and their care providers should determine together the most appropriate screening or treatment</a:t>
            </a:r>
          </a:p>
          <a:p>
            <a:r>
              <a:rPr lang="en-US"/>
              <a:t>Disparities exist for vulnerable, underserved populations</a:t>
            </a:r>
          </a:p>
          <a:p>
            <a:pPr lvl="1"/>
            <a:r>
              <a:rPr lang="en-US"/>
              <a:t>Many of these disparities are related to socio-economic issues, including scarce resources in rural and remote areas; language barriers due to ethnicity and race; educational levels that lead to difficulty in understanding some patient education materials; and lack of technology to access resources</a:t>
            </a:r>
          </a:p>
        </p:txBody>
      </p:sp>
      <p:sp>
        <p:nvSpPr>
          <p:cNvPr id="6" name="Slide Number Placeholder 1">
            <a:extLst>
              <a:ext uri="{FF2B5EF4-FFF2-40B4-BE49-F238E27FC236}">
                <a16:creationId xmlns:a16="http://schemas.microsoft.com/office/drawing/2014/main" id="{2FE4C113-7049-6B4F-89E2-3521083B2000}"/>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47</a:t>
            </a:fld>
            <a:endParaRPr lang="uk-UA"/>
          </a:p>
        </p:txBody>
      </p:sp>
    </p:spTree>
    <p:extLst>
      <p:ext uri="{BB962C8B-B14F-4D97-AF65-F5344CB8AC3E}">
        <p14:creationId xmlns:p14="http://schemas.microsoft.com/office/powerpoint/2010/main" val="418880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BE08B-7026-3942-9A9A-EF3B40669605}"/>
              </a:ext>
            </a:extLst>
          </p:cNvPr>
          <p:cNvSpPr>
            <a:spLocks noGrp="1"/>
          </p:cNvSpPr>
          <p:nvPr>
            <p:ph type="title"/>
          </p:nvPr>
        </p:nvSpPr>
        <p:spPr/>
        <p:txBody>
          <a:bodyPr/>
          <a:lstStyle/>
          <a:p>
            <a:r>
              <a:rPr lang="en-US"/>
              <a:t>Patient Experiences: Education Needs</a:t>
            </a:r>
          </a:p>
        </p:txBody>
      </p:sp>
      <p:sp>
        <p:nvSpPr>
          <p:cNvPr id="4" name="Content Placeholder 3">
            <a:extLst>
              <a:ext uri="{FF2B5EF4-FFF2-40B4-BE49-F238E27FC236}">
                <a16:creationId xmlns:a16="http://schemas.microsoft.com/office/drawing/2014/main" id="{4E22A165-241E-9C43-AF41-5E48A73166CF}"/>
              </a:ext>
            </a:extLst>
          </p:cNvPr>
          <p:cNvSpPr>
            <a:spLocks noGrp="1"/>
          </p:cNvSpPr>
          <p:nvPr>
            <p:ph sz="quarter" idx="12"/>
          </p:nvPr>
        </p:nvSpPr>
        <p:spPr/>
        <p:txBody>
          <a:bodyPr/>
          <a:lstStyle/>
          <a:p>
            <a:r>
              <a:rPr lang="en-US"/>
              <a:t>Research shows that less than two-thirds of women aged 30 to 65 and just over half of women aged 21 to 29 were up to date with cervical cancer screenings in 2016, indicating a need for additional education on the importance of screening [66]</a:t>
            </a:r>
            <a:endParaRPr lang="en-US">
              <a:cs typeface="Arial"/>
            </a:endParaRPr>
          </a:p>
          <a:p>
            <a:r>
              <a:rPr lang="en-US">
                <a:cs typeface="Arial"/>
              </a:rPr>
              <a:t>CDC, ACS, and the National Cancer Institute (NCI) provide cervical cancer patient education resources that </a:t>
            </a:r>
            <a:r>
              <a:rPr lang="en-US">
                <a:ea typeface="+mn-lt"/>
                <a:cs typeface="+mn-lt"/>
              </a:rPr>
              <a:t>are in the public domain and free to incorporate into publicly available CDS, except for some of the graphics used [I-2]</a:t>
            </a:r>
          </a:p>
          <a:p>
            <a:pPr lvl="1"/>
            <a:r>
              <a:rPr lang="en-US">
                <a:ea typeface="+mn-lt"/>
                <a:cs typeface="+mn-lt"/>
              </a:rPr>
              <a:t>Though educational material is available via NCI, ACS, and CDC, there is a lack of comprehensive information on screening and management that is readily accessible by patients.</a:t>
            </a:r>
          </a:p>
          <a:p>
            <a:r>
              <a:rPr lang="en-US"/>
              <a:t>Patients appreciated having a picture of their lesion/tumor from their pathology report, as they wanted to see what their doctor saw, even if they didn’t understand it [I-11]</a:t>
            </a:r>
          </a:p>
          <a:p>
            <a:pPr marL="0" indent="0">
              <a:buNone/>
            </a:pPr>
            <a:endParaRPr lang="en-US"/>
          </a:p>
        </p:txBody>
      </p:sp>
      <p:sp>
        <p:nvSpPr>
          <p:cNvPr id="2" name="Slide Number Placeholder 1">
            <a:extLst>
              <a:ext uri="{FF2B5EF4-FFF2-40B4-BE49-F238E27FC236}">
                <a16:creationId xmlns:a16="http://schemas.microsoft.com/office/drawing/2014/main" id="{195F9110-0B18-4D47-A0A5-440C72CC61CB}"/>
              </a:ext>
            </a:extLst>
          </p:cNvPr>
          <p:cNvSpPr>
            <a:spLocks noGrp="1"/>
          </p:cNvSpPr>
          <p:nvPr>
            <p:ph type="sldNum" sz="quarter" idx="11"/>
          </p:nvPr>
        </p:nvSpPr>
        <p:spPr/>
        <p:txBody>
          <a:bodyPr/>
          <a:lstStyle/>
          <a:p>
            <a:fld id="{2F2F552B-1952-B44E-8CAB-5705F0ACD2E2}" type="slidenum">
              <a:rPr lang="uk-UA" smtClean="0"/>
              <a:pPr/>
              <a:t>48</a:t>
            </a:fld>
            <a:endParaRPr lang="uk-UA"/>
          </a:p>
        </p:txBody>
      </p:sp>
    </p:spTree>
    <p:extLst>
      <p:ext uri="{BB962C8B-B14F-4D97-AF65-F5344CB8AC3E}">
        <p14:creationId xmlns:p14="http://schemas.microsoft.com/office/powerpoint/2010/main" val="526201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3745-0AA7-4AEB-BC80-D15EF8E78719}"/>
              </a:ext>
            </a:extLst>
          </p:cNvPr>
          <p:cNvSpPr>
            <a:spLocks noGrp="1"/>
          </p:cNvSpPr>
          <p:nvPr>
            <p:ph type="title"/>
          </p:nvPr>
        </p:nvSpPr>
        <p:spPr>
          <a:xfrm>
            <a:off x="457200" y="396905"/>
            <a:ext cx="11734800" cy="693337"/>
          </a:xfrm>
        </p:spPr>
        <p:txBody>
          <a:bodyPr/>
          <a:lstStyle/>
          <a:p>
            <a:r>
              <a:rPr lang="en-US" sz="3200"/>
              <a:t>Patient Experiences: Shared Decision Making (SDM) (1 of 3)</a:t>
            </a:r>
            <a:endParaRPr lang="en-US"/>
          </a:p>
        </p:txBody>
      </p:sp>
      <p:sp>
        <p:nvSpPr>
          <p:cNvPr id="5" name="Content Placeholder 4">
            <a:extLst>
              <a:ext uri="{FF2B5EF4-FFF2-40B4-BE49-F238E27FC236}">
                <a16:creationId xmlns:a16="http://schemas.microsoft.com/office/drawing/2014/main" id="{71B0D7BB-E25A-4601-B820-CEDF0A4D53CC}"/>
              </a:ext>
            </a:extLst>
          </p:cNvPr>
          <p:cNvSpPr>
            <a:spLocks noGrp="1"/>
          </p:cNvSpPr>
          <p:nvPr>
            <p:ph sz="quarter" idx="12"/>
          </p:nvPr>
        </p:nvSpPr>
        <p:spPr/>
        <p:txBody>
          <a:bodyPr/>
          <a:lstStyle/>
          <a:p>
            <a:r>
              <a:rPr lang="en-US"/>
              <a:t>Studies find that patients have distinct preferences for different screening strategies; that providers often misperceive patient preferences; and that many patients support a SDM approach for colorectal cancer screening [26]</a:t>
            </a:r>
          </a:p>
          <a:p>
            <a:pPr lvl="1"/>
            <a:r>
              <a:rPr lang="en-US"/>
              <a:t>SDM is an interactive process in which patients and their providers form a partnership to exchange information, clarify values, and negotiate a mutually agreeable medical decision [26]</a:t>
            </a:r>
          </a:p>
          <a:p>
            <a:r>
              <a:rPr lang="en-US"/>
              <a:t>SDM is often difficult to implement due to lack of time, provider expertise, and resources, and to circumvent these barriers, decision aids (DAs) have been developed [26]</a:t>
            </a:r>
          </a:p>
          <a:p>
            <a:pPr lvl="1">
              <a:lnSpc>
                <a:spcPct val="120000"/>
              </a:lnSpc>
            </a:pPr>
            <a:r>
              <a:rPr lang="en-US"/>
              <a:t>DAs enable users to identify a preferred screening option, reduce decisional conflict, and increase interest in screening [26]</a:t>
            </a:r>
          </a:p>
          <a:p>
            <a:pPr lvl="1"/>
            <a:endParaRPr lang="en-US"/>
          </a:p>
          <a:p>
            <a:pPr marL="344487" lvl="1" indent="0">
              <a:buNone/>
            </a:pPr>
            <a:endParaRPr lang="en-US"/>
          </a:p>
        </p:txBody>
      </p:sp>
      <p:sp>
        <p:nvSpPr>
          <p:cNvPr id="6" name="Slide Number Placeholder 1">
            <a:extLst>
              <a:ext uri="{FF2B5EF4-FFF2-40B4-BE49-F238E27FC236}">
                <a16:creationId xmlns:a16="http://schemas.microsoft.com/office/drawing/2014/main" id="{166C3227-C8D7-7947-981B-06EF14D38F04}"/>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49</a:t>
            </a:fld>
            <a:endParaRPr lang="uk-UA"/>
          </a:p>
        </p:txBody>
      </p:sp>
    </p:spTree>
    <p:extLst>
      <p:ext uri="{BB962C8B-B14F-4D97-AF65-F5344CB8AC3E}">
        <p14:creationId xmlns:p14="http://schemas.microsoft.com/office/powerpoint/2010/main" val="4144650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E28B23-D1EE-A946-A754-DB3281527729}"/>
              </a:ext>
            </a:extLst>
          </p:cNvPr>
          <p:cNvSpPr>
            <a:spLocks noGrp="1"/>
          </p:cNvSpPr>
          <p:nvPr>
            <p:ph type="title"/>
          </p:nvPr>
        </p:nvSpPr>
        <p:spPr/>
        <p:txBody>
          <a:bodyPr/>
          <a:lstStyle/>
          <a:p>
            <a:r>
              <a:rPr lang="en-US"/>
              <a:t>Introduction</a:t>
            </a:r>
          </a:p>
        </p:txBody>
      </p:sp>
      <p:sp>
        <p:nvSpPr>
          <p:cNvPr id="5" name="Content Placeholder 4">
            <a:extLst>
              <a:ext uri="{FF2B5EF4-FFF2-40B4-BE49-F238E27FC236}">
                <a16:creationId xmlns:a16="http://schemas.microsoft.com/office/drawing/2014/main" id="{01136FB0-D9C0-D643-A59A-E89C935070E3}"/>
              </a:ext>
            </a:extLst>
          </p:cNvPr>
          <p:cNvSpPr>
            <a:spLocks noGrp="1"/>
          </p:cNvSpPr>
          <p:nvPr>
            <p:ph sz="quarter" idx="12"/>
          </p:nvPr>
        </p:nvSpPr>
        <p:spPr/>
        <p:txBody>
          <a:bodyPr/>
          <a:lstStyle/>
          <a:p>
            <a:r>
              <a:rPr lang="en-US" b="1"/>
              <a:t>Project Goals</a:t>
            </a:r>
          </a:p>
          <a:p>
            <a:pPr lvl="1">
              <a:spcBef>
                <a:spcPts val="0"/>
              </a:spcBef>
            </a:pPr>
            <a:r>
              <a:rPr lang="en-US" sz="2000"/>
              <a:t>Develop CDS to enable improved adherence to advances in cervical cancer screening and management guidelines</a:t>
            </a:r>
          </a:p>
          <a:p>
            <a:pPr lvl="1">
              <a:spcBef>
                <a:spcPts val="0"/>
              </a:spcBef>
            </a:pPr>
            <a:r>
              <a:rPr lang="en-US" sz="2000">
                <a:ea typeface="Times New Roman" panose="02020603050405020304" pitchFamily="18" charset="0"/>
              </a:rPr>
              <a:t>Encourage awareness, adoption, and application of the most up-to-date cervical cancer screening guidance and new risk-based approach for managing abnormal outcomes and disease</a:t>
            </a:r>
            <a:endParaRPr lang="en-US" sz="2000"/>
          </a:p>
          <a:p>
            <a:r>
              <a:rPr lang="en-US" b="1"/>
              <a:t>Environmental Scan Rationale</a:t>
            </a:r>
            <a:endParaRPr lang="en-US"/>
          </a:p>
          <a:p>
            <a:pPr lvl="1"/>
            <a:r>
              <a:rPr lang="en-US" sz="2000"/>
              <a:t>Purpose is to inform CDS development</a:t>
            </a:r>
          </a:p>
          <a:p>
            <a:pPr lvl="1"/>
            <a:r>
              <a:rPr lang="en-US" sz="2000"/>
              <a:t>Multiple sources of information reviewed and analyzed:</a:t>
            </a:r>
          </a:p>
          <a:p>
            <a:pPr lvl="2">
              <a:spcBef>
                <a:spcPts val="0"/>
              </a:spcBef>
            </a:pPr>
            <a:r>
              <a:rPr lang="en-US" sz="1800"/>
              <a:t>Guidelines, standards, and evidence-based research</a:t>
            </a:r>
          </a:p>
          <a:p>
            <a:pPr lvl="2">
              <a:spcBef>
                <a:spcPts val="0"/>
              </a:spcBef>
            </a:pPr>
            <a:r>
              <a:rPr lang="en-US" sz="1800"/>
              <a:t>Interviews with experts and other stakeholders</a:t>
            </a:r>
          </a:p>
          <a:p>
            <a:pPr lvl="2">
              <a:spcBef>
                <a:spcPts val="0"/>
              </a:spcBef>
            </a:pPr>
            <a:r>
              <a:rPr lang="en-US" sz="1800"/>
              <a:t>Publicly available source code and application programming interfaces (APIs)</a:t>
            </a:r>
          </a:p>
          <a:p>
            <a:pPr lvl="1"/>
            <a:endParaRPr lang="en-US"/>
          </a:p>
        </p:txBody>
      </p:sp>
      <p:sp>
        <p:nvSpPr>
          <p:cNvPr id="3" name="Slide Number Placeholder 2">
            <a:extLst>
              <a:ext uri="{FF2B5EF4-FFF2-40B4-BE49-F238E27FC236}">
                <a16:creationId xmlns:a16="http://schemas.microsoft.com/office/drawing/2014/main" id="{6690692E-49DF-984A-BFBB-B8DA6C02DDF1}"/>
              </a:ext>
            </a:extLst>
          </p:cNvPr>
          <p:cNvSpPr>
            <a:spLocks noGrp="1"/>
          </p:cNvSpPr>
          <p:nvPr>
            <p:ph type="sldNum" sz="quarter" idx="11"/>
          </p:nvPr>
        </p:nvSpPr>
        <p:spPr/>
        <p:txBody>
          <a:bodyPr/>
          <a:lstStyle/>
          <a:p>
            <a:fld id="{2F2F552B-1952-B44E-8CAB-5705F0ACD2E2}" type="slidenum">
              <a:rPr lang="uk-UA" smtClean="0"/>
              <a:pPr/>
              <a:t>5</a:t>
            </a:fld>
            <a:endParaRPr lang="uk-UA"/>
          </a:p>
        </p:txBody>
      </p:sp>
    </p:spTree>
    <p:extLst>
      <p:ext uri="{BB962C8B-B14F-4D97-AF65-F5344CB8AC3E}">
        <p14:creationId xmlns:p14="http://schemas.microsoft.com/office/powerpoint/2010/main" val="725392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3745-0AA7-4AEB-BC80-D15EF8E78719}"/>
              </a:ext>
            </a:extLst>
          </p:cNvPr>
          <p:cNvSpPr>
            <a:spLocks noGrp="1"/>
          </p:cNvSpPr>
          <p:nvPr>
            <p:ph type="title"/>
          </p:nvPr>
        </p:nvSpPr>
        <p:spPr/>
        <p:txBody>
          <a:bodyPr/>
          <a:lstStyle/>
          <a:p>
            <a:r>
              <a:rPr lang="en-US" sz="3200"/>
              <a:t>Patient Experiences: Shared Decision Making (2 of 3)</a:t>
            </a:r>
            <a:endParaRPr lang="en-US"/>
          </a:p>
        </p:txBody>
      </p:sp>
      <p:sp>
        <p:nvSpPr>
          <p:cNvPr id="5" name="Content Placeholder 4">
            <a:extLst>
              <a:ext uri="{FF2B5EF4-FFF2-40B4-BE49-F238E27FC236}">
                <a16:creationId xmlns:a16="http://schemas.microsoft.com/office/drawing/2014/main" id="{71B0D7BB-E25A-4601-B820-CEDF0A4D53CC}"/>
              </a:ext>
            </a:extLst>
          </p:cNvPr>
          <p:cNvSpPr>
            <a:spLocks noGrp="1"/>
          </p:cNvSpPr>
          <p:nvPr>
            <p:ph sz="quarter" idx="12"/>
          </p:nvPr>
        </p:nvSpPr>
        <p:spPr/>
        <p:txBody>
          <a:bodyPr vert="horz" lIns="91440" tIns="45720" rIns="91440" bIns="45720" rtlCol="0" anchor="t">
            <a:normAutofit/>
          </a:bodyPr>
          <a:lstStyle/>
          <a:p>
            <a:pPr>
              <a:lnSpc>
                <a:spcPct val="120000"/>
              </a:lnSpc>
            </a:pPr>
            <a:r>
              <a:rPr lang="en-US"/>
              <a:t>In a study using EHR data and patient portal capabilities to provide a decision module to patients facing common cancer screening decisions, the authors found that although 1 in 5 patients faced such a decision, only 20.6% of those patients started and 7.9% completed the decision module [17]</a:t>
            </a:r>
          </a:p>
          <a:p>
            <a:pPr lvl="1" indent="-344170">
              <a:lnSpc>
                <a:spcPct val="120000"/>
              </a:lnSpc>
            </a:pPr>
            <a:r>
              <a:rPr lang="en-US"/>
              <a:t>Although patients and providers reported that module completion helped with decisions (one-third to one-half reported it made visits more productive, got patients more involved in decisions, broadened knowledge, and improved communication), a clear challenge is getting patients to use it [17]</a:t>
            </a:r>
          </a:p>
          <a:p>
            <a:pPr lvl="1" indent="-344170">
              <a:lnSpc>
                <a:spcPct val="120000"/>
              </a:lnSpc>
            </a:pPr>
            <a:r>
              <a:rPr lang="en-US"/>
              <a:t>Linking invitations to the decision module to a patient visit in phase 2 increased response rate [17]</a:t>
            </a:r>
          </a:p>
        </p:txBody>
      </p:sp>
      <p:sp>
        <p:nvSpPr>
          <p:cNvPr id="6" name="Slide Number Placeholder 1">
            <a:extLst>
              <a:ext uri="{FF2B5EF4-FFF2-40B4-BE49-F238E27FC236}">
                <a16:creationId xmlns:a16="http://schemas.microsoft.com/office/drawing/2014/main" id="{9A0A6E1F-DFE2-BC45-9BAB-C13E762DC8E4}"/>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50</a:t>
            </a:fld>
            <a:endParaRPr lang="uk-UA"/>
          </a:p>
        </p:txBody>
      </p:sp>
    </p:spTree>
    <p:extLst>
      <p:ext uri="{BB962C8B-B14F-4D97-AF65-F5344CB8AC3E}">
        <p14:creationId xmlns:p14="http://schemas.microsoft.com/office/powerpoint/2010/main" val="59453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3745-0AA7-4AEB-BC80-D15EF8E78719}"/>
              </a:ext>
            </a:extLst>
          </p:cNvPr>
          <p:cNvSpPr>
            <a:spLocks noGrp="1"/>
          </p:cNvSpPr>
          <p:nvPr>
            <p:ph type="title"/>
          </p:nvPr>
        </p:nvSpPr>
        <p:spPr/>
        <p:txBody>
          <a:bodyPr/>
          <a:lstStyle/>
          <a:p>
            <a:r>
              <a:rPr lang="en-US" sz="3200"/>
              <a:t>Patient Experiences: Shared Decision Making (3 of 3)</a:t>
            </a:r>
            <a:endParaRPr lang="en-US"/>
          </a:p>
        </p:txBody>
      </p:sp>
      <p:sp>
        <p:nvSpPr>
          <p:cNvPr id="5" name="Content Placeholder 4">
            <a:extLst>
              <a:ext uri="{FF2B5EF4-FFF2-40B4-BE49-F238E27FC236}">
                <a16:creationId xmlns:a16="http://schemas.microsoft.com/office/drawing/2014/main" id="{71B0D7BB-E25A-4601-B820-CEDF0A4D53CC}"/>
              </a:ext>
            </a:extLst>
          </p:cNvPr>
          <p:cNvSpPr>
            <a:spLocks noGrp="1"/>
          </p:cNvSpPr>
          <p:nvPr>
            <p:ph sz="quarter" idx="12"/>
          </p:nvPr>
        </p:nvSpPr>
        <p:spPr>
          <a:xfrm>
            <a:off x="457199" y="1246909"/>
            <a:ext cx="11420475" cy="5001491"/>
          </a:xfrm>
        </p:spPr>
        <p:txBody>
          <a:bodyPr/>
          <a:lstStyle/>
          <a:p>
            <a:r>
              <a:rPr lang="en-US"/>
              <a:t>Another study demonstrated that after receiving a reminder via a patient portal that they are due for screening, most patients (76.5%) preferred to discuss next steps with their provider (e.g., pros and cons of screening) [36]</a:t>
            </a:r>
          </a:p>
          <a:p>
            <a:pPr lvl="1"/>
            <a:r>
              <a:rPr lang="en-US"/>
              <a:t>However, clinicians often fail to address questions, discuss risks, and accommodate personal preferences, and patients are reluctant to press for more information. DAs can supply this information, but integration into practice has been challenging [36]</a:t>
            </a:r>
          </a:p>
          <a:p>
            <a:r>
              <a:rPr lang="en-US" sz="2400"/>
              <a:t>It is important to </a:t>
            </a:r>
            <a:r>
              <a:rPr lang="en-US"/>
              <a:t>d</a:t>
            </a:r>
            <a:r>
              <a:rPr lang="en-US" sz="2400"/>
              <a:t>etermine from a patient perspective, the specific elements seen as reflective of quality care (This is a potential area for quality measurement.)</a:t>
            </a:r>
          </a:p>
          <a:p>
            <a:pPr lvl="1"/>
            <a:r>
              <a:rPr lang="en-US"/>
              <a:t>This includes the relationship a patient has with their provider and the quality of their communication. Poor communication may be interpreted as a lack of respect [I-15]</a:t>
            </a:r>
          </a:p>
          <a:p>
            <a:pPr marL="0" indent="0">
              <a:buNone/>
            </a:pPr>
            <a:endParaRPr lang="en-US"/>
          </a:p>
          <a:p>
            <a:pPr lvl="1"/>
            <a:endParaRPr lang="en-US"/>
          </a:p>
        </p:txBody>
      </p:sp>
      <p:sp>
        <p:nvSpPr>
          <p:cNvPr id="6" name="Slide Number Placeholder 1">
            <a:extLst>
              <a:ext uri="{FF2B5EF4-FFF2-40B4-BE49-F238E27FC236}">
                <a16:creationId xmlns:a16="http://schemas.microsoft.com/office/drawing/2014/main" id="{8F9B94F3-40CD-3140-B093-9F6847B98182}"/>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51</a:t>
            </a:fld>
            <a:endParaRPr lang="uk-UA"/>
          </a:p>
        </p:txBody>
      </p:sp>
    </p:spTree>
    <p:extLst>
      <p:ext uri="{BB962C8B-B14F-4D97-AF65-F5344CB8AC3E}">
        <p14:creationId xmlns:p14="http://schemas.microsoft.com/office/powerpoint/2010/main" val="1331950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C421F2-6B01-4DDA-9480-86A9F354D13E}"/>
              </a:ext>
            </a:extLst>
          </p:cNvPr>
          <p:cNvSpPr>
            <a:spLocks noGrp="1"/>
          </p:cNvSpPr>
          <p:nvPr>
            <p:ph type="title"/>
          </p:nvPr>
        </p:nvSpPr>
        <p:spPr/>
        <p:txBody>
          <a:bodyPr/>
          <a:lstStyle/>
          <a:p>
            <a:r>
              <a:rPr lang="en-US"/>
              <a:t>Patient Experiences: Underserved Populations (1 of 2)</a:t>
            </a:r>
          </a:p>
        </p:txBody>
      </p:sp>
      <p:sp>
        <p:nvSpPr>
          <p:cNvPr id="4" name="Content Placeholder 3">
            <a:extLst>
              <a:ext uri="{FF2B5EF4-FFF2-40B4-BE49-F238E27FC236}">
                <a16:creationId xmlns:a16="http://schemas.microsoft.com/office/drawing/2014/main" id="{BB923ACB-2038-4602-85E3-5EF15E66E70A}"/>
              </a:ext>
            </a:extLst>
          </p:cNvPr>
          <p:cNvSpPr>
            <a:spLocks noGrp="1"/>
          </p:cNvSpPr>
          <p:nvPr>
            <p:ph sz="quarter" idx="12"/>
          </p:nvPr>
        </p:nvSpPr>
        <p:spPr/>
        <p:txBody>
          <a:bodyPr/>
          <a:lstStyle/>
          <a:p>
            <a:r>
              <a:rPr lang="en-US" sz="2000"/>
              <a:t>It is crucial to address the divide between English-speaking patients versus patients with language barriers (e.g., immigrants, Spanish-speaking and other languages) [I-15] </a:t>
            </a:r>
          </a:p>
          <a:p>
            <a:pPr lvl="1"/>
            <a:r>
              <a:rPr lang="en-US" sz="2000"/>
              <a:t>Non-English-speaking populations require different levels of intervention and interaction </a:t>
            </a:r>
          </a:p>
          <a:p>
            <a:pPr lvl="1"/>
            <a:r>
              <a:rPr lang="en-US" sz="2000"/>
              <a:t>“</a:t>
            </a:r>
            <a:r>
              <a:rPr lang="en-US" sz="2000">
                <a:effectLst/>
                <a:ea typeface="Calibri" panose="020F0502020204030204" pitchFamily="34" charset="0"/>
              </a:rPr>
              <a:t>We provided basic education in their language and established a relationship with them in order to move them forward.” </a:t>
            </a:r>
            <a:r>
              <a:rPr lang="en-US" sz="2000"/>
              <a:t>[I-15]</a:t>
            </a:r>
            <a:endParaRPr lang="en-US" sz="2000">
              <a:effectLst/>
              <a:ea typeface="Calibri" panose="020F0502020204030204" pitchFamily="34" charset="0"/>
            </a:endParaRPr>
          </a:p>
          <a:p>
            <a:pPr>
              <a:spcBef>
                <a:spcPts val="0"/>
              </a:spcBef>
            </a:pPr>
            <a:r>
              <a:rPr lang="en-US" sz="2000"/>
              <a:t>Patient engagement must include both of the following: [I-15]</a:t>
            </a:r>
          </a:p>
          <a:p>
            <a:pPr marL="801687" lvl="1" indent="-457200">
              <a:spcBef>
                <a:spcPts val="0"/>
              </a:spcBef>
              <a:buFont typeface="+mj-lt"/>
              <a:buAutoNum type="arabicPeriod"/>
            </a:pPr>
            <a:r>
              <a:rPr lang="en-US" sz="2000"/>
              <a:t>Care partners: a trusted person in the communication stream</a:t>
            </a:r>
          </a:p>
          <a:p>
            <a:pPr marL="801687" lvl="1" indent="-457200">
              <a:spcBef>
                <a:spcPts val="0"/>
              </a:spcBef>
              <a:buFont typeface="+mj-lt"/>
              <a:buAutoNum type="arabicPeriod"/>
            </a:pPr>
            <a:r>
              <a:rPr lang="en-US" sz="2000"/>
              <a:t>Education: Patient education is just as important as provider education</a:t>
            </a:r>
          </a:p>
          <a:p>
            <a:r>
              <a:rPr lang="en-US" sz="2000"/>
              <a:t>Patient navigators for underserved populations is key. This helps women navigate their health journey until they are confident to do so on their own [I-15]</a:t>
            </a:r>
          </a:p>
          <a:p>
            <a:pPr lvl="1"/>
            <a:r>
              <a:rPr lang="en-US" sz="2000"/>
              <a:t>“Speaking to patient navigation, when you want to reach out to these communities, you should go through community-based organizations who have already gained trust and trust worthiness with specific communities.” [I-15]</a:t>
            </a:r>
          </a:p>
        </p:txBody>
      </p:sp>
      <p:sp>
        <p:nvSpPr>
          <p:cNvPr id="2" name="Slide Number Placeholder 1">
            <a:extLst>
              <a:ext uri="{FF2B5EF4-FFF2-40B4-BE49-F238E27FC236}">
                <a16:creationId xmlns:a16="http://schemas.microsoft.com/office/drawing/2014/main" id="{8C76DB33-168F-4D4A-9419-134B1A6B3857}"/>
              </a:ext>
            </a:extLst>
          </p:cNvPr>
          <p:cNvSpPr>
            <a:spLocks noGrp="1"/>
          </p:cNvSpPr>
          <p:nvPr>
            <p:ph type="sldNum" sz="quarter" idx="11"/>
          </p:nvPr>
        </p:nvSpPr>
        <p:spPr/>
        <p:txBody>
          <a:bodyPr/>
          <a:lstStyle/>
          <a:p>
            <a:fld id="{2F2F552B-1952-B44E-8CAB-5705F0ACD2E2}" type="slidenum">
              <a:rPr lang="uk-UA" smtClean="0"/>
              <a:pPr/>
              <a:t>52</a:t>
            </a:fld>
            <a:endParaRPr lang="uk-UA"/>
          </a:p>
        </p:txBody>
      </p:sp>
    </p:spTree>
    <p:extLst>
      <p:ext uri="{BB962C8B-B14F-4D97-AF65-F5344CB8AC3E}">
        <p14:creationId xmlns:p14="http://schemas.microsoft.com/office/powerpoint/2010/main" val="1533746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93830-6AB8-43CA-87BB-909A9EB13581}"/>
              </a:ext>
            </a:extLst>
          </p:cNvPr>
          <p:cNvSpPr>
            <a:spLocks noGrp="1"/>
          </p:cNvSpPr>
          <p:nvPr>
            <p:ph type="title"/>
          </p:nvPr>
        </p:nvSpPr>
        <p:spPr/>
        <p:txBody>
          <a:bodyPr/>
          <a:lstStyle/>
          <a:p>
            <a:r>
              <a:rPr lang="en-US"/>
              <a:t>Patient Experiences: Underserved Populations (2 of 2)</a:t>
            </a:r>
          </a:p>
        </p:txBody>
      </p:sp>
      <p:sp>
        <p:nvSpPr>
          <p:cNvPr id="4" name="Content Placeholder 3">
            <a:extLst>
              <a:ext uri="{FF2B5EF4-FFF2-40B4-BE49-F238E27FC236}">
                <a16:creationId xmlns:a16="http://schemas.microsoft.com/office/drawing/2014/main" id="{97522732-9690-41E5-B108-01E9E8325A62}"/>
              </a:ext>
            </a:extLst>
          </p:cNvPr>
          <p:cNvSpPr>
            <a:spLocks noGrp="1"/>
          </p:cNvSpPr>
          <p:nvPr>
            <p:ph sz="quarter" idx="12"/>
          </p:nvPr>
        </p:nvSpPr>
        <p:spPr/>
        <p:txBody>
          <a:bodyPr/>
          <a:lstStyle/>
          <a:p>
            <a:r>
              <a:rPr lang="en-US" sz="2000"/>
              <a:t>Patient Portals: The idea of patient portals is still very new, and the information provided is often only in English. Portals are limited for non-English-speaking patients, in terms of access [I-15]</a:t>
            </a:r>
          </a:p>
          <a:p>
            <a:r>
              <a:rPr lang="en-US" sz="2000"/>
              <a:t>Reminder systems: Many low-income families have access to cell phones, so providing information via text messaging can be an option</a:t>
            </a:r>
          </a:p>
          <a:p>
            <a:pPr lvl="1"/>
            <a:r>
              <a:rPr lang="en-US" sz="2000"/>
              <a:t>“I believe 86% of Latino families are mobile now (no landline). Need to ensure you are asking patients what works for them.” [I-15]</a:t>
            </a:r>
          </a:p>
          <a:p>
            <a:pPr marL="0" indent="0">
              <a:buNone/>
            </a:pPr>
            <a:endParaRPr lang="en-US"/>
          </a:p>
        </p:txBody>
      </p:sp>
      <p:sp>
        <p:nvSpPr>
          <p:cNvPr id="2" name="Slide Number Placeholder 1">
            <a:extLst>
              <a:ext uri="{FF2B5EF4-FFF2-40B4-BE49-F238E27FC236}">
                <a16:creationId xmlns:a16="http://schemas.microsoft.com/office/drawing/2014/main" id="{F392DB50-AB53-4613-9E1B-98990346674F}"/>
              </a:ext>
            </a:extLst>
          </p:cNvPr>
          <p:cNvSpPr>
            <a:spLocks noGrp="1"/>
          </p:cNvSpPr>
          <p:nvPr>
            <p:ph type="sldNum" sz="quarter" idx="11"/>
          </p:nvPr>
        </p:nvSpPr>
        <p:spPr/>
        <p:txBody>
          <a:bodyPr/>
          <a:lstStyle/>
          <a:p>
            <a:fld id="{2F2F552B-1952-B44E-8CAB-5705F0ACD2E2}" type="slidenum">
              <a:rPr lang="uk-UA" smtClean="0"/>
              <a:pPr/>
              <a:t>53</a:t>
            </a:fld>
            <a:endParaRPr lang="uk-UA"/>
          </a:p>
        </p:txBody>
      </p:sp>
    </p:spTree>
    <p:extLst>
      <p:ext uri="{BB962C8B-B14F-4D97-AF65-F5344CB8AC3E}">
        <p14:creationId xmlns:p14="http://schemas.microsoft.com/office/powerpoint/2010/main" val="3216529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856FD-434E-455F-8C25-BA941F75524C}"/>
              </a:ext>
            </a:extLst>
          </p:cNvPr>
          <p:cNvSpPr>
            <a:spLocks noGrp="1"/>
          </p:cNvSpPr>
          <p:nvPr>
            <p:ph type="title"/>
          </p:nvPr>
        </p:nvSpPr>
        <p:spPr/>
        <p:txBody>
          <a:bodyPr/>
          <a:lstStyle/>
          <a:p>
            <a:r>
              <a:rPr lang="en-US"/>
              <a:t>Patient Experiences: Patient Preferences</a:t>
            </a:r>
          </a:p>
        </p:txBody>
      </p:sp>
      <p:sp>
        <p:nvSpPr>
          <p:cNvPr id="4" name="Content Placeholder 3">
            <a:extLst>
              <a:ext uri="{FF2B5EF4-FFF2-40B4-BE49-F238E27FC236}">
                <a16:creationId xmlns:a16="http://schemas.microsoft.com/office/drawing/2014/main" id="{66D45462-AE24-4811-BF03-4D6BF00CFAE9}"/>
              </a:ext>
            </a:extLst>
          </p:cNvPr>
          <p:cNvSpPr>
            <a:spLocks noGrp="1"/>
          </p:cNvSpPr>
          <p:nvPr>
            <p:ph sz="quarter" idx="12"/>
          </p:nvPr>
        </p:nvSpPr>
        <p:spPr/>
        <p:txBody>
          <a:bodyPr/>
          <a:lstStyle/>
          <a:p>
            <a:r>
              <a:rPr lang="en-US"/>
              <a:t>A systematic review abstracted 43 articles to assess cervical cancer screening preferences among medically underserved individuals.[76]</a:t>
            </a:r>
          </a:p>
          <a:p>
            <a:pPr lvl="1"/>
            <a:r>
              <a:rPr lang="en-US"/>
              <a:t>A consistent preference for HPV self-testing over traditional Pap testing</a:t>
            </a:r>
          </a:p>
          <a:p>
            <a:pPr lvl="1"/>
            <a:r>
              <a:rPr lang="en-US"/>
              <a:t>Provider preferences related to gender, type of examiner, language, race/ethnicity, and communication style</a:t>
            </a:r>
          </a:p>
          <a:p>
            <a:pPr lvl="1"/>
            <a:r>
              <a:rPr lang="en-US"/>
              <a:t>Scheduling and results delivery preferences ranged from mail, electronic, text message, and voicemails.</a:t>
            </a:r>
          </a:p>
          <a:p>
            <a:pPr lvl="1"/>
            <a:r>
              <a:rPr lang="en-US"/>
              <a:t>Health education and communication preferences focused on source and format of information</a:t>
            </a:r>
          </a:p>
          <a:p>
            <a:pPr lvl="2"/>
            <a:r>
              <a:rPr lang="en-US"/>
              <a:t>Source preferences included in-person conversations within the community (e.g., salons, schools, churches) and health education classes</a:t>
            </a:r>
          </a:p>
          <a:p>
            <a:pPr lvl="2"/>
            <a:r>
              <a:rPr lang="en-US"/>
              <a:t>Language appropriate printed pamphlets and materials with visual components</a:t>
            </a:r>
          </a:p>
        </p:txBody>
      </p:sp>
      <p:sp>
        <p:nvSpPr>
          <p:cNvPr id="2" name="Slide Number Placeholder 1">
            <a:extLst>
              <a:ext uri="{FF2B5EF4-FFF2-40B4-BE49-F238E27FC236}">
                <a16:creationId xmlns:a16="http://schemas.microsoft.com/office/drawing/2014/main" id="{E55769AA-68CB-47AC-8A04-910BE7652589}"/>
              </a:ext>
            </a:extLst>
          </p:cNvPr>
          <p:cNvSpPr>
            <a:spLocks noGrp="1"/>
          </p:cNvSpPr>
          <p:nvPr>
            <p:ph type="sldNum" sz="quarter" idx="11"/>
          </p:nvPr>
        </p:nvSpPr>
        <p:spPr/>
        <p:txBody>
          <a:bodyPr/>
          <a:lstStyle/>
          <a:p>
            <a:fld id="{2F2F552B-1952-B44E-8CAB-5705F0ACD2E2}" type="slidenum">
              <a:rPr lang="uk-UA" smtClean="0"/>
              <a:pPr/>
              <a:t>54</a:t>
            </a:fld>
            <a:endParaRPr lang="uk-UA"/>
          </a:p>
        </p:txBody>
      </p:sp>
    </p:spTree>
    <p:extLst>
      <p:ext uri="{BB962C8B-B14F-4D97-AF65-F5344CB8AC3E}">
        <p14:creationId xmlns:p14="http://schemas.microsoft.com/office/powerpoint/2010/main" val="291167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EHR and Related Capabilities</a:t>
            </a:r>
          </a:p>
        </p:txBody>
      </p:sp>
      <p:sp>
        <p:nvSpPr>
          <p:cNvPr id="23" name="Action Button: Go Home 22">
            <a:hlinkClick r:id="rId3" action="ppaction://hlinksldjump" highlightClick="1"/>
            <a:extLst>
              <a:ext uri="{FF2B5EF4-FFF2-40B4-BE49-F238E27FC236}">
                <a16:creationId xmlns:a16="http://schemas.microsoft.com/office/drawing/2014/main" id="{B5620B3C-F351-47F8-85BB-AC593C7CE0F7}"/>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125506" y="1246909"/>
            <a:ext cx="6084726" cy="5001491"/>
          </a:xfrm>
        </p:spPr>
        <p:txBody>
          <a:bodyPr/>
          <a:lstStyle/>
          <a:p>
            <a:pPr>
              <a:spcBef>
                <a:spcPts val="0"/>
              </a:spcBef>
            </a:pPr>
            <a:r>
              <a:rPr lang="en-US"/>
              <a:t>Health IT vendors offer a variety of products used by clinicians and patients</a:t>
            </a:r>
          </a:p>
          <a:p>
            <a:pPr>
              <a:spcBef>
                <a:spcPts val="0"/>
              </a:spcBef>
            </a:pPr>
            <a:r>
              <a:rPr lang="en-US"/>
              <a:t>There is variability in how CCSM capabilities are implemented across different vendor systems</a:t>
            </a:r>
          </a:p>
          <a:p>
            <a:pPr>
              <a:spcBef>
                <a:spcPts val="0"/>
              </a:spcBef>
            </a:pPr>
            <a:r>
              <a:rPr lang="en-US"/>
              <a:t>CCSM capabilities can be found in population health data repositories, EHRs,  and patient portals</a:t>
            </a:r>
          </a:p>
          <a:p>
            <a:pPr>
              <a:spcBef>
                <a:spcPts val="0"/>
              </a:spcBef>
            </a:pPr>
            <a:r>
              <a:rPr lang="en-US"/>
              <a:t>EHRs generally include CDS for routine preventive screening that is configurable</a:t>
            </a:r>
          </a:p>
          <a:p>
            <a:pPr>
              <a:spcBef>
                <a:spcPts val="0"/>
              </a:spcBef>
            </a:pPr>
            <a:r>
              <a:rPr lang="en-US"/>
              <a:t>The FDA publishes guidance related to  oversight and regulation of software, including CDS</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55</a:t>
            </a:fld>
            <a:endParaRPr lang="uk-UA"/>
          </a:p>
        </p:txBody>
      </p:sp>
    </p:spTree>
    <p:extLst>
      <p:ext uri="{BB962C8B-B14F-4D97-AF65-F5344CB8AC3E}">
        <p14:creationId xmlns:p14="http://schemas.microsoft.com/office/powerpoint/2010/main" val="655715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DABF-2857-4947-9A59-43F0DAAEF735}"/>
              </a:ext>
            </a:extLst>
          </p:cNvPr>
          <p:cNvSpPr>
            <a:spLocks noGrp="1"/>
          </p:cNvSpPr>
          <p:nvPr>
            <p:ph type="title"/>
          </p:nvPr>
        </p:nvSpPr>
        <p:spPr/>
        <p:txBody>
          <a:bodyPr/>
          <a:lstStyle/>
          <a:p>
            <a:r>
              <a:rPr lang="en-US" sz="3200">
                <a:latin typeface="+mj-lt"/>
                <a:ea typeface="Tahoma"/>
                <a:cs typeface="Tahoma"/>
              </a:rPr>
              <a:t>EHR Capabilities</a:t>
            </a:r>
            <a:r>
              <a:rPr lang="en-US">
                <a:latin typeface="+mj-lt"/>
                <a:ea typeface="Tahoma"/>
                <a:cs typeface="Tahoma"/>
              </a:rPr>
              <a:t> – Key Takeaways</a:t>
            </a:r>
            <a:endParaRPr lang="en-US">
              <a:latin typeface="+mj-lt"/>
            </a:endParaRPr>
          </a:p>
        </p:txBody>
      </p:sp>
      <p:sp>
        <p:nvSpPr>
          <p:cNvPr id="5" name="Content Placeholder 4">
            <a:extLst>
              <a:ext uri="{FF2B5EF4-FFF2-40B4-BE49-F238E27FC236}">
                <a16:creationId xmlns:a16="http://schemas.microsoft.com/office/drawing/2014/main" id="{B3FED44A-995D-4C51-AA5B-2A65A51B1474}"/>
              </a:ext>
            </a:extLst>
          </p:cNvPr>
          <p:cNvSpPr>
            <a:spLocks noGrp="1"/>
          </p:cNvSpPr>
          <p:nvPr>
            <p:ph sz="quarter" idx="12"/>
          </p:nvPr>
        </p:nvSpPr>
        <p:spPr/>
        <p:txBody>
          <a:bodyPr vert="horz" lIns="91440" tIns="45720" rIns="91440" bIns="45720" rtlCol="0" anchor="t">
            <a:normAutofit fontScale="92500" lnSpcReduction="10000"/>
          </a:bodyPr>
          <a:lstStyle/>
          <a:p>
            <a:pPr lvl="1" indent="-344170"/>
            <a:r>
              <a:rPr lang="en-US"/>
              <a:t>EHR vendors interviewed offer capabilities to support CCSM. Routine screening is widely supported while management of abnormal results may be limited and require customer configuration</a:t>
            </a:r>
          </a:p>
          <a:p>
            <a:pPr lvl="1" indent="-344170"/>
            <a:r>
              <a:rPr lang="en-US"/>
              <a:t>Despite features available in major EHRs, a study of providers reported limited access to CDS for routine CC screening, suggesting lack of awareness of available EHR capabilities or use of a smaller EHR with limited capabilities</a:t>
            </a:r>
          </a:p>
          <a:p>
            <a:pPr lvl="1" indent="-344170"/>
            <a:r>
              <a:rPr lang="en-US"/>
              <a:t>Common workarounds for narrative-format pathology reports require a provider to read/interpret report and discretely transcribe into the EHR</a:t>
            </a:r>
          </a:p>
          <a:p>
            <a:pPr lvl="1" indent="-344170"/>
            <a:r>
              <a:rPr lang="en-US"/>
              <a:t>Interoperability limitations between an EHR and other health IT systems create barriers that restrict sharing of longitudinal patient data, limiting access to crucial patient data</a:t>
            </a:r>
          </a:p>
          <a:p>
            <a:pPr lvl="1" indent="-344170"/>
            <a:r>
              <a:rPr lang="en-US"/>
              <a:t>The FDA has indicated they intend to take a risk-based approach to software regulation, including CDS, signaling limited regulation for most CDS software</a:t>
            </a:r>
          </a:p>
        </p:txBody>
      </p:sp>
      <p:sp>
        <p:nvSpPr>
          <p:cNvPr id="6" name="Slide Number Placeholder 1">
            <a:extLst>
              <a:ext uri="{FF2B5EF4-FFF2-40B4-BE49-F238E27FC236}">
                <a16:creationId xmlns:a16="http://schemas.microsoft.com/office/drawing/2014/main" id="{B87C3ECC-7BD0-6943-82C8-6452BA16F605}"/>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56</a:t>
            </a:fld>
            <a:endParaRPr lang="uk-UA"/>
          </a:p>
        </p:txBody>
      </p:sp>
    </p:spTree>
    <p:extLst>
      <p:ext uri="{BB962C8B-B14F-4D97-AF65-F5344CB8AC3E}">
        <p14:creationId xmlns:p14="http://schemas.microsoft.com/office/powerpoint/2010/main" val="2421273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9F13F7-44FE-49B4-87B8-B496CF44372E}"/>
              </a:ext>
            </a:extLst>
          </p:cNvPr>
          <p:cNvSpPr>
            <a:spLocks noGrp="1"/>
          </p:cNvSpPr>
          <p:nvPr>
            <p:ph type="title"/>
          </p:nvPr>
        </p:nvSpPr>
        <p:spPr/>
        <p:txBody>
          <a:bodyPr/>
          <a:lstStyle/>
          <a:p>
            <a:r>
              <a:rPr lang="en-US"/>
              <a:t>EHR Capabilities: General Information [25]</a:t>
            </a:r>
          </a:p>
        </p:txBody>
      </p:sp>
      <p:sp>
        <p:nvSpPr>
          <p:cNvPr id="4" name="Content Placeholder 3">
            <a:extLst>
              <a:ext uri="{FF2B5EF4-FFF2-40B4-BE49-F238E27FC236}">
                <a16:creationId xmlns:a16="http://schemas.microsoft.com/office/drawing/2014/main" id="{A0EDB061-A54E-41B7-BFC5-ECD54604B462}"/>
              </a:ext>
            </a:extLst>
          </p:cNvPr>
          <p:cNvSpPr>
            <a:spLocks noGrp="1"/>
          </p:cNvSpPr>
          <p:nvPr>
            <p:ph sz="quarter" idx="12"/>
          </p:nvPr>
        </p:nvSpPr>
        <p:spPr/>
        <p:txBody>
          <a:bodyPr/>
          <a:lstStyle/>
          <a:p>
            <a:pPr marL="0" indent="0">
              <a:spcBef>
                <a:spcPts val="0"/>
              </a:spcBef>
              <a:buNone/>
            </a:pPr>
            <a:r>
              <a:rPr lang="en-US" b="1"/>
              <a:t>Factors Impacting CDS Adoption</a:t>
            </a:r>
          </a:p>
          <a:p>
            <a:pPr>
              <a:spcBef>
                <a:spcPts val="0"/>
              </a:spcBef>
            </a:pPr>
            <a:r>
              <a:rPr lang="en-US" sz="2000"/>
              <a:t>2016 study of 385 providers representing urban and rural settings of varying sized practices in the eastern U.S. found that generally low levels of practice-based EHRs support breast and cervical cancer screening in primary care.</a:t>
            </a:r>
          </a:p>
          <a:p>
            <a:pPr lvl="1">
              <a:spcBef>
                <a:spcPts val="0"/>
              </a:spcBef>
            </a:pPr>
            <a:r>
              <a:rPr lang="en-US" sz="2000"/>
              <a:t>Factors including provider gender and specialty, as well as practice factors such as recognition as a patient-centered medical home (PCMH), were associated with the adoption of systems to support guideline-adherent screening. </a:t>
            </a:r>
          </a:p>
          <a:p>
            <a:pPr lvl="1">
              <a:spcBef>
                <a:spcPts val="0"/>
              </a:spcBef>
            </a:pPr>
            <a:r>
              <a:rPr lang="en-US" sz="2000"/>
              <a:t>46.2% had CDS for CC screening, 19.7% have comparative performance reports for CC screening, 16.4% automated reports of patients overdue for CC screening, and 17.6% for reports listing the need for follow-up for abnormal CC screening results.</a:t>
            </a:r>
          </a:p>
          <a:p>
            <a:pPr lvl="1">
              <a:spcBef>
                <a:spcPts val="0"/>
              </a:spcBef>
            </a:pPr>
            <a:r>
              <a:rPr lang="en-US" sz="2000"/>
              <a:t>OB/GYN and Nurse Practitioner and Physician Assistant providers not associated with a PCMH were less likely to affirm the use of population-based reporting, therefore their practices potentially have less health IT buildout (e.g., CDS) to support evidence-based care than their peers in family medicine and internal medicine working in PCMH practices.</a:t>
            </a:r>
          </a:p>
          <a:p>
            <a:pPr lvl="1">
              <a:spcBef>
                <a:spcPts val="0"/>
              </a:spcBef>
            </a:pPr>
            <a:r>
              <a:rPr lang="en-US" sz="2000"/>
              <a:t>Time constraints, difficulty of use, or lack of perceived value may limit technology adoption.</a:t>
            </a:r>
          </a:p>
        </p:txBody>
      </p:sp>
      <p:sp>
        <p:nvSpPr>
          <p:cNvPr id="2" name="Slide Number Placeholder 1">
            <a:extLst>
              <a:ext uri="{FF2B5EF4-FFF2-40B4-BE49-F238E27FC236}">
                <a16:creationId xmlns:a16="http://schemas.microsoft.com/office/drawing/2014/main" id="{58F6175C-9605-4697-9A23-9341D7AAFE20}"/>
              </a:ext>
            </a:extLst>
          </p:cNvPr>
          <p:cNvSpPr>
            <a:spLocks noGrp="1"/>
          </p:cNvSpPr>
          <p:nvPr>
            <p:ph type="sldNum" sz="quarter" idx="11"/>
          </p:nvPr>
        </p:nvSpPr>
        <p:spPr/>
        <p:txBody>
          <a:bodyPr/>
          <a:lstStyle/>
          <a:p>
            <a:fld id="{2F2F552B-1952-B44E-8CAB-5705F0ACD2E2}" type="slidenum">
              <a:rPr lang="uk-UA" smtClean="0"/>
              <a:pPr/>
              <a:t>57</a:t>
            </a:fld>
            <a:endParaRPr lang="uk-UA"/>
          </a:p>
        </p:txBody>
      </p:sp>
    </p:spTree>
    <p:extLst>
      <p:ext uri="{BB962C8B-B14F-4D97-AF65-F5344CB8AC3E}">
        <p14:creationId xmlns:p14="http://schemas.microsoft.com/office/powerpoint/2010/main" val="2202327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9F13F7-44FE-49B4-87B8-B496CF44372E}"/>
              </a:ext>
            </a:extLst>
          </p:cNvPr>
          <p:cNvSpPr>
            <a:spLocks noGrp="1"/>
          </p:cNvSpPr>
          <p:nvPr>
            <p:ph type="title"/>
          </p:nvPr>
        </p:nvSpPr>
        <p:spPr/>
        <p:txBody>
          <a:bodyPr/>
          <a:lstStyle/>
          <a:p>
            <a:r>
              <a:rPr lang="en-US"/>
              <a:t>EHR Capabilities: General Information</a:t>
            </a:r>
          </a:p>
        </p:txBody>
      </p:sp>
      <p:sp>
        <p:nvSpPr>
          <p:cNvPr id="4" name="Content Placeholder 3">
            <a:extLst>
              <a:ext uri="{FF2B5EF4-FFF2-40B4-BE49-F238E27FC236}">
                <a16:creationId xmlns:a16="http://schemas.microsoft.com/office/drawing/2014/main" id="{A0EDB061-A54E-41B7-BFC5-ECD54604B462}"/>
              </a:ext>
            </a:extLst>
          </p:cNvPr>
          <p:cNvSpPr>
            <a:spLocks noGrp="1"/>
          </p:cNvSpPr>
          <p:nvPr>
            <p:ph sz="quarter" idx="12"/>
          </p:nvPr>
        </p:nvSpPr>
        <p:spPr>
          <a:xfrm>
            <a:off x="457200" y="1246909"/>
            <a:ext cx="11087100" cy="5001491"/>
          </a:xfrm>
        </p:spPr>
        <p:txBody>
          <a:bodyPr/>
          <a:lstStyle/>
          <a:p>
            <a:pPr marL="0" indent="0">
              <a:buNone/>
            </a:pPr>
            <a:r>
              <a:rPr lang="en-US" b="1"/>
              <a:t>Factors Impacting CDS Adoption (continued)</a:t>
            </a:r>
            <a:endParaRPr lang="en-US"/>
          </a:p>
          <a:p>
            <a:r>
              <a:rPr lang="en-US" sz="2000"/>
              <a:t>The Medicare and Medicaid Promoting Interoperability Program (formerly known as Meaningful Use and EHR Incentive Program) granted eligible providers financial incentives for adopting a certified EHR [49]</a:t>
            </a:r>
          </a:p>
          <a:p>
            <a:r>
              <a:rPr lang="en-US" sz="2000"/>
              <a:t>Most health IT vendors are for-profit and therefore enforce contractual limitations on code-sharing across platforms or institutions. This creates a barrier that prevents under-resourced practices from having access to data sharing tools large research-intensive settings may have [I-16]</a:t>
            </a:r>
            <a:endParaRPr lang="en-US"/>
          </a:p>
          <a:p>
            <a:pPr marL="0" indent="0">
              <a:buNone/>
            </a:pPr>
            <a:r>
              <a:rPr lang="en-US" b="1"/>
              <a:t>Managing Guideline Updates</a:t>
            </a:r>
          </a:p>
          <a:p>
            <a:r>
              <a:rPr lang="en-US" sz="2000"/>
              <a:t>The architecture in place for the ASCCP Risk-Based Management Consensus Guidelines is designed to be enduring, meaning risk thresholds are not expected to change and were developed from the start so new technologies can be introduced with only back-end programming changes [I-2]</a:t>
            </a:r>
            <a:endParaRPr lang="en-US" b="1"/>
          </a:p>
        </p:txBody>
      </p:sp>
      <p:sp>
        <p:nvSpPr>
          <p:cNvPr id="2" name="Slide Number Placeholder 1">
            <a:extLst>
              <a:ext uri="{FF2B5EF4-FFF2-40B4-BE49-F238E27FC236}">
                <a16:creationId xmlns:a16="http://schemas.microsoft.com/office/drawing/2014/main" id="{58F6175C-9605-4697-9A23-9341D7AAFE20}"/>
              </a:ext>
            </a:extLst>
          </p:cNvPr>
          <p:cNvSpPr>
            <a:spLocks noGrp="1"/>
          </p:cNvSpPr>
          <p:nvPr>
            <p:ph type="sldNum" sz="quarter" idx="11"/>
          </p:nvPr>
        </p:nvSpPr>
        <p:spPr/>
        <p:txBody>
          <a:bodyPr/>
          <a:lstStyle/>
          <a:p>
            <a:fld id="{2F2F552B-1952-B44E-8CAB-5705F0ACD2E2}" type="slidenum">
              <a:rPr lang="uk-UA" smtClean="0"/>
              <a:pPr/>
              <a:t>58</a:t>
            </a:fld>
            <a:endParaRPr lang="uk-UA"/>
          </a:p>
        </p:txBody>
      </p:sp>
    </p:spTree>
    <p:extLst>
      <p:ext uri="{BB962C8B-B14F-4D97-AF65-F5344CB8AC3E}">
        <p14:creationId xmlns:p14="http://schemas.microsoft.com/office/powerpoint/2010/main" val="3872427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4A5515-871E-4788-A0E9-64707C207605}"/>
              </a:ext>
            </a:extLst>
          </p:cNvPr>
          <p:cNvSpPr>
            <a:spLocks noGrp="1"/>
          </p:cNvSpPr>
          <p:nvPr>
            <p:ph type="title"/>
          </p:nvPr>
        </p:nvSpPr>
        <p:spPr/>
        <p:txBody>
          <a:bodyPr/>
          <a:lstStyle/>
          <a:p>
            <a:r>
              <a:rPr lang="en-US"/>
              <a:t>EHR Capabilities: Enterprise Offerings</a:t>
            </a:r>
          </a:p>
        </p:txBody>
      </p:sp>
      <p:sp>
        <p:nvSpPr>
          <p:cNvPr id="4" name="Content Placeholder 3">
            <a:extLst>
              <a:ext uri="{FF2B5EF4-FFF2-40B4-BE49-F238E27FC236}">
                <a16:creationId xmlns:a16="http://schemas.microsoft.com/office/drawing/2014/main" id="{EF3CA343-B9B9-4347-BCA2-9B5AF4BC1D9C}"/>
              </a:ext>
            </a:extLst>
          </p:cNvPr>
          <p:cNvSpPr>
            <a:spLocks noGrp="1"/>
          </p:cNvSpPr>
          <p:nvPr>
            <p:ph sz="quarter" idx="12"/>
          </p:nvPr>
        </p:nvSpPr>
        <p:spPr>
          <a:xfrm>
            <a:off x="457200" y="1139335"/>
            <a:ext cx="11277600" cy="5001491"/>
          </a:xfrm>
        </p:spPr>
        <p:txBody>
          <a:bodyPr/>
          <a:lstStyle/>
          <a:p>
            <a:pPr>
              <a:spcBef>
                <a:spcPts val="0"/>
              </a:spcBef>
            </a:pPr>
            <a:r>
              <a:rPr lang="en-US"/>
              <a:t>Vendors may offer a suite of products. Products most relevant to CCSM include an EHR, a population health data repository, laboratory information systems (LIS), and patient portals</a:t>
            </a:r>
          </a:p>
          <a:p>
            <a:pPr lvl="1">
              <a:spcBef>
                <a:spcPts val="0"/>
              </a:spcBef>
            </a:pPr>
            <a:r>
              <a:rPr lang="en-US"/>
              <a:t>When health systems use products of the same vendor, there is typically improved interoperability, i.e., discrete data elements such as lab results are more likely to be sent from an LIS to the EHR as discrete results and stored in the EHR as discrete results</a:t>
            </a:r>
          </a:p>
          <a:p>
            <a:pPr lvl="1">
              <a:spcBef>
                <a:spcPts val="0"/>
              </a:spcBef>
            </a:pPr>
            <a:r>
              <a:rPr lang="en-US"/>
              <a:t>Vendor products can generally work with other vendor products, i.e., an EHR from vendor A can be used with an LIS from vendor B. Clients may encounter interoperability challenges when using products from multiple vendors</a:t>
            </a:r>
          </a:p>
          <a:p>
            <a:pPr lvl="2">
              <a:spcBef>
                <a:spcPts val="0"/>
              </a:spcBef>
            </a:pPr>
            <a:r>
              <a:rPr lang="en-US"/>
              <a:t>Though clients can use products from different vendors, when doing so, clinical data such as pathology reports are more likely to be sent from an LIS as narrative text or a PDF document</a:t>
            </a:r>
          </a:p>
          <a:p>
            <a:pPr lvl="1">
              <a:spcBef>
                <a:spcPts val="0"/>
              </a:spcBef>
            </a:pPr>
            <a:endParaRPr lang="en-US"/>
          </a:p>
        </p:txBody>
      </p:sp>
      <p:sp>
        <p:nvSpPr>
          <p:cNvPr id="2" name="Slide Number Placeholder 1">
            <a:extLst>
              <a:ext uri="{FF2B5EF4-FFF2-40B4-BE49-F238E27FC236}">
                <a16:creationId xmlns:a16="http://schemas.microsoft.com/office/drawing/2014/main" id="{241DFD73-E6F9-48E1-896D-B8413C0310F1}"/>
              </a:ext>
            </a:extLst>
          </p:cNvPr>
          <p:cNvSpPr>
            <a:spLocks noGrp="1"/>
          </p:cNvSpPr>
          <p:nvPr>
            <p:ph type="sldNum" sz="quarter" idx="11"/>
          </p:nvPr>
        </p:nvSpPr>
        <p:spPr/>
        <p:txBody>
          <a:bodyPr/>
          <a:lstStyle/>
          <a:p>
            <a:fld id="{2F2F552B-1952-B44E-8CAB-5705F0ACD2E2}" type="slidenum">
              <a:rPr lang="uk-UA" smtClean="0"/>
              <a:pPr/>
              <a:t>59</a:t>
            </a:fld>
            <a:endParaRPr lang="uk-UA"/>
          </a:p>
        </p:txBody>
      </p:sp>
    </p:spTree>
    <p:extLst>
      <p:ext uri="{BB962C8B-B14F-4D97-AF65-F5344CB8AC3E}">
        <p14:creationId xmlns:p14="http://schemas.microsoft.com/office/powerpoint/2010/main" val="229825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D38768-53DC-E141-8C35-3CD0872432EB}"/>
              </a:ext>
            </a:extLst>
          </p:cNvPr>
          <p:cNvSpPr>
            <a:spLocks noGrp="1"/>
          </p:cNvSpPr>
          <p:nvPr>
            <p:ph type="title"/>
          </p:nvPr>
        </p:nvSpPr>
        <p:spPr>
          <a:xfrm>
            <a:off x="208845" y="105540"/>
            <a:ext cx="11277600" cy="693337"/>
          </a:xfrm>
        </p:spPr>
        <p:txBody>
          <a:bodyPr/>
          <a:lstStyle/>
          <a:p>
            <a:r>
              <a:rPr lang="en-US"/>
              <a:t>Cervical Cancer Screening &amp; Management</a:t>
            </a:r>
          </a:p>
        </p:txBody>
      </p:sp>
      <p:sp>
        <p:nvSpPr>
          <p:cNvPr id="15" name="Rectangle 14">
            <a:extLst>
              <a:ext uri="{FF2B5EF4-FFF2-40B4-BE49-F238E27FC236}">
                <a16:creationId xmlns:a16="http://schemas.microsoft.com/office/drawing/2014/main" id="{27FEB86D-C6F2-E549-A602-68B147830CD2}"/>
              </a:ext>
              <a:ext uri="{C183D7F6-B498-43B3-948B-1728B52AA6E4}">
                <adec:decorative xmlns:adec="http://schemas.microsoft.com/office/drawing/2017/decorative" val="0"/>
              </a:ext>
            </a:extLst>
          </p:cNvPr>
          <p:cNvSpPr/>
          <p:nvPr/>
        </p:nvSpPr>
        <p:spPr>
          <a:xfrm>
            <a:off x="208844" y="829961"/>
            <a:ext cx="11785602" cy="159116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968625" indent="-285750">
              <a:buFont typeface="Arial" panose="020B0604020202020204" pitchFamily="34" charset="0"/>
              <a:buChar char="•"/>
              <a:tabLst>
                <a:tab pos="1544638" algn="l"/>
              </a:tabLst>
            </a:pPr>
            <a:r>
              <a:rPr lang="en-US" sz="1600"/>
              <a:t>14,480 new cervical cancer cases and 4,290 estimated deaths anticipated in 2021</a:t>
            </a:r>
          </a:p>
          <a:p>
            <a:pPr marL="2968625" indent="-285750">
              <a:buFont typeface="Arial" panose="020B0604020202020204" pitchFamily="34" charset="0"/>
              <a:buChar char="•"/>
              <a:tabLst>
                <a:tab pos="1544638" algn="l"/>
              </a:tabLst>
            </a:pPr>
            <a:r>
              <a:rPr lang="en-US" sz="1600"/>
              <a:t>In 2016, an estimated 196,000 total cases of CIN2+, with 43% attributed to HPV 16/18</a:t>
            </a:r>
          </a:p>
          <a:p>
            <a:pPr marL="2968625" indent="-285750">
              <a:buFont typeface="Arial" panose="020B0604020202020204" pitchFamily="34" charset="0"/>
              <a:buChar char="•"/>
              <a:tabLst>
                <a:tab pos="1544638" algn="l"/>
              </a:tabLst>
            </a:pPr>
            <a:r>
              <a:rPr lang="en-US" sz="1600"/>
              <a:t>Cervical cancer is preventable and disproportionately affects underserved populations</a:t>
            </a:r>
          </a:p>
        </p:txBody>
      </p:sp>
      <p:sp>
        <p:nvSpPr>
          <p:cNvPr id="13" name="TextBox 12">
            <a:extLst>
              <a:ext uri="{FF2B5EF4-FFF2-40B4-BE49-F238E27FC236}">
                <a16:creationId xmlns:a16="http://schemas.microsoft.com/office/drawing/2014/main" id="{D431D648-8799-A840-B141-CE2289CAE58F}"/>
              </a:ext>
            </a:extLst>
          </p:cNvPr>
          <p:cNvSpPr txBox="1"/>
          <p:nvPr/>
        </p:nvSpPr>
        <p:spPr>
          <a:xfrm>
            <a:off x="1433773" y="1055616"/>
            <a:ext cx="1482064" cy="369332"/>
          </a:xfrm>
          <a:prstGeom prst="rect">
            <a:avLst/>
          </a:prstGeom>
          <a:ln>
            <a:noFill/>
          </a:ln>
        </p:spPr>
        <p:txBody>
          <a:bodyPr vert="horz" wrap="square" lIns="91440" tIns="45720" rIns="91440" bIns="45720" rtlCol="0">
            <a:spAutoFit/>
          </a:bodyPr>
          <a:lstStyle/>
          <a:p>
            <a:pPr algn="l">
              <a:spcBef>
                <a:spcPts val="600"/>
              </a:spcBef>
            </a:pPr>
            <a:r>
              <a:rPr lang="en-US" b="1"/>
              <a:t>Problem</a:t>
            </a:r>
            <a:endParaRPr lang="en-US" sz="2000"/>
          </a:p>
        </p:txBody>
      </p:sp>
      <p:grpSp>
        <p:nvGrpSpPr>
          <p:cNvPr id="5" name="Group 4">
            <a:extLst>
              <a:ext uri="{FF2B5EF4-FFF2-40B4-BE49-F238E27FC236}">
                <a16:creationId xmlns:a16="http://schemas.microsoft.com/office/drawing/2014/main" id="{D242C02F-FD1D-2A45-ADB6-1691B40012DA}"/>
              </a:ext>
              <a:ext uri="{C183D7F6-B498-43B3-948B-1728B52AA6E4}">
                <adec:decorative xmlns:adec="http://schemas.microsoft.com/office/drawing/2017/decorative" val="1"/>
              </a:ext>
            </a:extLst>
          </p:cNvPr>
          <p:cNvGrpSpPr/>
          <p:nvPr/>
        </p:nvGrpSpPr>
        <p:grpSpPr>
          <a:xfrm>
            <a:off x="208846" y="1682381"/>
            <a:ext cx="11785600" cy="4694260"/>
            <a:chOff x="208846" y="1682381"/>
            <a:chExt cx="11785600" cy="4694260"/>
          </a:xfrm>
        </p:grpSpPr>
        <p:sp>
          <p:nvSpPr>
            <p:cNvPr id="22" name="Rectangle 21">
              <a:extLst>
                <a:ext uri="{FF2B5EF4-FFF2-40B4-BE49-F238E27FC236}">
                  <a16:creationId xmlns:a16="http://schemas.microsoft.com/office/drawing/2014/main" id="{1FA04614-8D9E-5244-9080-6063BB74ADBD}"/>
                </a:ext>
              </a:extLst>
            </p:cNvPr>
            <p:cNvSpPr/>
            <p:nvPr/>
          </p:nvSpPr>
          <p:spPr>
            <a:xfrm>
              <a:off x="208846" y="4436872"/>
              <a:ext cx="11785600" cy="1939769"/>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entagon 18">
              <a:extLst>
                <a:ext uri="{FF2B5EF4-FFF2-40B4-BE49-F238E27FC236}">
                  <a16:creationId xmlns:a16="http://schemas.microsoft.com/office/drawing/2014/main" id="{39744816-6F12-2443-8075-161010E47DC6}"/>
                </a:ext>
              </a:extLst>
            </p:cNvPr>
            <p:cNvSpPr/>
            <p:nvPr/>
          </p:nvSpPr>
          <p:spPr>
            <a:xfrm rot="5400000">
              <a:off x="165382" y="1725845"/>
              <a:ext cx="4018847" cy="3931920"/>
            </a:xfrm>
            <a:prstGeom prst="homePlate">
              <a:avLst>
                <a:gd name="adj" fmla="val 19168"/>
              </a:avLst>
            </a:prstGeom>
            <a:solidFill>
              <a:srgbClr val="F9DCD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agon 19">
              <a:extLst>
                <a:ext uri="{FF2B5EF4-FFF2-40B4-BE49-F238E27FC236}">
                  <a16:creationId xmlns:a16="http://schemas.microsoft.com/office/drawing/2014/main" id="{69EF384F-AA16-134D-A751-68226520BD27}"/>
                </a:ext>
              </a:extLst>
            </p:cNvPr>
            <p:cNvSpPr/>
            <p:nvPr/>
          </p:nvSpPr>
          <p:spPr>
            <a:xfrm rot="5400000">
              <a:off x="4092222" y="1725845"/>
              <a:ext cx="4018848" cy="3931920"/>
            </a:xfrm>
            <a:prstGeom prst="homePlate">
              <a:avLst>
                <a:gd name="adj" fmla="val 19168"/>
              </a:avLst>
            </a:prstGeom>
            <a:solidFill>
              <a:srgbClr val="F4E9C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a:extLst>
                <a:ext uri="{FF2B5EF4-FFF2-40B4-BE49-F238E27FC236}">
                  <a16:creationId xmlns:a16="http://schemas.microsoft.com/office/drawing/2014/main" id="{C96A73C1-DD7D-9E4C-B7FB-0D68761A7B2D}"/>
                </a:ext>
              </a:extLst>
            </p:cNvPr>
            <p:cNvSpPr/>
            <p:nvPr/>
          </p:nvSpPr>
          <p:spPr>
            <a:xfrm rot="5400000">
              <a:off x="8019062" y="1725845"/>
              <a:ext cx="4018848" cy="3931920"/>
            </a:xfrm>
            <a:prstGeom prst="homePlate">
              <a:avLst>
                <a:gd name="adj" fmla="val 19168"/>
              </a:avLst>
            </a:prstGeom>
            <a:solidFill>
              <a:srgbClr val="E8EEC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E7E36400-42B1-BB4F-A88C-04FB9FF82E46}"/>
              </a:ext>
            </a:extLst>
          </p:cNvPr>
          <p:cNvSpPr txBox="1"/>
          <p:nvPr/>
        </p:nvSpPr>
        <p:spPr>
          <a:xfrm>
            <a:off x="406403" y="1798628"/>
            <a:ext cx="3739442" cy="2800767"/>
          </a:xfrm>
          <a:prstGeom prst="rect">
            <a:avLst/>
          </a:prstGeom>
          <a:ln>
            <a:noFill/>
          </a:ln>
        </p:spPr>
        <p:txBody>
          <a:bodyPr vert="horz" wrap="square" lIns="91440" tIns="45720" rIns="91440" bIns="45720" rtlCol="0">
            <a:spAutoFit/>
          </a:bodyPr>
          <a:lstStyle/>
          <a:p>
            <a:pPr algn="l">
              <a:spcBef>
                <a:spcPts val="600"/>
              </a:spcBef>
            </a:pPr>
            <a:r>
              <a:rPr lang="en-US" sz="2400" b="1"/>
              <a:t>Priorities</a:t>
            </a:r>
            <a:endParaRPr lang="en-US" sz="2000" b="1"/>
          </a:p>
          <a:p>
            <a:pPr marL="342900" indent="-342900" algn="l">
              <a:spcBef>
                <a:spcPts val="600"/>
              </a:spcBef>
              <a:buFont typeface="Wingdings" pitchFamily="2" charset="2"/>
              <a:buChar char="§"/>
            </a:pPr>
            <a:endParaRPr lang="en-US" sz="200" b="1"/>
          </a:p>
          <a:p>
            <a:pPr marL="342900" indent="-342900" algn="l">
              <a:spcBef>
                <a:spcPts val="600"/>
              </a:spcBef>
              <a:buFont typeface="Wingdings" pitchFamily="2" charset="2"/>
              <a:buChar char="§"/>
            </a:pPr>
            <a:r>
              <a:rPr lang="en-US" sz="2000"/>
              <a:t>Increase guideline  adoption:</a:t>
            </a:r>
          </a:p>
          <a:p>
            <a:pPr marL="800100" lvl="1" indent="-342900">
              <a:spcBef>
                <a:spcPts val="600"/>
              </a:spcBef>
              <a:buFont typeface="Wingdings" pitchFamily="2" charset="2"/>
              <a:buChar char="§"/>
            </a:pPr>
            <a:r>
              <a:rPr lang="en-US" sz="2000"/>
              <a:t>Screening</a:t>
            </a:r>
          </a:p>
          <a:p>
            <a:pPr marL="800100" lvl="1" indent="-342900">
              <a:spcBef>
                <a:spcPts val="600"/>
              </a:spcBef>
              <a:buFont typeface="Wingdings" pitchFamily="2" charset="2"/>
              <a:buChar char="§"/>
            </a:pPr>
            <a:r>
              <a:rPr lang="en-US" sz="2000"/>
              <a:t>Management</a:t>
            </a:r>
          </a:p>
          <a:p>
            <a:pPr marL="342900" indent="-342900">
              <a:spcBef>
                <a:spcPts val="600"/>
              </a:spcBef>
              <a:buFont typeface="Wingdings" pitchFamily="2" charset="2"/>
              <a:buChar char="§"/>
            </a:pPr>
            <a:r>
              <a:rPr lang="en-US" sz="2000"/>
              <a:t>Reduce health disparities</a:t>
            </a:r>
          </a:p>
          <a:p>
            <a:pPr marL="342900" indent="-342900">
              <a:spcBef>
                <a:spcPts val="600"/>
              </a:spcBef>
              <a:buFont typeface="Wingdings" pitchFamily="2" charset="2"/>
              <a:buChar char="§"/>
            </a:pPr>
            <a:r>
              <a:rPr lang="en-US" sz="2000"/>
              <a:t>Clinical workflow alignment</a:t>
            </a:r>
          </a:p>
        </p:txBody>
      </p:sp>
      <p:sp>
        <p:nvSpPr>
          <p:cNvPr id="58" name="TextBox 57">
            <a:extLst>
              <a:ext uri="{FF2B5EF4-FFF2-40B4-BE49-F238E27FC236}">
                <a16:creationId xmlns:a16="http://schemas.microsoft.com/office/drawing/2014/main" id="{B70D2016-8D9D-CB49-81FA-92B871AB7E80}"/>
              </a:ext>
            </a:extLst>
          </p:cNvPr>
          <p:cNvSpPr txBox="1"/>
          <p:nvPr/>
        </p:nvSpPr>
        <p:spPr>
          <a:xfrm>
            <a:off x="4333802" y="1798628"/>
            <a:ext cx="3540767" cy="3031599"/>
          </a:xfrm>
          <a:prstGeom prst="rect">
            <a:avLst/>
          </a:prstGeom>
          <a:ln>
            <a:noFill/>
          </a:ln>
        </p:spPr>
        <p:txBody>
          <a:bodyPr vert="horz" wrap="square" lIns="91440" tIns="45720" rIns="91440" bIns="45720" rtlCol="0">
            <a:spAutoFit/>
          </a:bodyPr>
          <a:lstStyle/>
          <a:p>
            <a:pPr algn="l">
              <a:spcBef>
                <a:spcPts val="600"/>
              </a:spcBef>
            </a:pPr>
            <a:r>
              <a:rPr lang="en-US" sz="2400" b="1"/>
              <a:t>Challenges</a:t>
            </a:r>
            <a:endParaRPr lang="en-US" sz="2000" b="1"/>
          </a:p>
          <a:p>
            <a:pPr marL="342900" indent="-342900" algn="l">
              <a:spcBef>
                <a:spcPts val="600"/>
              </a:spcBef>
              <a:buFont typeface="Wingdings" pitchFamily="2" charset="2"/>
              <a:buChar char="§"/>
            </a:pPr>
            <a:endParaRPr lang="en-US" sz="200" b="1"/>
          </a:p>
          <a:p>
            <a:pPr marL="342900" indent="-342900">
              <a:spcBef>
                <a:spcPts val="600"/>
              </a:spcBef>
              <a:buFont typeface="Wingdings" pitchFamily="2" charset="2"/>
              <a:buChar char="§"/>
            </a:pPr>
            <a:r>
              <a:rPr lang="en-US" sz="2000"/>
              <a:t>Multiple screening options</a:t>
            </a:r>
          </a:p>
          <a:p>
            <a:pPr marL="342900" indent="-342900">
              <a:spcBef>
                <a:spcPts val="600"/>
              </a:spcBef>
              <a:buFont typeface="Wingdings" pitchFamily="2" charset="2"/>
              <a:buChar char="§"/>
            </a:pPr>
            <a:r>
              <a:rPr lang="en-US" sz="2000"/>
              <a:t>Risk-based guidelines harder to apply</a:t>
            </a:r>
          </a:p>
          <a:p>
            <a:pPr marL="342900" indent="-342900" algn="l">
              <a:spcBef>
                <a:spcPts val="600"/>
              </a:spcBef>
              <a:buFont typeface="Wingdings" pitchFamily="2" charset="2"/>
              <a:buChar char="§"/>
            </a:pPr>
            <a:r>
              <a:rPr lang="en-US" sz="2000"/>
              <a:t>Unstructured data</a:t>
            </a:r>
          </a:p>
          <a:p>
            <a:pPr marL="342900" indent="-342900" algn="l">
              <a:spcBef>
                <a:spcPts val="600"/>
              </a:spcBef>
              <a:buFont typeface="Wingdings" pitchFamily="2" charset="2"/>
              <a:buChar char="§"/>
            </a:pPr>
            <a:r>
              <a:rPr lang="en-US" sz="2000"/>
              <a:t>Fractured EHR and laboratory information system (LIS) market</a:t>
            </a:r>
          </a:p>
        </p:txBody>
      </p:sp>
      <p:sp>
        <p:nvSpPr>
          <p:cNvPr id="57" name="TextBox 56">
            <a:extLst>
              <a:ext uri="{FF2B5EF4-FFF2-40B4-BE49-F238E27FC236}">
                <a16:creationId xmlns:a16="http://schemas.microsoft.com/office/drawing/2014/main" id="{8E9898E0-14D6-EF40-AF54-99A30350F82C}"/>
              </a:ext>
            </a:extLst>
          </p:cNvPr>
          <p:cNvSpPr txBox="1"/>
          <p:nvPr/>
        </p:nvSpPr>
        <p:spPr>
          <a:xfrm>
            <a:off x="8256122" y="1787339"/>
            <a:ext cx="3727032" cy="3031599"/>
          </a:xfrm>
          <a:prstGeom prst="rect">
            <a:avLst/>
          </a:prstGeom>
          <a:ln>
            <a:noFill/>
          </a:ln>
        </p:spPr>
        <p:txBody>
          <a:bodyPr vert="horz" wrap="square" lIns="91440" tIns="45720" rIns="91440" bIns="45720" rtlCol="0">
            <a:spAutoFit/>
          </a:bodyPr>
          <a:lstStyle/>
          <a:p>
            <a:pPr algn="l">
              <a:spcBef>
                <a:spcPts val="600"/>
              </a:spcBef>
            </a:pPr>
            <a:r>
              <a:rPr lang="en-US" sz="2400" b="1"/>
              <a:t>Opportunities</a:t>
            </a:r>
            <a:endParaRPr lang="en-US" sz="2000" b="1"/>
          </a:p>
          <a:p>
            <a:pPr marL="342900" indent="-342900" algn="l">
              <a:spcBef>
                <a:spcPts val="600"/>
              </a:spcBef>
              <a:buFont typeface="Wingdings" pitchFamily="2" charset="2"/>
              <a:buChar char="§"/>
            </a:pPr>
            <a:endParaRPr lang="en-US" sz="200" b="1"/>
          </a:p>
          <a:p>
            <a:pPr marL="342900" indent="-342900" algn="l">
              <a:spcBef>
                <a:spcPts val="600"/>
              </a:spcBef>
              <a:buFont typeface="Wingdings" pitchFamily="2" charset="2"/>
              <a:buChar char="§"/>
            </a:pPr>
            <a:r>
              <a:rPr lang="en-US" sz="2000"/>
              <a:t>Health IT standards</a:t>
            </a:r>
          </a:p>
          <a:p>
            <a:pPr marL="342900" indent="-342900" algn="l">
              <a:spcBef>
                <a:spcPts val="600"/>
              </a:spcBef>
              <a:buFont typeface="Wingdings" pitchFamily="2" charset="2"/>
              <a:buChar char="§"/>
            </a:pPr>
            <a:r>
              <a:rPr lang="en-US" sz="2000"/>
              <a:t>21</a:t>
            </a:r>
            <a:r>
              <a:rPr lang="en-US" sz="2000" baseline="30000"/>
              <a:t>st</a:t>
            </a:r>
            <a:r>
              <a:rPr lang="en-US" sz="2000"/>
              <a:t> Century Cures Act</a:t>
            </a:r>
          </a:p>
          <a:p>
            <a:pPr marL="342900" indent="-342900" algn="l">
              <a:spcBef>
                <a:spcPts val="600"/>
              </a:spcBef>
              <a:buFont typeface="Wingdings" pitchFamily="2" charset="2"/>
              <a:buChar char="§"/>
            </a:pPr>
            <a:r>
              <a:rPr lang="en-US" sz="2000"/>
              <a:t>Adapting Clinical Guidelines for the Digital Age initiative</a:t>
            </a:r>
          </a:p>
          <a:p>
            <a:pPr marL="342900" indent="-342900" algn="l">
              <a:spcBef>
                <a:spcPts val="600"/>
              </a:spcBef>
              <a:buFont typeface="Wingdings" pitchFamily="2" charset="2"/>
              <a:buChar char="§"/>
            </a:pPr>
            <a:r>
              <a:rPr lang="en-US" sz="2000"/>
              <a:t>Agency for Healthcare Research and Quality    CDS Connect project</a:t>
            </a:r>
          </a:p>
        </p:txBody>
      </p:sp>
      <p:sp>
        <p:nvSpPr>
          <p:cNvPr id="43" name="TextBox 42">
            <a:extLst>
              <a:ext uri="{FF2B5EF4-FFF2-40B4-BE49-F238E27FC236}">
                <a16:creationId xmlns:a16="http://schemas.microsoft.com/office/drawing/2014/main" id="{AD511CC2-0B01-DF4F-A6C6-873BA79AFEAC}"/>
              </a:ext>
            </a:extLst>
          </p:cNvPr>
          <p:cNvSpPr txBox="1"/>
          <p:nvPr/>
        </p:nvSpPr>
        <p:spPr>
          <a:xfrm>
            <a:off x="527457" y="5808102"/>
            <a:ext cx="10910359" cy="461665"/>
          </a:xfrm>
          <a:prstGeom prst="rect">
            <a:avLst/>
          </a:prstGeom>
          <a:ln>
            <a:noFill/>
          </a:ln>
        </p:spPr>
        <p:txBody>
          <a:bodyPr vert="horz" wrap="none" lIns="91440" tIns="45720" rIns="91440" bIns="45720" rtlCol="0">
            <a:spAutoFit/>
          </a:bodyPr>
          <a:lstStyle/>
          <a:p>
            <a:pPr algn="l"/>
            <a:r>
              <a:rPr lang="en-US" sz="2400" b="1"/>
              <a:t>Clinical Decision Support    ▪︎   </a:t>
            </a:r>
            <a:r>
              <a:rPr lang="en-US" sz="2000"/>
              <a:t>Interoperable tools to facilitate application of guidelines.</a:t>
            </a:r>
            <a:endParaRPr lang="en-US" sz="2400" b="1"/>
          </a:p>
        </p:txBody>
      </p:sp>
      <p:sp>
        <p:nvSpPr>
          <p:cNvPr id="2" name="Slide Number Placeholder 1">
            <a:extLst>
              <a:ext uri="{FF2B5EF4-FFF2-40B4-BE49-F238E27FC236}">
                <a16:creationId xmlns:a16="http://schemas.microsoft.com/office/drawing/2014/main" id="{19FE35FE-41D5-B249-AF6E-9ACA29ADC889}"/>
              </a:ext>
              <a:ext uri="{C183D7F6-B498-43B3-948B-1728B52AA6E4}">
                <adec:decorative xmlns:adec="http://schemas.microsoft.com/office/drawing/2017/decorative" val="0"/>
              </a:ext>
            </a:extLst>
          </p:cNvPr>
          <p:cNvSpPr>
            <a:spLocks noGrp="1"/>
          </p:cNvSpPr>
          <p:nvPr>
            <p:ph type="sldNum" sz="quarter" idx="11"/>
          </p:nvPr>
        </p:nvSpPr>
        <p:spPr/>
        <p:txBody>
          <a:bodyPr/>
          <a:lstStyle/>
          <a:p>
            <a:fld id="{2F2F552B-1952-B44E-8CAB-5705F0ACD2E2}" type="slidenum">
              <a:rPr lang="uk-UA" smtClean="0"/>
              <a:pPr/>
              <a:t>6</a:t>
            </a:fld>
            <a:endParaRPr lang="uk-UA"/>
          </a:p>
        </p:txBody>
      </p:sp>
    </p:spTree>
    <p:extLst>
      <p:ext uri="{BB962C8B-B14F-4D97-AF65-F5344CB8AC3E}">
        <p14:creationId xmlns:p14="http://schemas.microsoft.com/office/powerpoint/2010/main" val="21933330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Population Health Data Repositories</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Population health data repositories support organizational population health efforts.</a:t>
            </a:r>
          </a:p>
          <a:p>
            <a:pPr lvl="1"/>
            <a:r>
              <a:rPr lang="en-US"/>
              <a:t>Allows for collection of clinical and administrative data across the continuum of patient care (e.g., outpatient, inpatient, post-acute)</a:t>
            </a:r>
          </a:p>
          <a:p>
            <a:pPr lvl="1"/>
            <a:r>
              <a:rPr lang="en-US"/>
              <a:t>Clinical and administrative data can come from a variety of sources such as other EHRs, health information exchanges, laboratories, registries</a:t>
            </a:r>
          </a:p>
          <a:p>
            <a:pPr lvl="1"/>
            <a:r>
              <a:rPr lang="en-US"/>
              <a:t>Can be vendor agnostic in that the population health data repositories may interface with health IT products from other vendors</a:t>
            </a:r>
          </a:p>
          <a:p>
            <a:pPr lvl="1"/>
            <a:r>
              <a:rPr lang="en-US"/>
              <a:t>Can be cloud-based or on-site</a:t>
            </a:r>
          </a:p>
          <a:p>
            <a:pPr lvl="1"/>
            <a:endParaRPr lang="en-US"/>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60</a:t>
            </a:fld>
            <a:endParaRPr lang="uk-UA"/>
          </a:p>
        </p:txBody>
      </p:sp>
    </p:spTree>
    <p:extLst>
      <p:ext uri="{BB962C8B-B14F-4D97-AF65-F5344CB8AC3E}">
        <p14:creationId xmlns:p14="http://schemas.microsoft.com/office/powerpoint/2010/main" val="1358456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a:xfrm>
            <a:off x="457200" y="396905"/>
            <a:ext cx="11860306" cy="693337"/>
          </a:xfrm>
        </p:spPr>
        <p:txBody>
          <a:bodyPr/>
          <a:lstStyle/>
          <a:p>
            <a:r>
              <a:rPr lang="en-US"/>
              <a:t>EHR Capabilities: Preventive Screening Capabilities (1 of 2)</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Ambulatory EHRs supporting clinical documentation at a practice level typically include basic CDS functionality for routine cervical cancer screening</a:t>
            </a:r>
          </a:p>
          <a:p>
            <a:pPr lvl="1"/>
            <a:r>
              <a:rPr lang="en-US"/>
              <a:t>Basic CDS functionality includes preventive screening reminders for patients and providers based on patient-specific data like age, sex, and whether a screening procedure was done</a:t>
            </a:r>
          </a:p>
          <a:p>
            <a:pPr lvl="1"/>
            <a:r>
              <a:rPr lang="en-US"/>
              <a:t>Provider reminders can appear within a patient-specific preventive screening section, a patient header alert, or within a practice list of patients due for screening</a:t>
            </a:r>
          </a:p>
          <a:p>
            <a:pPr lvl="1"/>
            <a:r>
              <a:rPr lang="en-US"/>
              <a:t>Patient reminders can appear in a patient portal or via an email notification</a:t>
            </a:r>
          </a:p>
          <a:p>
            <a:pPr lvl="1"/>
            <a:r>
              <a:rPr lang="en-US"/>
              <a:t>EHR customers may customize preventive screening thresholds at a global setting (e.g., to adjust age thresholds for all patients) or at a patient level to adjust the due date for a next screening</a:t>
            </a:r>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61</a:t>
            </a:fld>
            <a:endParaRPr lang="uk-UA"/>
          </a:p>
        </p:txBody>
      </p:sp>
    </p:spTree>
    <p:extLst>
      <p:ext uri="{BB962C8B-B14F-4D97-AF65-F5344CB8AC3E}">
        <p14:creationId xmlns:p14="http://schemas.microsoft.com/office/powerpoint/2010/main" val="2099596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a:xfrm>
            <a:off x="457199" y="396905"/>
            <a:ext cx="11878235" cy="693337"/>
          </a:xfrm>
        </p:spPr>
        <p:txBody>
          <a:bodyPr/>
          <a:lstStyle/>
          <a:p>
            <a:r>
              <a:rPr lang="en-US"/>
              <a:t>EHR Capabilities: Preventive Screening Capabilities (2 of 2)</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Health IT vendors identified in this scan do not currently have automated CC management guidelines</a:t>
            </a:r>
          </a:p>
          <a:p>
            <a:r>
              <a:rPr lang="en-US"/>
              <a:t>Customers generally can create customized algorithms for their local quality improvement priorities, so they can create their own management guidelines</a:t>
            </a:r>
          </a:p>
          <a:p>
            <a:r>
              <a:rPr lang="en-US"/>
              <a:t>Health IT vendors offer integration capabilities with external systems that may provide feedback to clinicians (e.g., a separate application that includes CCSM guidelines)</a:t>
            </a:r>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62</a:t>
            </a:fld>
            <a:endParaRPr lang="uk-UA"/>
          </a:p>
        </p:txBody>
      </p:sp>
    </p:spTree>
    <p:extLst>
      <p:ext uri="{BB962C8B-B14F-4D97-AF65-F5344CB8AC3E}">
        <p14:creationId xmlns:p14="http://schemas.microsoft.com/office/powerpoint/2010/main" val="423274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Management of Lab Results (1 of 2)</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This slide describes management of lab results in the context of the ordering clinician workflow. See the </a:t>
            </a:r>
            <a:r>
              <a:rPr lang="en-US">
                <a:hlinkClick r:id="rId2" action="ppaction://hlinksldjump"/>
              </a:rPr>
              <a:t>AP-LIS section</a:t>
            </a:r>
            <a:r>
              <a:rPr lang="en-US"/>
              <a:t> for details on pathologists’ perspective and use of LIS systems. See the </a:t>
            </a:r>
            <a:r>
              <a:rPr lang="en-US">
                <a:hlinkClick r:id="rId3" action="ppaction://hlinksldjump"/>
              </a:rPr>
              <a:t>Information Standards section</a:t>
            </a:r>
            <a:r>
              <a:rPr lang="en-US"/>
              <a:t> for details on where and how data standards are used</a:t>
            </a:r>
          </a:p>
          <a:p>
            <a:r>
              <a:rPr lang="en-US"/>
              <a:t>Laboratory results are typically interfaced into the EHR with a notification to both providers and patients</a:t>
            </a:r>
          </a:p>
          <a:p>
            <a:pPr lvl="1"/>
            <a:r>
              <a:rPr lang="en-US" sz="2000"/>
              <a:t>Due to recent legislation, sites are actively reviewing and adjusting notification processes to send some final lab result notifications to providers and patients [60]</a:t>
            </a:r>
          </a:p>
          <a:p>
            <a:pPr lvl="1"/>
            <a:r>
              <a:rPr lang="en-US" sz="2000"/>
              <a:t>Lab results associated with CCSM are typically interfaced from the LIS to the EHR in narrative or PDF format. There’s a higher likelihood of discrete information being sent if the EHR and LIS are from the same vendor</a:t>
            </a:r>
          </a:p>
          <a:p>
            <a:pPr lvl="1"/>
            <a:r>
              <a:rPr lang="en-US" sz="2000"/>
              <a:t>Discrete lab results are typically accompanied by a LOINC code</a:t>
            </a:r>
          </a:p>
          <a:p>
            <a:pPr lvl="1"/>
            <a:endParaRPr lang="en-US"/>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63</a:t>
            </a:fld>
            <a:endParaRPr lang="uk-UA"/>
          </a:p>
        </p:txBody>
      </p:sp>
    </p:spTree>
    <p:extLst>
      <p:ext uri="{BB962C8B-B14F-4D97-AF65-F5344CB8AC3E}">
        <p14:creationId xmlns:p14="http://schemas.microsoft.com/office/powerpoint/2010/main" val="364111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Management of Lab Results (2 of 2)</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Though pathology results are typically received in a narrative format, EHRs may offer the capability for providers to document a discrete result (e.g., a provider receives notification of a new cytology result and reviews the narrative result. The provider may have a field to document a discrete result like ASC-US, LSIL, or HSIL).</a:t>
            </a:r>
          </a:p>
          <a:p>
            <a:endParaRPr lang="en-US"/>
          </a:p>
          <a:p>
            <a:pPr lvl="1"/>
            <a:endParaRPr lang="en-US"/>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64</a:t>
            </a:fld>
            <a:endParaRPr lang="uk-UA"/>
          </a:p>
        </p:txBody>
      </p:sp>
    </p:spTree>
    <p:extLst>
      <p:ext uri="{BB962C8B-B14F-4D97-AF65-F5344CB8AC3E}">
        <p14:creationId xmlns:p14="http://schemas.microsoft.com/office/powerpoint/2010/main" val="629809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Patient Portals</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Patient-reported data can be captured via patient portals and accessible to clinicians</a:t>
            </a:r>
          </a:p>
          <a:p>
            <a:pPr lvl="1"/>
            <a:r>
              <a:rPr lang="en-US"/>
              <a:t>Practices may have the capability to create patient questionnaires for patients to complete prior to visits. Practices may have more success with patients completing questionnaires in the waiting room before visits</a:t>
            </a:r>
          </a:p>
          <a:p>
            <a:pPr lvl="1"/>
            <a:r>
              <a:rPr lang="en-US"/>
              <a:t>Some EHRs store the patient reported data as clinical data within the EHR</a:t>
            </a:r>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65</a:t>
            </a:fld>
            <a:endParaRPr lang="uk-UA"/>
          </a:p>
        </p:txBody>
      </p:sp>
    </p:spTree>
    <p:extLst>
      <p:ext uri="{BB962C8B-B14F-4D97-AF65-F5344CB8AC3E}">
        <p14:creationId xmlns:p14="http://schemas.microsoft.com/office/powerpoint/2010/main" val="3951387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Integrating External Clinical Data</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The CCSM process may involve care provided in multiple sites depending on needs for gynecology specialty care for consultation or procedures and outside labs to process cytology, HPV, and biopsy tests</a:t>
            </a:r>
          </a:p>
          <a:p>
            <a:pPr lvl="1"/>
            <a:r>
              <a:rPr lang="en-US"/>
              <a:t>EHRs may integrate information from other data sources where possible to fill clinical data gaps for CCSM (e.g., integration with a population health data repository, from other EHRs via Consolidated Clinical Document Architecture [CCDA], manual entry of external lab results)</a:t>
            </a:r>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a:xfrm>
            <a:off x="10934700" y="6498431"/>
            <a:ext cx="800100" cy="251853"/>
          </a:xfrm>
        </p:spPr>
        <p:txBody>
          <a:bodyPr/>
          <a:lstStyle/>
          <a:p>
            <a:fld id="{2F2F552B-1952-B44E-8CAB-5705F0ACD2E2}" type="slidenum">
              <a:rPr lang="uk-UA" smtClean="0"/>
              <a:pPr/>
              <a:t>66</a:t>
            </a:fld>
            <a:endParaRPr lang="uk-UA"/>
          </a:p>
        </p:txBody>
      </p:sp>
    </p:spTree>
    <p:extLst>
      <p:ext uri="{BB962C8B-B14F-4D97-AF65-F5344CB8AC3E}">
        <p14:creationId xmlns:p14="http://schemas.microsoft.com/office/powerpoint/2010/main" val="40084861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836043-93CE-47BE-A515-020D55E9E1CD}"/>
              </a:ext>
            </a:extLst>
          </p:cNvPr>
          <p:cNvSpPr>
            <a:spLocks noGrp="1"/>
          </p:cNvSpPr>
          <p:nvPr>
            <p:ph type="title"/>
          </p:nvPr>
        </p:nvSpPr>
        <p:spPr/>
        <p:txBody>
          <a:bodyPr/>
          <a:lstStyle/>
          <a:p>
            <a:r>
              <a:rPr lang="en-US"/>
              <a:t>EHR Capabilities: Interoperability</a:t>
            </a:r>
          </a:p>
        </p:txBody>
      </p:sp>
      <p:sp>
        <p:nvSpPr>
          <p:cNvPr id="4" name="Content Placeholder 3">
            <a:extLst>
              <a:ext uri="{FF2B5EF4-FFF2-40B4-BE49-F238E27FC236}">
                <a16:creationId xmlns:a16="http://schemas.microsoft.com/office/drawing/2014/main" id="{824DB99B-624A-4255-A830-82DB8E1ABCEC}"/>
              </a:ext>
            </a:extLst>
          </p:cNvPr>
          <p:cNvSpPr>
            <a:spLocks noGrp="1"/>
          </p:cNvSpPr>
          <p:nvPr>
            <p:ph sz="quarter" idx="12"/>
          </p:nvPr>
        </p:nvSpPr>
        <p:spPr/>
        <p:txBody>
          <a:bodyPr/>
          <a:lstStyle/>
          <a:p>
            <a:r>
              <a:rPr lang="en-US"/>
              <a:t>The 21</a:t>
            </a:r>
            <a:r>
              <a:rPr lang="en-US" baseline="30000"/>
              <a:t>st</a:t>
            </a:r>
            <a:r>
              <a:rPr lang="en-US"/>
              <a:t> Century Cures Act aims to promote interoperability of clinical data and identifies minimum data standards for certified health IT products [60]</a:t>
            </a:r>
          </a:p>
          <a:p>
            <a:r>
              <a:rPr lang="en-US"/>
              <a:t>Certified health IT systems must implement Substitutable Medical Applications, Reusable Technologies (SMART) and Fast Healthcare Interoperability Resources (FHIR) standards [60]</a:t>
            </a:r>
          </a:p>
          <a:p>
            <a:r>
              <a:rPr lang="en-US"/>
              <a:t>See </a:t>
            </a:r>
            <a:r>
              <a:rPr lang="en-US">
                <a:hlinkClick r:id="rId2" action="ppaction://hlinksldjump"/>
              </a:rPr>
              <a:t>Information Standards</a:t>
            </a:r>
            <a:r>
              <a:rPr lang="en-US"/>
              <a:t> section for more information</a:t>
            </a:r>
          </a:p>
        </p:txBody>
      </p:sp>
      <p:sp>
        <p:nvSpPr>
          <p:cNvPr id="2" name="Slide Number Placeholder 1">
            <a:extLst>
              <a:ext uri="{FF2B5EF4-FFF2-40B4-BE49-F238E27FC236}">
                <a16:creationId xmlns:a16="http://schemas.microsoft.com/office/drawing/2014/main" id="{5573698F-90D5-4E3B-AE5B-3FDCE4198705}"/>
              </a:ext>
            </a:extLst>
          </p:cNvPr>
          <p:cNvSpPr>
            <a:spLocks noGrp="1"/>
          </p:cNvSpPr>
          <p:nvPr>
            <p:ph type="sldNum" sz="quarter" idx="11"/>
          </p:nvPr>
        </p:nvSpPr>
        <p:spPr/>
        <p:txBody>
          <a:bodyPr/>
          <a:lstStyle/>
          <a:p>
            <a:fld id="{2F2F552B-1952-B44E-8CAB-5705F0ACD2E2}" type="slidenum">
              <a:rPr lang="uk-UA" smtClean="0"/>
              <a:pPr/>
              <a:t>67</a:t>
            </a:fld>
            <a:endParaRPr lang="uk-UA"/>
          </a:p>
        </p:txBody>
      </p:sp>
    </p:spTree>
    <p:extLst>
      <p:ext uri="{BB962C8B-B14F-4D97-AF65-F5344CB8AC3E}">
        <p14:creationId xmlns:p14="http://schemas.microsoft.com/office/powerpoint/2010/main" val="3268150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1C47B-0476-4EEE-8AB2-B2873DB2AA99}"/>
              </a:ext>
            </a:extLst>
          </p:cNvPr>
          <p:cNvSpPr>
            <a:spLocks noGrp="1"/>
          </p:cNvSpPr>
          <p:nvPr>
            <p:ph type="title"/>
          </p:nvPr>
        </p:nvSpPr>
        <p:spPr>
          <a:xfrm>
            <a:off x="457200" y="396905"/>
            <a:ext cx="11277600" cy="693337"/>
          </a:xfrm>
        </p:spPr>
        <p:txBody>
          <a:bodyPr/>
          <a:lstStyle/>
          <a:p>
            <a:r>
              <a:rPr lang="en-US"/>
              <a:t>FDA Regulation of CDS (1 of 4)</a:t>
            </a:r>
          </a:p>
        </p:txBody>
      </p:sp>
      <p:sp>
        <p:nvSpPr>
          <p:cNvPr id="4" name="Content Placeholder 3">
            <a:extLst>
              <a:ext uri="{FF2B5EF4-FFF2-40B4-BE49-F238E27FC236}">
                <a16:creationId xmlns:a16="http://schemas.microsoft.com/office/drawing/2014/main" id="{36814DC3-567E-4EE5-9103-A44958A0B978}"/>
              </a:ext>
            </a:extLst>
          </p:cNvPr>
          <p:cNvSpPr>
            <a:spLocks noGrp="1"/>
          </p:cNvSpPr>
          <p:nvPr>
            <p:ph sz="quarter" idx="12"/>
          </p:nvPr>
        </p:nvSpPr>
        <p:spPr>
          <a:xfrm>
            <a:off x="457200" y="1246909"/>
            <a:ext cx="11277600" cy="5001491"/>
          </a:xfrm>
        </p:spPr>
        <p:txBody>
          <a:bodyPr/>
          <a:lstStyle/>
          <a:p>
            <a:pPr marL="0" indent="0">
              <a:spcBef>
                <a:spcPts val="0"/>
              </a:spcBef>
              <a:spcAft>
                <a:spcPts val="1200"/>
              </a:spcAft>
              <a:buNone/>
            </a:pPr>
            <a:r>
              <a:rPr lang="en-US" sz="2000" b="1">
                <a:solidFill>
                  <a:schemeClr val="accent1"/>
                </a:solidFill>
              </a:rPr>
              <a:t>The FDA has indicated through their initiatives and guidance that they intend to take a risk-based approach to software regulation, including CDS, limiting their oversight and regulation</a:t>
            </a:r>
          </a:p>
          <a:p>
            <a:pPr marL="0" indent="0">
              <a:spcBef>
                <a:spcPts val="0"/>
              </a:spcBef>
              <a:spcAft>
                <a:spcPts val="1200"/>
              </a:spcAft>
              <a:buNone/>
            </a:pPr>
            <a:r>
              <a:rPr lang="en-US" sz="2000" b="1">
                <a:solidFill>
                  <a:schemeClr val="accent1"/>
                </a:solidFill>
              </a:rPr>
              <a:t>Regulatory Guidance and Legislation:</a:t>
            </a:r>
          </a:p>
          <a:p>
            <a:pPr>
              <a:spcBef>
                <a:spcPts val="0"/>
              </a:spcBef>
            </a:pPr>
            <a:r>
              <a:rPr lang="en-US" sz="1800"/>
              <a:t>In response to a Congressional directive, the FDA issued the 2014 </a:t>
            </a:r>
            <a:r>
              <a:rPr lang="en-US" sz="1800">
                <a:solidFill>
                  <a:schemeClr val="accent1"/>
                </a:solidFill>
                <a:hlinkClick r:id="rId2">
                  <a:extLst>
                    <a:ext uri="{A12FA001-AC4F-418D-AE19-62706E023703}">
                      <ahyp:hlinkClr xmlns:ahyp="http://schemas.microsoft.com/office/drawing/2018/hyperlinkcolor" val="tx"/>
                    </a:ext>
                  </a:extLst>
                </a:hlinkClick>
              </a:rPr>
              <a:t>Food and Drug Administration Safety and Innovation Act (FDASIA) Health IT report</a:t>
            </a:r>
            <a:r>
              <a:rPr lang="en-US" sz="1800">
                <a:solidFill>
                  <a:schemeClr val="accent1"/>
                </a:solidFill>
              </a:rPr>
              <a:t>, </a:t>
            </a:r>
            <a:r>
              <a:rPr lang="en-US" sz="1800"/>
              <a:t>which outlined a risk-based approach to the regulation of health information technology generally, and CDS products specifically</a:t>
            </a:r>
          </a:p>
          <a:p>
            <a:pPr lvl="1">
              <a:spcBef>
                <a:spcPts val="0"/>
              </a:spcBef>
            </a:pPr>
            <a:r>
              <a:rPr lang="en-US" sz="1800"/>
              <a:t>In the report, the agency described clinical decision support as technology that “provides healthcare providers and patients with knowledge and person-specific information, intelligently filtered or presented at appropriate times to enhance health or health care.”</a:t>
            </a:r>
          </a:p>
          <a:p>
            <a:pPr>
              <a:spcBef>
                <a:spcPts val="0"/>
              </a:spcBef>
            </a:pPr>
            <a:r>
              <a:rPr lang="en-US" sz="1800">
                <a:solidFill>
                  <a:schemeClr val="accent1"/>
                </a:solidFill>
                <a:hlinkClick r:id="rId3">
                  <a:extLst>
                    <a:ext uri="{A12FA001-AC4F-418D-AE19-62706E023703}">
                      <ahyp:hlinkClr xmlns:ahyp="http://schemas.microsoft.com/office/drawing/2018/hyperlinkcolor" val="tx"/>
                    </a:ext>
                  </a:extLst>
                </a:hlinkClick>
              </a:rPr>
              <a:t>The 21st Century “Cures Act</a:t>
            </a:r>
            <a:r>
              <a:rPr lang="en-US" sz="1800"/>
              <a:t>,” enacted by Congress in 2016, formalized the FDA’s risk-based approach</a:t>
            </a:r>
          </a:p>
          <a:p>
            <a:pPr lvl="1">
              <a:spcBef>
                <a:spcPts val="0"/>
              </a:spcBef>
            </a:pPr>
            <a:r>
              <a:rPr lang="en-US" sz="1800"/>
              <a:t>The Act redefined the definition of a medical device to exclude low-risk CDS technology</a:t>
            </a:r>
          </a:p>
          <a:p>
            <a:r>
              <a:rPr lang="en-US" sz="1800"/>
              <a:t>July 2017, FDA published the  </a:t>
            </a:r>
            <a:r>
              <a:rPr lang="en-US" sz="1800">
                <a:solidFill>
                  <a:schemeClr val="accent1"/>
                </a:solidFill>
                <a:hlinkClick r:id="rId4">
                  <a:extLst>
                    <a:ext uri="{A12FA001-AC4F-418D-AE19-62706E023703}">
                      <ahyp:hlinkClr xmlns:ahyp="http://schemas.microsoft.com/office/drawing/2018/hyperlinkcolor" val="tx"/>
                    </a:ext>
                  </a:extLst>
                </a:hlinkClick>
              </a:rPr>
              <a:t>Digital Health Innovation Action Plan</a:t>
            </a:r>
            <a:r>
              <a:rPr lang="en-US" sz="1800"/>
              <a:t>, which lays out the agency’s “vision for fostering digital health innovation while continuing to protect and promote the public health</a:t>
            </a:r>
          </a:p>
          <a:p>
            <a:endParaRPr lang="en-US"/>
          </a:p>
        </p:txBody>
      </p:sp>
      <p:sp>
        <p:nvSpPr>
          <p:cNvPr id="2" name="Slide Number Placeholder 1">
            <a:extLst>
              <a:ext uri="{FF2B5EF4-FFF2-40B4-BE49-F238E27FC236}">
                <a16:creationId xmlns:a16="http://schemas.microsoft.com/office/drawing/2014/main" id="{CFD3EED9-E6CB-4494-B770-906C2A69927F}"/>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68</a:t>
            </a:fld>
            <a:endParaRPr lang="uk-UA"/>
          </a:p>
        </p:txBody>
      </p:sp>
    </p:spTree>
    <p:extLst>
      <p:ext uri="{BB962C8B-B14F-4D97-AF65-F5344CB8AC3E}">
        <p14:creationId xmlns:p14="http://schemas.microsoft.com/office/powerpoint/2010/main" val="4126383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1C47B-0476-4EEE-8AB2-B2873DB2AA99}"/>
              </a:ext>
            </a:extLst>
          </p:cNvPr>
          <p:cNvSpPr>
            <a:spLocks noGrp="1"/>
          </p:cNvSpPr>
          <p:nvPr>
            <p:ph type="title"/>
          </p:nvPr>
        </p:nvSpPr>
        <p:spPr>
          <a:xfrm>
            <a:off x="457200" y="396905"/>
            <a:ext cx="11277600" cy="693337"/>
          </a:xfrm>
        </p:spPr>
        <p:txBody>
          <a:bodyPr/>
          <a:lstStyle/>
          <a:p>
            <a:r>
              <a:rPr lang="en-US"/>
              <a:t>FDA Regulation of CDS (2 of 4)</a:t>
            </a:r>
          </a:p>
        </p:txBody>
      </p:sp>
      <p:sp>
        <p:nvSpPr>
          <p:cNvPr id="4" name="Content Placeholder 3">
            <a:extLst>
              <a:ext uri="{FF2B5EF4-FFF2-40B4-BE49-F238E27FC236}">
                <a16:creationId xmlns:a16="http://schemas.microsoft.com/office/drawing/2014/main" id="{36814DC3-567E-4EE5-9103-A44958A0B978}"/>
              </a:ext>
            </a:extLst>
          </p:cNvPr>
          <p:cNvSpPr>
            <a:spLocks noGrp="1"/>
          </p:cNvSpPr>
          <p:nvPr>
            <p:ph sz="quarter" idx="12"/>
          </p:nvPr>
        </p:nvSpPr>
        <p:spPr>
          <a:xfrm>
            <a:off x="457200" y="1246909"/>
            <a:ext cx="11277600" cy="5001491"/>
          </a:xfrm>
        </p:spPr>
        <p:txBody>
          <a:bodyPr/>
          <a:lstStyle/>
          <a:p>
            <a:pPr>
              <a:spcBef>
                <a:spcPts val="0"/>
              </a:spcBef>
            </a:pPr>
            <a:r>
              <a:rPr lang="en-US" sz="1800"/>
              <a:t>December 2017, FDA issued the </a:t>
            </a:r>
            <a:r>
              <a:rPr lang="en-US" sz="1800">
                <a:solidFill>
                  <a:schemeClr val="accent1"/>
                </a:solidFill>
                <a:hlinkClick r:id="rId2">
                  <a:extLst>
                    <a:ext uri="{A12FA001-AC4F-418D-AE19-62706E023703}">
                      <ahyp:hlinkClr xmlns:ahyp="http://schemas.microsoft.com/office/drawing/2018/hyperlinkcolor" val="tx"/>
                    </a:ext>
                  </a:extLst>
                </a:hlinkClick>
              </a:rPr>
              <a:t>Clinical and Patient Decision Support draft guidance</a:t>
            </a:r>
            <a:r>
              <a:rPr lang="en-US" sz="1800"/>
              <a:t>, updating and clarifying the agency’s approach to CDS products in light of the Cures Act</a:t>
            </a:r>
          </a:p>
          <a:p>
            <a:pPr>
              <a:spcBef>
                <a:spcPts val="0"/>
              </a:spcBef>
            </a:pPr>
            <a:r>
              <a:rPr lang="en-US" sz="1800"/>
              <a:t>December 2018, the FDA released </a:t>
            </a:r>
            <a:r>
              <a:rPr lang="en-US" sz="1800">
                <a:solidFill>
                  <a:schemeClr val="accent1"/>
                </a:solidFill>
                <a:hlinkClick r:id="rId3">
                  <a:extLst>
                    <a:ext uri="{A12FA001-AC4F-418D-AE19-62706E023703}">
                      <ahyp:hlinkClr xmlns:ahyp="http://schemas.microsoft.com/office/drawing/2018/hyperlinkcolor" val="tx"/>
                    </a:ext>
                  </a:extLst>
                </a:hlinkClick>
              </a:rPr>
              <a:t>Non-Device Software Functions: Impact to Health and Best Practices</a:t>
            </a:r>
            <a:r>
              <a:rPr lang="en-US" sz="1800"/>
              <a:t>, a provision of the Cures Act, which proposes to reduce oversight of software functions that analyze patient data and provide notification to a provider through means such as alarms or alerts</a:t>
            </a:r>
          </a:p>
          <a:p>
            <a:pPr>
              <a:spcBef>
                <a:spcPts val="0"/>
              </a:spcBef>
            </a:pPr>
            <a:r>
              <a:rPr lang="en-US" sz="1800">
                <a:effectLst/>
                <a:ea typeface="Calibri" panose="020F0502020204030204" pitchFamily="34" charset="0"/>
                <a:cs typeface="Times New Roman" panose="02020603050405020304" pitchFamily="18" charset="0"/>
              </a:rPr>
              <a:t>The most recent FDA guidance on </a:t>
            </a:r>
            <a:r>
              <a:rPr lang="en-US" sz="1800">
                <a:solidFill>
                  <a:schemeClr val="accent1"/>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Clinical Decision Support Software </a:t>
            </a:r>
            <a:r>
              <a:rPr lang="en-US" sz="1800">
                <a:effectLst/>
                <a:ea typeface="Calibri" panose="020F0502020204030204" pitchFamily="34" charset="0"/>
                <a:cs typeface="Times New Roman" panose="02020603050405020304" pitchFamily="18" charset="0"/>
              </a:rPr>
              <a:t>was issued in September 2019, and clarifies the types of CDS software functions that:</a:t>
            </a:r>
          </a:p>
          <a:p>
            <a:pPr marL="806450" lvl="1" indent="-342900">
              <a:spcBef>
                <a:spcPts val="0"/>
              </a:spcBef>
              <a:buFont typeface="+mj-lt"/>
              <a:buAutoNum type="arabicPeriod"/>
            </a:pPr>
            <a:r>
              <a:rPr lang="en-US" sz="1800">
                <a:effectLst/>
                <a:ea typeface="Calibri" panose="020F0502020204030204" pitchFamily="34" charset="0"/>
                <a:cs typeface="Times New Roman" panose="02020603050405020304" pitchFamily="18" charset="0"/>
              </a:rPr>
              <a:t>Do not meet the definition of a device as amended by the Cures Act</a:t>
            </a:r>
          </a:p>
          <a:p>
            <a:pPr marL="806450" lvl="1" indent="-342900">
              <a:spcBef>
                <a:spcPts val="0"/>
              </a:spcBef>
              <a:buFont typeface="+mj-lt"/>
              <a:buAutoNum type="arabicPeriod"/>
            </a:pPr>
            <a:r>
              <a:rPr lang="en-US" sz="1800">
                <a:ea typeface="Calibri" panose="020F0502020204030204" pitchFamily="34" charset="0"/>
                <a:cs typeface="Times New Roman" panose="02020603050405020304" pitchFamily="18" charset="0"/>
              </a:rPr>
              <a:t>M</a:t>
            </a:r>
            <a:r>
              <a:rPr lang="en-US" sz="1800">
                <a:effectLst/>
                <a:ea typeface="Calibri" panose="020F0502020204030204" pitchFamily="34" charset="0"/>
                <a:cs typeface="Times New Roman" panose="02020603050405020304" pitchFamily="18" charset="0"/>
              </a:rPr>
              <a:t>ay meet the definition of a device but FDA does not intend to enforce compliance per the Food, Drug and Cosmetic Act, including premarket clearance and approval requirements</a:t>
            </a:r>
          </a:p>
          <a:p>
            <a:pPr marL="806450" lvl="1" indent="-342900">
              <a:spcBef>
                <a:spcPts val="0"/>
              </a:spcBef>
              <a:buFont typeface="+mj-lt"/>
              <a:buAutoNum type="arabicPeriod"/>
            </a:pPr>
            <a:r>
              <a:rPr lang="en-US" sz="1800">
                <a:effectLst/>
                <a:ea typeface="Calibri" panose="020F0502020204030204" pitchFamily="34" charset="0"/>
                <a:cs typeface="Times New Roman" panose="02020603050405020304" pitchFamily="18" charset="0"/>
              </a:rPr>
              <a:t>Meet the definition of a device and on which FDA intends to focus its regulatory oversight</a:t>
            </a:r>
            <a:endParaRPr lang="en-US" sz="1800"/>
          </a:p>
          <a:p>
            <a:r>
              <a:rPr lang="en-US" sz="1800">
                <a:effectLst/>
                <a:ea typeface="Calibri" panose="020F0502020204030204" pitchFamily="34" charset="0"/>
                <a:cs typeface="Times New Roman" panose="02020603050405020304" pitchFamily="18" charset="0"/>
              </a:rPr>
              <a:t>The guidance also intends to leverage </a:t>
            </a:r>
            <a:r>
              <a:rPr lang="en-US" sz="1800" u="sng">
                <a:solidFill>
                  <a:schemeClr val="accent1"/>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Software as a Medical Device: Possible Framework for Risk Categorization and Corresponding Considerations</a:t>
            </a:r>
            <a:r>
              <a:rPr lang="en-US" sz="1800">
                <a:solidFill>
                  <a:schemeClr val="accent1"/>
                </a:solidFill>
                <a:effectLst/>
                <a:ea typeface="Calibri" panose="020F0502020204030204" pitchFamily="34" charset="0"/>
                <a:cs typeface="Times New Roman" panose="02020603050405020304" pitchFamily="18" charset="0"/>
              </a:rPr>
              <a:t> </a:t>
            </a:r>
            <a:r>
              <a:rPr lang="en-US" sz="1800">
                <a:effectLst/>
                <a:ea typeface="Calibri" panose="020F0502020204030204" pitchFamily="34" charset="0"/>
                <a:cs typeface="Times New Roman" panose="02020603050405020304" pitchFamily="18" charset="0"/>
              </a:rPr>
              <a:t>(International Medical Device Regulators Forum [IMDRF] Framework)</a:t>
            </a:r>
            <a:endParaRPr lang="en-US" sz="1800"/>
          </a:p>
          <a:p>
            <a:endParaRPr lang="en-US" sz="1800"/>
          </a:p>
          <a:p>
            <a:pPr lvl="1"/>
            <a:endParaRPr lang="en-US" sz="1800"/>
          </a:p>
        </p:txBody>
      </p:sp>
      <p:sp>
        <p:nvSpPr>
          <p:cNvPr id="2" name="Slide Number Placeholder 1">
            <a:extLst>
              <a:ext uri="{FF2B5EF4-FFF2-40B4-BE49-F238E27FC236}">
                <a16:creationId xmlns:a16="http://schemas.microsoft.com/office/drawing/2014/main" id="{CFD3EED9-E6CB-4494-B770-906C2A69927F}"/>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69</a:t>
            </a:fld>
            <a:endParaRPr lang="uk-UA"/>
          </a:p>
        </p:txBody>
      </p:sp>
    </p:spTree>
    <p:extLst>
      <p:ext uri="{BB962C8B-B14F-4D97-AF65-F5344CB8AC3E}">
        <p14:creationId xmlns:p14="http://schemas.microsoft.com/office/powerpoint/2010/main" val="1738810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41D7B-19CA-9048-BF81-7B06C8604FFC}"/>
              </a:ext>
            </a:extLst>
          </p:cNvPr>
          <p:cNvSpPr>
            <a:spLocks noGrp="1"/>
          </p:cNvSpPr>
          <p:nvPr>
            <p:ph type="title"/>
          </p:nvPr>
        </p:nvSpPr>
        <p:spPr>
          <a:xfrm>
            <a:off x="196299" y="92630"/>
            <a:ext cx="11277600" cy="693337"/>
          </a:xfrm>
        </p:spPr>
        <p:txBody>
          <a:bodyPr/>
          <a:lstStyle/>
          <a:p>
            <a:r>
              <a:rPr lang="en-US"/>
              <a:t>Clinical Decision Support (CDS) Development</a:t>
            </a:r>
          </a:p>
        </p:txBody>
      </p:sp>
      <p:pic>
        <p:nvPicPr>
          <p:cNvPr id="12" name="Content Placeholder 11" descr="The four stages of CDS development:&#10;1. Narrative&#10;2. Semi-Structured&#10;3. Structured&#10;4. Executable">
            <a:extLst>
              <a:ext uri="{FF2B5EF4-FFF2-40B4-BE49-F238E27FC236}">
                <a16:creationId xmlns:a16="http://schemas.microsoft.com/office/drawing/2014/main" id="{A66C5138-7858-4544-B129-B08B68E307AC}"/>
              </a:ext>
            </a:extLst>
          </p:cNvPr>
          <p:cNvPicPr>
            <a:picLocks noGrp="1" noChangeAspect="1"/>
          </p:cNvPicPr>
          <p:nvPr>
            <p:ph sz="quarter" idx="12"/>
          </p:nvPr>
        </p:nvPicPr>
        <p:blipFill>
          <a:blip r:embed="rId2"/>
          <a:stretch>
            <a:fillRect/>
          </a:stretch>
        </p:blipFill>
        <p:spPr>
          <a:xfrm>
            <a:off x="1625278" y="1835176"/>
            <a:ext cx="8941443" cy="3601956"/>
          </a:xfrm>
        </p:spPr>
      </p:pic>
      <p:grpSp>
        <p:nvGrpSpPr>
          <p:cNvPr id="9" name="Group 8" descr="CDS development graphic">
            <a:extLst>
              <a:ext uri="{FF2B5EF4-FFF2-40B4-BE49-F238E27FC236}">
                <a16:creationId xmlns:a16="http://schemas.microsoft.com/office/drawing/2014/main" id="{7476F443-6267-40B7-8364-7B5CCFA505D6}"/>
              </a:ext>
            </a:extLst>
          </p:cNvPr>
          <p:cNvGrpSpPr/>
          <p:nvPr/>
        </p:nvGrpSpPr>
        <p:grpSpPr>
          <a:xfrm>
            <a:off x="218776" y="785967"/>
            <a:ext cx="11921529" cy="5635842"/>
            <a:chOff x="218776" y="785967"/>
            <a:chExt cx="11921529" cy="5635842"/>
          </a:xfrm>
        </p:grpSpPr>
        <p:sp>
          <p:nvSpPr>
            <p:cNvPr id="8" name="TextBox 7">
              <a:extLst>
                <a:ext uri="{FF2B5EF4-FFF2-40B4-BE49-F238E27FC236}">
                  <a16:creationId xmlns:a16="http://schemas.microsoft.com/office/drawing/2014/main" id="{C90B9213-7C31-4743-B3DC-B191989907EA}"/>
                </a:ext>
              </a:extLst>
            </p:cNvPr>
            <p:cNvSpPr txBox="1"/>
            <p:nvPr/>
          </p:nvSpPr>
          <p:spPr>
            <a:xfrm>
              <a:off x="218776" y="881956"/>
              <a:ext cx="2586646" cy="738664"/>
            </a:xfrm>
            <a:prstGeom prst="rect">
              <a:avLst/>
            </a:prstGeom>
            <a:ln>
              <a:noFill/>
            </a:ln>
          </p:spPr>
          <p:txBody>
            <a:bodyPr vert="horz" wrap="square" lIns="91440" tIns="45720" rIns="91440" bIns="45720" rtlCol="0">
              <a:spAutoFit/>
            </a:bodyPr>
            <a:lstStyle/>
            <a:p>
              <a:pPr algn="l"/>
              <a:r>
                <a:rPr lang="en-US" sz="1400" u="sng"/>
                <a:t>Adapted from</a:t>
              </a:r>
              <a:r>
                <a:rPr lang="en-US" sz="1400"/>
                <a:t>: </a:t>
              </a:r>
              <a:r>
                <a:rPr lang="en-US" sz="1400" i="1"/>
                <a:t>M. Michaels, Adapting Clinical Guidelines for the Digital Age, 5 Jan 2021</a:t>
              </a:r>
            </a:p>
          </p:txBody>
        </p:sp>
        <p:grpSp>
          <p:nvGrpSpPr>
            <p:cNvPr id="41" name="Group 40" descr="Environmental scan">
              <a:extLst>
                <a:ext uri="{FF2B5EF4-FFF2-40B4-BE49-F238E27FC236}">
                  <a16:creationId xmlns:a16="http://schemas.microsoft.com/office/drawing/2014/main" id="{87A34424-0199-6F46-948A-C78F264BD208}"/>
                </a:ext>
              </a:extLst>
            </p:cNvPr>
            <p:cNvGrpSpPr/>
            <p:nvPr/>
          </p:nvGrpSpPr>
          <p:grpSpPr>
            <a:xfrm>
              <a:off x="3001168" y="785967"/>
              <a:ext cx="3094831" cy="2015685"/>
              <a:chOff x="3001168" y="785967"/>
              <a:chExt cx="3094831" cy="2015685"/>
            </a:xfrm>
          </p:grpSpPr>
          <p:grpSp>
            <p:nvGrpSpPr>
              <p:cNvPr id="7" name="Group 6">
                <a:extLst>
                  <a:ext uri="{FF2B5EF4-FFF2-40B4-BE49-F238E27FC236}">
                    <a16:creationId xmlns:a16="http://schemas.microsoft.com/office/drawing/2014/main" id="{7E104E58-446E-A946-847E-7521D277D738}"/>
                  </a:ext>
                </a:extLst>
              </p:cNvPr>
              <p:cNvGrpSpPr/>
              <p:nvPr/>
            </p:nvGrpSpPr>
            <p:grpSpPr>
              <a:xfrm>
                <a:off x="4263011" y="1189053"/>
                <a:ext cx="1635538" cy="969306"/>
                <a:chOff x="4258554" y="1105950"/>
                <a:chExt cx="1635538" cy="969306"/>
              </a:xfrm>
            </p:grpSpPr>
            <p:sp>
              <p:nvSpPr>
                <p:cNvPr id="19" name="Rectangle 18">
                  <a:extLst>
                    <a:ext uri="{FF2B5EF4-FFF2-40B4-BE49-F238E27FC236}">
                      <a16:creationId xmlns:a16="http://schemas.microsoft.com/office/drawing/2014/main" id="{308936EA-9E41-2343-8928-DE036D929E3A}"/>
                    </a:ext>
                  </a:extLst>
                </p:cNvPr>
                <p:cNvSpPr/>
                <p:nvPr/>
              </p:nvSpPr>
              <p:spPr>
                <a:xfrm>
                  <a:off x="4331509" y="1105950"/>
                  <a:ext cx="1562583" cy="89740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8D95C08-1B92-5549-94C9-2FEB66DA3698}"/>
                    </a:ext>
                  </a:extLst>
                </p:cNvPr>
                <p:cNvSpPr/>
                <p:nvPr/>
              </p:nvSpPr>
              <p:spPr>
                <a:xfrm>
                  <a:off x="4300819" y="1146479"/>
                  <a:ext cx="1562583" cy="89740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B6FFC73-F0D4-3E4B-8901-580EE7853DD2}"/>
                    </a:ext>
                  </a:extLst>
                </p:cNvPr>
                <p:cNvPicPr>
                  <a:picLocks noChangeAspect="1"/>
                </p:cNvPicPr>
                <p:nvPr/>
              </p:nvPicPr>
              <p:blipFill>
                <a:blip r:embed="rId3"/>
                <a:stretch>
                  <a:fillRect/>
                </a:stretch>
              </p:blipFill>
              <p:spPr>
                <a:xfrm>
                  <a:off x="4258554" y="1190395"/>
                  <a:ext cx="1572088" cy="884861"/>
                </a:xfrm>
                <a:prstGeom prst="rect">
                  <a:avLst/>
                </a:prstGeom>
                <a:ln w="6350">
                  <a:solidFill>
                    <a:schemeClr val="tx1"/>
                  </a:solidFill>
                </a:ln>
              </p:spPr>
            </p:pic>
          </p:grpSp>
          <p:sp>
            <p:nvSpPr>
              <p:cNvPr id="16" name="TextBox 15">
                <a:extLst>
                  <a:ext uri="{FF2B5EF4-FFF2-40B4-BE49-F238E27FC236}">
                    <a16:creationId xmlns:a16="http://schemas.microsoft.com/office/drawing/2014/main" id="{079E4B90-9098-364F-9F4B-EE5338D54E9D}"/>
                  </a:ext>
                </a:extLst>
              </p:cNvPr>
              <p:cNvSpPr txBox="1"/>
              <p:nvPr/>
            </p:nvSpPr>
            <p:spPr>
              <a:xfrm>
                <a:off x="3001168" y="785967"/>
                <a:ext cx="3094831" cy="338554"/>
              </a:xfrm>
              <a:prstGeom prst="rect">
                <a:avLst/>
              </a:prstGeom>
              <a:ln>
                <a:noFill/>
              </a:ln>
            </p:spPr>
            <p:txBody>
              <a:bodyPr vert="horz" wrap="square" lIns="91440" tIns="45720" rIns="91440" bIns="45720" rtlCol="0">
                <a:spAutoFit/>
              </a:bodyPr>
              <a:lstStyle/>
              <a:p>
                <a:pPr algn="r"/>
                <a:r>
                  <a:rPr lang="en-US" sz="1600"/>
                  <a:t>Environmental Scan</a:t>
                </a:r>
              </a:p>
            </p:txBody>
          </p:sp>
          <p:sp>
            <p:nvSpPr>
              <p:cNvPr id="6" name="Down Arrow 5">
                <a:extLst>
                  <a:ext uri="{FF2B5EF4-FFF2-40B4-BE49-F238E27FC236}">
                    <a16:creationId xmlns:a16="http://schemas.microsoft.com/office/drawing/2014/main" id="{6D1A72AD-94E6-504B-BB89-5DAD80FD57C5}"/>
                  </a:ext>
                </a:extLst>
              </p:cNvPr>
              <p:cNvSpPr/>
              <p:nvPr/>
            </p:nvSpPr>
            <p:spPr>
              <a:xfrm>
                <a:off x="4849675" y="2286190"/>
                <a:ext cx="433649" cy="5154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3419F87F-7E3F-4E40-B770-DDA776839E02}"/>
                  </a:ext>
                </a:extLst>
              </p:cNvPr>
              <p:cNvSpPr/>
              <p:nvPr/>
            </p:nvSpPr>
            <p:spPr>
              <a:xfrm rot="2700000">
                <a:off x="4401786" y="2244235"/>
                <a:ext cx="433649" cy="5154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A10D733D-AA10-034A-B91E-7BEFE5D124F5}"/>
                  </a:ext>
                </a:extLst>
              </p:cNvPr>
              <p:cNvSpPr/>
              <p:nvPr/>
            </p:nvSpPr>
            <p:spPr>
              <a:xfrm rot="18900000">
                <a:off x="5328134" y="2247583"/>
                <a:ext cx="433649" cy="5154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descr="Pictures of three cervical cancer clinical practice guidelines.">
              <a:extLst>
                <a:ext uri="{FF2B5EF4-FFF2-40B4-BE49-F238E27FC236}">
                  <a16:creationId xmlns:a16="http://schemas.microsoft.com/office/drawing/2014/main" id="{7E1B1265-7D6E-564A-BDE1-1D79F94A844F}"/>
                </a:ext>
              </a:extLst>
            </p:cNvPr>
            <p:cNvGrpSpPr/>
            <p:nvPr/>
          </p:nvGrpSpPr>
          <p:grpSpPr>
            <a:xfrm>
              <a:off x="218776" y="2341464"/>
              <a:ext cx="3014318" cy="3699075"/>
              <a:chOff x="218776" y="2341464"/>
              <a:chExt cx="3014318" cy="3699075"/>
            </a:xfrm>
          </p:grpSpPr>
          <p:pic>
            <p:nvPicPr>
              <p:cNvPr id="13" name="Picture 12">
                <a:extLst>
                  <a:ext uri="{FF2B5EF4-FFF2-40B4-BE49-F238E27FC236}">
                    <a16:creationId xmlns:a16="http://schemas.microsoft.com/office/drawing/2014/main" id="{8CE68818-BF96-1249-AFF0-FD5DDE45447F}"/>
                  </a:ext>
                </a:extLst>
              </p:cNvPr>
              <p:cNvPicPr>
                <a:picLocks noChangeAspect="1"/>
              </p:cNvPicPr>
              <p:nvPr/>
            </p:nvPicPr>
            <p:blipFill>
              <a:blip r:embed="rId4"/>
              <a:stretch>
                <a:fillRect/>
              </a:stretch>
            </p:blipFill>
            <p:spPr>
              <a:xfrm>
                <a:off x="1970848" y="4778293"/>
                <a:ext cx="1262246" cy="1262246"/>
              </a:xfrm>
              <a:prstGeom prst="rect">
                <a:avLst/>
              </a:prstGeom>
            </p:spPr>
          </p:pic>
          <p:pic>
            <p:nvPicPr>
              <p:cNvPr id="14" name="Picture 13">
                <a:extLst>
                  <a:ext uri="{FF2B5EF4-FFF2-40B4-BE49-F238E27FC236}">
                    <a16:creationId xmlns:a16="http://schemas.microsoft.com/office/drawing/2014/main" id="{C9B4101B-0CE9-F94B-AA39-CAFDAD2152B1}"/>
                  </a:ext>
                </a:extLst>
              </p:cNvPr>
              <p:cNvPicPr>
                <a:picLocks noChangeAspect="1"/>
              </p:cNvPicPr>
              <p:nvPr/>
            </p:nvPicPr>
            <p:blipFill>
              <a:blip r:embed="rId5"/>
              <a:stretch>
                <a:fillRect/>
              </a:stretch>
            </p:blipFill>
            <p:spPr>
              <a:xfrm>
                <a:off x="330345" y="2801651"/>
                <a:ext cx="998499" cy="998499"/>
              </a:xfrm>
              <a:prstGeom prst="rect">
                <a:avLst/>
              </a:prstGeom>
            </p:spPr>
          </p:pic>
          <p:pic>
            <p:nvPicPr>
              <p:cNvPr id="15" name="Picture 14">
                <a:extLst>
                  <a:ext uri="{FF2B5EF4-FFF2-40B4-BE49-F238E27FC236}">
                    <a16:creationId xmlns:a16="http://schemas.microsoft.com/office/drawing/2014/main" id="{1AFC5AE8-9DFE-8546-952C-5E610C229BE1}"/>
                  </a:ext>
                </a:extLst>
              </p:cNvPr>
              <p:cNvPicPr>
                <a:picLocks noChangeAspect="1"/>
              </p:cNvPicPr>
              <p:nvPr/>
            </p:nvPicPr>
            <p:blipFill>
              <a:blip r:embed="rId6"/>
              <a:stretch>
                <a:fillRect/>
              </a:stretch>
            </p:blipFill>
            <p:spPr>
              <a:xfrm>
                <a:off x="258654" y="3852964"/>
                <a:ext cx="1755648" cy="1755648"/>
              </a:xfrm>
              <a:prstGeom prst="rect">
                <a:avLst/>
              </a:prstGeom>
            </p:spPr>
          </p:pic>
          <p:sp>
            <p:nvSpPr>
              <p:cNvPr id="4" name="TextBox 3">
                <a:extLst>
                  <a:ext uri="{FF2B5EF4-FFF2-40B4-BE49-F238E27FC236}">
                    <a16:creationId xmlns:a16="http://schemas.microsoft.com/office/drawing/2014/main" id="{46875BCD-B433-5941-B915-6BC5E924BF53}"/>
                  </a:ext>
                </a:extLst>
              </p:cNvPr>
              <p:cNvSpPr txBox="1"/>
              <p:nvPr/>
            </p:nvSpPr>
            <p:spPr>
              <a:xfrm>
                <a:off x="218776" y="2341464"/>
                <a:ext cx="1151277" cy="338554"/>
              </a:xfrm>
              <a:prstGeom prst="rect">
                <a:avLst/>
              </a:prstGeom>
              <a:ln>
                <a:noFill/>
              </a:ln>
            </p:spPr>
            <p:txBody>
              <a:bodyPr vert="horz" wrap="none" lIns="91440" tIns="45720" rIns="91440" bIns="45720" rtlCol="0">
                <a:spAutoFit/>
              </a:bodyPr>
              <a:lstStyle/>
              <a:p>
                <a:pPr algn="l"/>
                <a:r>
                  <a:rPr lang="en-US" sz="1600"/>
                  <a:t>Guidelines</a:t>
                </a:r>
              </a:p>
            </p:txBody>
          </p:sp>
        </p:grpSp>
        <p:sp>
          <p:nvSpPr>
            <p:cNvPr id="29" name="Rounded Rectangle 28">
              <a:extLst>
                <a:ext uri="{FF2B5EF4-FFF2-40B4-BE49-F238E27FC236}">
                  <a16:creationId xmlns:a16="http://schemas.microsoft.com/office/drawing/2014/main" id="{19917F40-5900-9B44-A4A7-B7A59CE3966C}"/>
                </a:ext>
              </a:extLst>
            </p:cNvPr>
            <p:cNvSpPr/>
            <p:nvPr/>
          </p:nvSpPr>
          <p:spPr>
            <a:xfrm>
              <a:off x="8655500" y="1071136"/>
              <a:ext cx="3185402" cy="1225868"/>
            </a:xfrm>
            <a:prstGeom prst="roundRect">
              <a:avLst/>
            </a:prstGeom>
            <a:solidFill>
              <a:schemeClr val="bg2">
                <a:lumMod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p>
              <a:r>
                <a:rPr lang="en-US" sz="2000" b="1">
                  <a:solidFill>
                    <a:schemeClr val="bg1"/>
                  </a:solidFill>
                </a:rPr>
                <a:t>Environmental scan informs multiple stages of CDS development</a:t>
              </a:r>
            </a:p>
          </p:txBody>
        </p:sp>
        <p:grpSp>
          <p:nvGrpSpPr>
            <p:cNvPr id="11" name="Group 10" descr="Health IT standards and terminologies">
              <a:extLst>
                <a:ext uri="{FF2B5EF4-FFF2-40B4-BE49-F238E27FC236}">
                  <a16:creationId xmlns:a16="http://schemas.microsoft.com/office/drawing/2014/main" id="{12F6953C-7036-5940-9F62-0F4719EFE758}"/>
                </a:ext>
              </a:extLst>
            </p:cNvPr>
            <p:cNvGrpSpPr/>
            <p:nvPr/>
          </p:nvGrpSpPr>
          <p:grpSpPr>
            <a:xfrm>
              <a:off x="5459053" y="4473057"/>
              <a:ext cx="3974314" cy="1948752"/>
              <a:chOff x="5459053" y="4473057"/>
              <a:chExt cx="3974314" cy="1948752"/>
            </a:xfrm>
          </p:grpSpPr>
          <p:pic>
            <p:nvPicPr>
              <p:cNvPr id="20" name="Picture 19">
                <a:extLst>
                  <a:ext uri="{FF2B5EF4-FFF2-40B4-BE49-F238E27FC236}">
                    <a16:creationId xmlns:a16="http://schemas.microsoft.com/office/drawing/2014/main" id="{509DF237-2525-1A4F-B70E-218F05940D94}"/>
                  </a:ext>
                </a:extLst>
              </p:cNvPr>
              <p:cNvPicPr>
                <a:picLocks noChangeAspect="1"/>
              </p:cNvPicPr>
              <p:nvPr/>
            </p:nvPicPr>
            <p:blipFill>
              <a:blip r:embed="rId7"/>
              <a:stretch>
                <a:fillRect/>
              </a:stretch>
            </p:blipFill>
            <p:spPr>
              <a:xfrm>
                <a:off x="6413413" y="5144177"/>
                <a:ext cx="1435404" cy="345954"/>
              </a:xfrm>
              <a:prstGeom prst="rect">
                <a:avLst/>
              </a:prstGeom>
            </p:spPr>
          </p:pic>
          <p:pic>
            <p:nvPicPr>
              <p:cNvPr id="22" name="Picture 21">
                <a:extLst>
                  <a:ext uri="{FF2B5EF4-FFF2-40B4-BE49-F238E27FC236}">
                    <a16:creationId xmlns:a16="http://schemas.microsoft.com/office/drawing/2014/main" id="{EF298B42-F5A6-E148-8A67-A416F5194E82}"/>
                  </a:ext>
                </a:extLst>
              </p:cNvPr>
              <p:cNvPicPr>
                <a:picLocks noChangeAspect="1"/>
              </p:cNvPicPr>
              <p:nvPr/>
            </p:nvPicPr>
            <p:blipFill>
              <a:blip r:embed="rId8"/>
              <a:stretch>
                <a:fillRect/>
              </a:stretch>
            </p:blipFill>
            <p:spPr>
              <a:xfrm>
                <a:off x="6000974" y="5640215"/>
                <a:ext cx="1015528" cy="356094"/>
              </a:xfrm>
              <a:prstGeom prst="rect">
                <a:avLst/>
              </a:prstGeom>
            </p:spPr>
          </p:pic>
          <p:pic>
            <p:nvPicPr>
              <p:cNvPr id="24" name="Picture 23">
                <a:extLst>
                  <a:ext uri="{FF2B5EF4-FFF2-40B4-BE49-F238E27FC236}">
                    <a16:creationId xmlns:a16="http://schemas.microsoft.com/office/drawing/2014/main" id="{43C73E14-0CD4-BD4F-9DDC-59EE60A467E8}"/>
                  </a:ext>
                </a:extLst>
              </p:cNvPr>
              <p:cNvPicPr>
                <a:picLocks noChangeAspect="1"/>
              </p:cNvPicPr>
              <p:nvPr/>
            </p:nvPicPr>
            <p:blipFill>
              <a:blip r:embed="rId9"/>
              <a:stretch>
                <a:fillRect/>
              </a:stretch>
            </p:blipFill>
            <p:spPr>
              <a:xfrm>
                <a:off x="7220096" y="5657774"/>
                <a:ext cx="1435404" cy="420803"/>
              </a:xfrm>
              <a:prstGeom prst="rect">
                <a:avLst/>
              </a:prstGeom>
            </p:spPr>
          </p:pic>
          <p:sp>
            <p:nvSpPr>
              <p:cNvPr id="18" name="TextBox 17">
                <a:extLst>
                  <a:ext uri="{FF2B5EF4-FFF2-40B4-BE49-F238E27FC236}">
                    <a16:creationId xmlns:a16="http://schemas.microsoft.com/office/drawing/2014/main" id="{CEA91992-3B88-AA44-8C01-F10AABB79BE2}"/>
                  </a:ext>
                </a:extLst>
              </p:cNvPr>
              <p:cNvSpPr txBox="1"/>
              <p:nvPr/>
            </p:nvSpPr>
            <p:spPr>
              <a:xfrm>
                <a:off x="5459053" y="6083255"/>
                <a:ext cx="3974314" cy="338554"/>
              </a:xfrm>
              <a:prstGeom prst="rect">
                <a:avLst/>
              </a:prstGeom>
              <a:ln>
                <a:noFill/>
              </a:ln>
            </p:spPr>
            <p:txBody>
              <a:bodyPr vert="horz" wrap="square" lIns="91440" tIns="45720" rIns="91440" bIns="45720" rtlCol="0">
                <a:spAutoFit/>
              </a:bodyPr>
              <a:lstStyle/>
              <a:p>
                <a:pPr algn="l"/>
                <a:r>
                  <a:rPr lang="en-US" sz="1600"/>
                  <a:t>Health IT Standards &amp; Terminologies</a:t>
                </a:r>
              </a:p>
            </p:txBody>
          </p:sp>
          <p:sp>
            <p:nvSpPr>
              <p:cNvPr id="21" name="Down Arrow 20">
                <a:extLst>
                  <a:ext uri="{FF2B5EF4-FFF2-40B4-BE49-F238E27FC236}">
                    <a16:creationId xmlns:a16="http://schemas.microsoft.com/office/drawing/2014/main" id="{7F464183-015E-9043-8CAB-03040BF2C79F}"/>
                  </a:ext>
                </a:extLst>
              </p:cNvPr>
              <p:cNvSpPr/>
              <p:nvPr/>
            </p:nvSpPr>
            <p:spPr>
              <a:xfrm rot="10800000">
                <a:off x="6914291" y="4473057"/>
                <a:ext cx="433649" cy="5154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descr="Feedback from clinical pilots">
              <a:extLst>
                <a:ext uri="{FF2B5EF4-FFF2-40B4-BE49-F238E27FC236}">
                  <a16:creationId xmlns:a16="http://schemas.microsoft.com/office/drawing/2014/main" id="{54882E43-F5D2-E140-AF85-048DD01CA800}"/>
                </a:ext>
              </a:extLst>
            </p:cNvPr>
            <p:cNvGrpSpPr/>
            <p:nvPr/>
          </p:nvGrpSpPr>
          <p:grpSpPr>
            <a:xfrm>
              <a:off x="10515026" y="4038569"/>
              <a:ext cx="1625279" cy="2285550"/>
              <a:chOff x="10515026" y="4038569"/>
              <a:chExt cx="1625279" cy="2285550"/>
            </a:xfrm>
          </p:grpSpPr>
          <p:sp>
            <p:nvSpPr>
              <p:cNvPr id="23" name="TextBox 22">
                <a:extLst>
                  <a:ext uri="{FF2B5EF4-FFF2-40B4-BE49-F238E27FC236}">
                    <a16:creationId xmlns:a16="http://schemas.microsoft.com/office/drawing/2014/main" id="{5F5804E5-8828-FE41-BD69-E67DEE0D40B0}"/>
                  </a:ext>
                </a:extLst>
              </p:cNvPr>
              <p:cNvSpPr txBox="1"/>
              <p:nvPr/>
            </p:nvSpPr>
            <p:spPr>
              <a:xfrm>
                <a:off x="10515026" y="5739344"/>
                <a:ext cx="1625279" cy="584775"/>
              </a:xfrm>
              <a:prstGeom prst="rect">
                <a:avLst/>
              </a:prstGeom>
              <a:ln>
                <a:noFill/>
              </a:ln>
            </p:spPr>
            <p:txBody>
              <a:bodyPr vert="horz" wrap="square" lIns="91440" tIns="45720" rIns="91440" bIns="45720" rtlCol="0">
                <a:spAutoFit/>
              </a:bodyPr>
              <a:lstStyle/>
              <a:p>
                <a:pPr algn="l"/>
                <a:r>
                  <a:rPr lang="en-US" sz="1600"/>
                  <a:t>Feedback from clinical pilots</a:t>
                </a:r>
              </a:p>
            </p:txBody>
          </p:sp>
          <p:sp>
            <p:nvSpPr>
              <p:cNvPr id="28" name="Bent Arrow 27">
                <a:extLst>
                  <a:ext uri="{FF2B5EF4-FFF2-40B4-BE49-F238E27FC236}">
                    <a16:creationId xmlns:a16="http://schemas.microsoft.com/office/drawing/2014/main" id="{58C22430-731B-494C-8EC1-BB0856128E47}"/>
                  </a:ext>
                </a:extLst>
              </p:cNvPr>
              <p:cNvSpPr/>
              <p:nvPr/>
            </p:nvSpPr>
            <p:spPr>
              <a:xfrm rot="10800000" flipV="1">
                <a:off x="10745755" y="4038569"/>
                <a:ext cx="608109" cy="854609"/>
              </a:xfrm>
              <a:prstGeom prst="bentArrow">
                <a:avLst>
                  <a:gd name="adj1" fmla="val 37427"/>
                  <a:gd name="adj2" fmla="val 29671"/>
                  <a:gd name="adj3" fmla="val 47157"/>
                  <a:gd name="adj4" fmla="val 23459"/>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E9377EC3-0F4F-0748-9887-3151DC9B5527}"/>
                  </a:ext>
                </a:extLst>
              </p:cNvPr>
              <p:cNvGrpSpPr/>
              <p:nvPr/>
            </p:nvGrpSpPr>
            <p:grpSpPr>
              <a:xfrm>
                <a:off x="10523213" y="5073207"/>
                <a:ext cx="1427448" cy="545032"/>
                <a:chOff x="9258656" y="4202235"/>
                <a:chExt cx="2146417" cy="783783"/>
              </a:xfrm>
            </p:grpSpPr>
            <p:pic>
              <p:nvPicPr>
                <p:cNvPr id="31" name="Picture 30">
                  <a:extLst>
                    <a:ext uri="{FF2B5EF4-FFF2-40B4-BE49-F238E27FC236}">
                      <a16:creationId xmlns:a16="http://schemas.microsoft.com/office/drawing/2014/main" id="{1092B1EC-6BFC-AD4C-B19F-D63F515FDDF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9258656" y="4316842"/>
                  <a:ext cx="471871" cy="666383"/>
                </a:xfrm>
                <a:prstGeom prst="rect">
                  <a:avLst/>
                </a:prstGeom>
                <a:effectLst/>
              </p:spPr>
            </p:pic>
            <p:pic>
              <p:nvPicPr>
                <p:cNvPr id="32" name="Picture 31">
                  <a:extLst>
                    <a:ext uri="{FF2B5EF4-FFF2-40B4-BE49-F238E27FC236}">
                      <a16:creationId xmlns:a16="http://schemas.microsoft.com/office/drawing/2014/main" id="{354A1F2E-C55C-5D4E-B04D-4B9E4F43E996}"/>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10933202" y="4319635"/>
                  <a:ext cx="471871" cy="666383"/>
                </a:xfrm>
                <a:prstGeom prst="rect">
                  <a:avLst/>
                </a:prstGeom>
              </p:spPr>
            </p:pic>
            <p:sp>
              <p:nvSpPr>
                <p:cNvPr id="33" name="Speech Bubble: Oval 49">
                  <a:extLst>
                    <a:ext uri="{FF2B5EF4-FFF2-40B4-BE49-F238E27FC236}">
                      <a16:creationId xmlns:a16="http://schemas.microsoft.com/office/drawing/2014/main" id="{C21CF568-9B07-E244-A12A-C52545ACB1B5}"/>
                    </a:ext>
                  </a:extLst>
                </p:cNvPr>
                <p:cNvSpPr/>
                <p:nvPr/>
              </p:nvSpPr>
              <p:spPr>
                <a:xfrm>
                  <a:off x="9923846" y="4202235"/>
                  <a:ext cx="914400" cy="307777"/>
                </a:xfrm>
                <a:prstGeom prst="wedgeEllipseCallout">
                  <a:avLst>
                    <a:gd name="adj1" fmla="val -70230"/>
                    <a:gd name="adj2" fmla="val 622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peech Bubble: Oval 50">
                  <a:extLst>
                    <a:ext uri="{FF2B5EF4-FFF2-40B4-BE49-F238E27FC236}">
                      <a16:creationId xmlns:a16="http://schemas.microsoft.com/office/drawing/2014/main" id="{E4FA24E5-B0D4-7944-B437-1527A07BEC49}"/>
                    </a:ext>
                  </a:extLst>
                </p:cNvPr>
                <p:cNvSpPr/>
                <p:nvPr/>
              </p:nvSpPr>
              <p:spPr>
                <a:xfrm>
                  <a:off x="9872103" y="4617763"/>
                  <a:ext cx="914400" cy="307777"/>
                </a:xfrm>
                <a:prstGeom prst="wedgeEllipseCallout">
                  <a:avLst>
                    <a:gd name="adj1" fmla="val 63505"/>
                    <a:gd name="adj2" fmla="val -6661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1E7D4C0-3708-BA49-A89B-2A79989F194C}"/>
                    </a:ext>
                  </a:extLst>
                </p:cNvPr>
                <p:cNvSpPr/>
                <p:nvPr/>
              </p:nvSpPr>
              <p:spPr>
                <a:xfrm>
                  <a:off x="10186029"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29D6BFD-5365-884C-85AA-F20CAE7A56CB}"/>
                    </a:ext>
                  </a:extLst>
                </p:cNvPr>
                <p:cNvSpPr/>
                <p:nvPr/>
              </p:nvSpPr>
              <p:spPr>
                <a:xfrm>
                  <a:off x="10331337"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9E0DED8-4ADC-C54A-B884-503F390C53DC}"/>
                    </a:ext>
                  </a:extLst>
                </p:cNvPr>
                <p:cNvSpPr/>
                <p:nvPr/>
              </p:nvSpPr>
              <p:spPr>
                <a:xfrm>
                  <a:off x="10476645" y="4329106"/>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D16A1B3-63DB-4E4C-9A75-0886989824C4}"/>
                    </a:ext>
                  </a:extLst>
                </p:cNvPr>
                <p:cNvSpPr/>
                <p:nvPr/>
              </p:nvSpPr>
              <p:spPr>
                <a:xfrm>
                  <a:off x="10186029"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36DC437-4019-234D-8A20-E8A00C272CCB}"/>
                    </a:ext>
                  </a:extLst>
                </p:cNvPr>
                <p:cNvSpPr/>
                <p:nvPr/>
              </p:nvSpPr>
              <p:spPr>
                <a:xfrm>
                  <a:off x="10331337"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AFB29D6-27A2-8245-B5C1-2F2EF001CC85}"/>
                    </a:ext>
                  </a:extLst>
                </p:cNvPr>
                <p:cNvSpPr/>
                <p:nvPr/>
              </p:nvSpPr>
              <p:spPr>
                <a:xfrm>
                  <a:off x="10476645" y="4739661"/>
                  <a:ext cx="54864" cy="548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Slide Number Placeholder 1">
            <a:extLst>
              <a:ext uri="{FF2B5EF4-FFF2-40B4-BE49-F238E27FC236}">
                <a16:creationId xmlns:a16="http://schemas.microsoft.com/office/drawing/2014/main" id="{774F05D3-40E2-2A46-B57D-A6025F415E4D}"/>
              </a:ext>
            </a:extLst>
          </p:cNvPr>
          <p:cNvSpPr>
            <a:spLocks noGrp="1"/>
          </p:cNvSpPr>
          <p:nvPr>
            <p:ph type="sldNum" sz="quarter" idx="11"/>
          </p:nvPr>
        </p:nvSpPr>
        <p:spPr/>
        <p:txBody>
          <a:bodyPr/>
          <a:lstStyle/>
          <a:p>
            <a:fld id="{2F2F552B-1952-B44E-8CAB-5705F0ACD2E2}" type="slidenum">
              <a:rPr lang="uk-UA" smtClean="0"/>
              <a:pPr/>
              <a:t>7</a:t>
            </a:fld>
            <a:endParaRPr lang="uk-UA"/>
          </a:p>
        </p:txBody>
      </p:sp>
    </p:spTree>
    <p:extLst>
      <p:ext uri="{BB962C8B-B14F-4D97-AF65-F5344CB8AC3E}">
        <p14:creationId xmlns:p14="http://schemas.microsoft.com/office/powerpoint/2010/main" val="3380649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B2DE8-465F-1247-920E-7724BF61E543}"/>
              </a:ext>
            </a:extLst>
          </p:cNvPr>
          <p:cNvSpPr>
            <a:spLocks noGrp="1"/>
          </p:cNvSpPr>
          <p:nvPr>
            <p:ph type="title"/>
          </p:nvPr>
        </p:nvSpPr>
        <p:spPr/>
        <p:txBody>
          <a:bodyPr/>
          <a:lstStyle/>
          <a:p>
            <a:r>
              <a:rPr lang="en-US"/>
              <a:t>FDA Regulation of CDS (3 of 4)</a:t>
            </a:r>
          </a:p>
        </p:txBody>
      </p:sp>
      <p:pic>
        <p:nvPicPr>
          <p:cNvPr id="6" name="Picture 5" descr="Diagram from FDA webinar depicting risk stratification of software as a medical device.">
            <a:extLst>
              <a:ext uri="{FF2B5EF4-FFF2-40B4-BE49-F238E27FC236}">
                <a16:creationId xmlns:a16="http://schemas.microsoft.com/office/drawing/2014/main" id="{A99DCD9D-F7BD-4FC9-8774-4FFD12CF57B2}"/>
              </a:ext>
            </a:extLst>
          </p:cNvPr>
          <p:cNvPicPr>
            <a:picLocks noChangeAspect="1"/>
          </p:cNvPicPr>
          <p:nvPr/>
        </p:nvPicPr>
        <p:blipFill>
          <a:blip r:embed="rId2"/>
          <a:stretch>
            <a:fillRect/>
          </a:stretch>
        </p:blipFill>
        <p:spPr>
          <a:xfrm>
            <a:off x="1463934" y="993963"/>
            <a:ext cx="9264129" cy="5351542"/>
          </a:xfrm>
          <a:prstGeom prst="rect">
            <a:avLst/>
          </a:prstGeom>
        </p:spPr>
      </p:pic>
      <p:sp>
        <p:nvSpPr>
          <p:cNvPr id="8" name="TextBox 7">
            <a:extLst>
              <a:ext uri="{FF2B5EF4-FFF2-40B4-BE49-F238E27FC236}">
                <a16:creationId xmlns:a16="http://schemas.microsoft.com/office/drawing/2014/main" id="{BD0A4201-569B-4158-82F1-73C949CC08D6}"/>
              </a:ext>
            </a:extLst>
          </p:cNvPr>
          <p:cNvSpPr txBox="1"/>
          <p:nvPr/>
        </p:nvSpPr>
        <p:spPr>
          <a:xfrm>
            <a:off x="2502309" y="6249226"/>
            <a:ext cx="7187381" cy="276999"/>
          </a:xfrm>
          <a:prstGeom prst="rect">
            <a:avLst/>
          </a:prstGeom>
          <a:ln>
            <a:noFill/>
          </a:ln>
        </p:spPr>
        <p:txBody>
          <a:bodyPr vert="horz" wrap="square" lIns="91440" tIns="45720" rIns="91440" bIns="45720" rtlCol="0">
            <a:spAutoFit/>
          </a:bodyPr>
          <a:lstStyle/>
          <a:p>
            <a:pPr algn="l"/>
            <a:r>
              <a:rPr lang="en-US" sz="1200" i="1"/>
              <a:t>FDA Webinar: Clinical Decision Support Software https://www.fda.gov/media/132202/download </a:t>
            </a:r>
          </a:p>
        </p:txBody>
      </p:sp>
      <p:sp>
        <p:nvSpPr>
          <p:cNvPr id="2" name="Slide Number Placeholder 1">
            <a:extLst>
              <a:ext uri="{FF2B5EF4-FFF2-40B4-BE49-F238E27FC236}">
                <a16:creationId xmlns:a16="http://schemas.microsoft.com/office/drawing/2014/main" id="{CFD3EED9-E6CB-4494-B770-906C2A69927F}"/>
              </a:ext>
            </a:extLst>
          </p:cNvPr>
          <p:cNvSpPr>
            <a:spLocks noGrp="1"/>
          </p:cNvSpPr>
          <p:nvPr>
            <p:ph type="sldNum" sz="quarter" idx="11"/>
          </p:nvPr>
        </p:nvSpPr>
        <p:spPr/>
        <p:txBody>
          <a:bodyPr/>
          <a:lstStyle/>
          <a:p>
            <a:fld id="{2F2F552B-1952-B44E-8CAB-5705F0ACD2E2}" type="slidenum">
              <a:rPr lang="uk-UA" smtClean="0"/>
              <a:pPr/>
              <a:t>70</a:t>
            </a:fld>
            <a:endParaRPr lang="uk-UA"/>
          </a:p>
        </p:txBody>
      </p:sp>
    </p:spTree>
    <p:extLst>
      <p:ext uri="{BB962C8B-B14F-4D97-AF65-F5344CB8AC3E}">
        <p14:creationId xmlns:p14="http://schemas.microsoft.com/office/powerpoint/2010/main" val="4020866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3BAB-4C57-46AA-8AEC-90F37D702D45}"/>
              </a:ext>
            </a:extLst>
          </p:cNvPr>
          <p:cNvSpPr>
            <a:spLocks noGrp="1"/>
          </p:cNvSpPr>
          <p:nvPr>
            <p:ph type="title"/>
          </p:nvPr>
        </p:nvSpPr>
        <p:spPr/>
        <p:txBody>
          <a:bodyPr/>
          <a:lstStyle/>
          <a:p>
            <a:r>
              <a:rPr lang="en-US"/>
              <a:t>FDA Regulation of CDS (4 of 4)</a:t>
            </a:r>
          </a:p>
        </p:txBody>
      </p:sp>
      <p:sp>
        <p:nvSpPr>
          <p:cNvPr id="3" name="Content Placeholder 2">
            <a:extLst>
              <a:ext uri="{FF2B5EF4-FFF2-40B4-BE49-F238E27FC236}">
                <a16:creationId xmlns:a16="http://schemas.microsoft.com/office/drawing/2014/main" id="{8AE9F385-03C1-4F13-A273-230B07111EE2}"/>
              </a:ext>
            </a:extLst>
          </p:cNvPr>
          <p:cNvSpPr>
            <a:spLocks noGrp="1"/>
          </p:cNvSpPr>
          <p:nvPr>
            <p:ph sz="quarter" idx="12"/>
          </p:nvPr>
        </p:nvSpPr>
        <p:spPr/>
        <p:txBody>
          <a:bodyPr/>
          <a:lstStyle/>
          <a:p>
            <a:pPr marL="0" marR="0" indent="0">
              <a:spcBef>
                <a:spcPts val="0"/>
              </a:spcBef>
              <a:spcAft>
                <a:spcPts val="0"/>
              </a:spcAft>
              <a:buNone/>
            </a:pPr>
            <a:r>
              <a:rPr lang="en-US" sz="2000">
                <a:effectLst/>
                <a:ea typeface="Calibri" panose="020F0502020204030204" pitchFamily="34" charset="0"/>
                <a:cs typeface="Times New Roman" panose="02020603050405020304" pitchFamily="18" charset="0"/>
              </a:rPr>
              <a:t>For CDS software to be exempt from meeting the definition of a device, it must meet the following criteria:</a:t>
            </a:r>
            <a:endParaRPr lang="en-US" sz="2000">
              <a:effectLst/>
              <a:ea typeface="Calibri" panose="020F0502020204030204" pitchFamily="34" charset="0"/>
            </a:endParaRPr>
          </a:p>
          <a:p>
            <a:pPr marL="342900" marR="0" lvl="0" indent="-342900" algn="l" hangingPunct="0">
              <a:spcBef>
                <a:spcPts val="0"/>
              </a:spcBef>
              <a:spcAft>
                <a:spcPts val="0"/>
              </a:spcAft>
              <a:buFont typeface="+mj-lt"/>
              <a:buAutoNum type="arabicPeriod"/>
              <a:tabLst>
                <a:tab pos="457200" algn="l"/>
                <a:tab pos="457200" algn="l"/>
              </a:tabLst>
            </a:pPr>
            <a:r>
              <a:rPr lang="en-US" sz="1600">
                <a:effectLst/>
                <a:ea typeface="Times New Roman" panose="02020603050405020304" pitchFamily="18" charset="0"/>
                <a:cs typeface="Times New Roman" panose="02020603050405020304" pitchFamily="18" charset="0"/>
              </a:rPr>
              <a:t>Not intended to acquire, process, or analyze a medical image or a signal from an in vitro diagnostic device or a pattern or signal from a signal acquisition system</a:t>
            </a:r>
          </a:p>
          <a:p>
            <a:pPr marL="342900" marR="0" lvl="0" indent="-342900" algn="l" hangingPunct="0">
              <a:spcBef>
                <a:spcPts val="0"/>
              </a:spcBef>
              <a:spcAft>
                <a:spcPts val="0"/>
              </a:spcAft>
              <a:buFont typeface="+mj-lt"/>
              <a:buAutoNum type="arabicPeriod"/>
              <a:tabLst>
                <a:tab pos="457200" algn="l"/>
                <a:tab pos="457200" algn="l"/>
              </a:tabLst>
            </a:pPr>
            <a:r>
              <a:rPr lang="en-US" sz="1600">
                <a:effectLst/>
                <a:ea typeface="Times New Roman" panose="02020603050405020304" pitchFamily="18" charset="0"/>
                <a:cs typeface="Times New Roman" panose="02020603050405020304" pitchFamily="18" charset="0"/>
              </a:rPr>
              <a:t>Intended for the purpose of displaying, analyzing, or printing medical information about a patient or other medical information</a:t>
            </a:r>
            <a:endParaRPr lang="en-US" sz="1600">
              <a:solidFill>
                <a:schemeClr val="tx1"/>
              </a:solidFill>
              <a:effectLst/>
              <a:ea typeface="Times New Roman" panose="02020603050405020304" pitchFamily="18" charset="0"/>
              <a:cs typeface="Times New Roman" panose="02020603050405020304" pitchFamily="18" charset="0"/>
            </a:endParaRPr>
          </a:p>
          <a:p>
            <a:pPr marL="342900" marR="0" lvl="0" indent="-342900" algn="l" hangingPunct="0">
              <a:spcBef>
                <a:spcPts val="0"/>
              </a:spcBef>
              <a:spcAft>
                <a:spcPts val="0"/>
              </a:spcAft>
              <a:buFont typeface="+mj-lt"/>
              <a:buAutoNum type="arabicPeriod"/>
              <a:tabLst>
                <a:tab pos="457200" algn="l"/>
                <a:tab pos="457200" algn="l"/>
              </a:tabLst>
            </a:pPr>
            <a:r>
              <a:rPr lang="en-US" sz="1600">
                <a:solidFill>
                  <a:schemeClr val="tx1"/>
                </a:solidFill>
                <a:effectLst/>
                <a:ea typeface="Times New Roman" panose="02020603050405020304" pitchFamily="18" charset="0"/>
                <a:cs typeface="Times New Roman" panose="02020603050405020304" pitchFamily="18" charset="0"/>
              </a:rPr>
              <a:t>Intended for the purpose of supporting or providing recommendations to a health care provider (HCP) about prevention, diagnosis, or treatment of a disease or condition. </a:t>
            </a:r>
            <a:r>
              <a:rPr lang="en-US" sz="1600">
                <a:solidFill>
                  <a:schemeClr val="tx1"/>
                </a:solidFill>
                <a:ea typeface="Times New Roman" panose="02020603050405020304" pitchFamily="18" charset="0"/>
                <a:cs typeface="Times New Roman" panose="02020603050405020304" pitchFamily="18" charset="0"/>
              </a:rPr>
              <a:t>NOTE: </a:t>
            </a:r>
            <a:r>
              <a:rPr lang="en-US" sz="1600">
                <a:solidFill>
                  <a:schemeClr val="tx1"/>
                </a:solidFill>
                <a:effectLst/>
                <a:ea typeface="Times New Roman" panose="02020603050405020304" pitchFamily="18" charset="0"/>
                <a:cs typeface="Times New Roman" panose="02020603050405020304" pitchFamily="18" charset="0"/>
              </a:rPr>
              <a:t>Software functions that support or provide such recommendations to patients or caregivers remain in the definition of device</a:t>
            </a:r>
          </a:p>
          <a:p>
            <a:pPr marL="806450" lvl="1" indent="-342900" hangingPunct="0">
              <a:spcBef>
                <a:spcPts val="0"/>
              </a:spcBef>
              <a:spcAft>
                <a:spcPts val="0"/>
              </a:spcAft>
              <a:buFont typeface="+mj-lt"/>
              <a:buAutoNum type="alphaLcPeriod"/>
              <a:tabLst>
                <a:tab pos="457200" algn="l"/>
                <a:tab pos="457200" algn="l"/>
              </a:tabLst>
            </a:pPr>
            <a:r>
              <a:rPr lang="en-US" sz="1600">
                <a:effectLst/>
                <a:ea typeface="Times New Roman" panose="02020603050405020304" pitchFamily="18" charset="0"/>
                <a:cs typeface="Times New Roman" panose="02020603050405020304" pitchFamily="18" charset="0"/>
              </a:rPr>
              <a:t>Examples include software that suggests possible diagnoses and recommends treatment plans or diagnostic tests based on patient-specific information, and when combined with other information the intended HCP would generally use, would inform the HCP’s decision regarding the prevention, diagnosis, or treatment of a patient’s disease or condition</a:t>
            </a:r>
          </a:p>
          <a:p>
            <a:pPr marL="0" indent="0">
              <a:buNone/>
            </a:pPr>
            <a:r>
              <a:rPr lang="en-US" sz="2000"/>
              <a:t>NOTE: This guidance has not been finalized into regulation at this time</a:t>
            </a:r>
          </a:p>
        </p:txBody>
      </p:sp>
      <p:sp>
        <p:nvSpPr>
          <p:cNvPr id="4" name="Slide Number Placeholder 1">
            <a:extLst>
              <a:ext uri="{FF2B5EF4-FFF2-40B4-BE49-F238E27FC236}">
                <a16:creationId xmlns:a16="http://schemas.microsoft.com/office/drawing/2014/main" id="{2BD53ADE-E1D1-3A44-A2E1-29A67039F534}"/>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71</a:t>
            </a:fld>
            <a:endParaRPr lang="uk-UA"/>
          </a:p>
        </p:txBody>
      </p:sp>
    </p:spTree>
    <p:extLst>
      <p:ext uri="{BB962C8B-B14F-4D97-AF65-F5344CB8AC3E}">
        <p14:creationId xmlns:p14="http://schemas.microsoft.com/office/powerpoint/2010/main" val="79504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a:xfrm>
            <a:off x="457200" y="396905"/>
            <a:ext cx="6846711" cy="693337"/>
          </a:xfrm>
        </p:spPr>
        <p:txBody>
          <a:bodyPr/>
          <a:lstStyle/>
          <a:p>
            <a:r>
              <a:rPr lang="en-US"/>
              <a:t>Anatomic Pathology &amp; Laboratory Information Systems (AP-LIS)</a:t>
            </a:r>
          </a:p>
        </p:txBody>
      </p:sp>
      <p:sp>
        <p:nvSpPr>
          <p:cNvPr id="23" name="Action Button: Go Home 22">
            <a:hlinkClick r:id="rId3" action="ppaction://hlinksldjump" highlightClick="1"/>
            <a:extLst>
              <a:ext uri="{FF2B5EF4-FFF2-40B4-BE49-F238E27FC236}">
                <a16:creationId xmlns:a16="http://schemas.microsoft.com/office/drawing/2014/main" id="{1F81686B-4370-45B5-8599-44178BCC7BE2}"/>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470212"/>
            <a:ext cx="5900863" cy="4778188"/>
          </a:xfrm>
        </p:spPr>
        <p:txBody>
          <a:bodyPr/>
          <a:lstStyle/>
          <a:p>
            <a:r>
              <a:rPr lang="en-US"/>
              <a:t>Pathologists and associated specialists play a key diagnostic role in CCSM</a:t>
            </a:r>
          </a:p>
          <a:p>
            <a:r>
              <a:rPr lang="en-US"/>
              <a:t>Anatomic Pathology (AP) &amp; Laboratory Information Systems (LIS) are their      primary tools for recording and   reporting test results</a:t>
            </a:r>
          </a:p>
          <a:p>
            <a:r>
              <a:rPr lang="en-US"/>
              <a:t>Required management data originates in AP-LIS and related systems:</a:t>
            </a:r>
          </a:p>
          <a:p>
            <a:pPr lvl="1">
              <a:spcBef>
                <a:spcPts val="0"/>
              </a:spcBef>
            </a:pPr>
            <a:r>
              <a:rPr lang="en-US" sz="2000"/>
              <a:t>Cytology results (pap smear)</a:t>
            </a:r>
          </a:p>
          <a:p>
            <a:pPr lvl="1">
              <a:spcBef>
                <a:spcPts val="0"/>
              </a:spcBef>
            </a:pPr>
            <a:r>
              <a:rPr lang="en-US" sz="2000"/>
              <a:t>HPV test results</a:t>
            </a:r>
          </a:p>
          <a:p>
            <a:pPr lvl="1">
              <a:spcBef>
                <a:spcPts val="0"/>
              </a:spcBef>
            </a:pPr>
            <a:r>
              <a:rPr lang="en-US" sz="2000"/>
              <a:t>Colposcopy &amp; biopsy results</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72</a:t>
            </a:fld>
            <a:endParaRPr lang="uk-UA"/>
          </a:p>
        </p:txBody>
      </p:sp>
    </p:spTree>
    <p:extLst>
      <p:ext uri="{BB962C8B-B14F-4D97-AF65-F5344CB8AC3E}">
        <p14:creationId xmlns:p14="http://schemas.microsoft.com/office/powerpoint/2010/main" val="22638600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6E1386-B1B1-2749-84F4-B75522EFCCEA}"/>
              </a:ext>
            </a:extLst>
          </p:cNvPr>
          <p:cNvSpPr>
            <a:spLocks noGrp="1"/>
          </p:cNvSpPr>
          <p:nvPr>
            <p:ph type="title"/>
          </p:nvPr>
        </p:nvSpPr>
        <p:spPr/>
        <p:txBody>
          <a:bodyPr/>
          <a:lstStyle/>
          <a:p>
            <a:r>
              <a:rPr lang="en-US"/>
              <a:t>AP-LIS: Key Takeaways</a:t>
            </a:r>
          </a:p>
        </p:txBody>
      </p:sp>
      <p:sp>
        <p:nvSpPr>
          <p:cNvPr id="4" name="Content Placeholder 3">
            <a:extLst>
              <a:ext uri="{FF2B5EF4-FFF2-40B4-BE49-F238E27FC236}">
                <a16:creationId xmlns:a16="http://schemas.microsoft.com/office/drawing/2014/main" id="{E7236087-2979-F84C-A76B-65777468C093}"/>
              </a:ext>
            </a:extLst>
          </p:cNvPr>
          <p:cNvSpPr>
            <a:spLocks noGrp="1"/>
          </p:cNvSpPr>
          <p:nvPr>
            <p:ph sz="quarter" idx="12"/>
          </p:nvPr>
        </p:nvSpPr>
        <p:spPr/>
        <p:txBody>
          <a:bodyPr/>
          <a:lstStyle/>
          <a:p>
            <a:r>
              <a:rPr lang="en-US"/>
              <a:t>LIS are designed to facilitate the laboratory and pathology workflow</a:t>
            </a:r>
          </a:p>
          <a:p>
            <a:pPr lvl="1"/>
            <a:r>
              <a:rPr lang="en-US" sz="1800"/>
              <a:t>Primary focus is NOT getting information into the EHR in a particular format</a:t>
            </a:r>
            <a:endParaRPr lang="en-US" sz="2000"/>
          </a:p>
          <a:p>
            <a:r>
              <a:rPr lang="en-US"/>
              <a:t>There are many types of LIS</a:t>
            </a:r>
          </a:p>
          <a:p>
            <a:pPr lvl="1"/>
            <a:r>
              <a:rPr lang="en-US" sz="1800"/>
              <a:t>Different vendors and different specialties (e.g., clinical pathology, anatomic pathology)</a:t>
            </a:r>
          </a:p>
          <a:p>
            <a:pPr lvl="1"/>
            <a:r>
              <a:rPr lang="en-US" sz="1800"/>
              <a:t>Laboratory and pathology capabilities typically supported by multiple LIS</a:t>
            </a:r>
          </a:p>
          <a:p>
            <a:r>
              <a:rPr lang="en-US"/>
              <a:t>Data capture varies lab-to-lab and vendor-to-vendor</a:t>
            </a:r>
          </a:p>
          <a:p>
            <a:pPr lvl="1"/>
            <a:r>
              <a:rPr lang="en-US" sz="1800"/>
              <a:t>Discrete fields (rare) vs. textual narrative (typical)</a:t>
            </a:r>
          </a:p>
          <a:p>
            <a:pPr lvl="1"/>
            <a:r>
              <a:rPr lang="en-US" sz="1800"/>
              <a:t>Notice: Discrete fields may be converted to plain text for transmission to EHR</a:t>
            </a:r>
          </a:p>
          <a:p>
            <a:r>
              <a:rPr lang="en-US"/>
              <a:t>Interpreting AP-LIS data in the EHR takes some effort</a:t>
            </a:r>
          </a:p>
          <a:p>
            <a:pPr lvl="1">
              <a:tabLst>
                <a:tab pos="2967038" algn="l"/>
              </a:tabLst>
            </a:pPr>
            <a:r>
              <a:rPr lang="en-US" sz="1800"/>
              <a:t>Manual transcription to discrete fields</a:t>
            </a:r>
          </a:p>
          <a:p>
            <a:pPr lvl="1">
              <a:tabLst>
                <a:tab pos="2967038" algn="l"/>
              </a:tabLst>
            </a:pPr>
            <a:r>
              <a:rPr lang="en-US" sz="1800"/>
              <a:t>Natural Language Processing (automation)</a:t>
            </a:r>
            <a:endParaRPr lang="en-US" sz="2000"/>
          </a:p>
          <a:p>
            <a:pPr lvl="1"/>
            <a:endParaRPr lang="en-US"/>
          </a:p>
        </p:txBody>
      </p:sp>
      <p:sp>
        <p:nvSpPr>
          <p:cNvPr id="5" name="Right Brace 4">
            <a:extLst>
              <a:ext uri="{FF2B5EF4-FFF2-40B4-BE49-F238E27FC236}">
                <a16:creationId xmlns:a16="http://schemas.microsoft.com/office/drawing/2014/main" id="{DE609F31-1510-AF4A-856E-12DE3F1B0770}"/>
              </a:ext>
              <a:ext uri="{C183D7F6-B498-43B3-948B-1728B52AA6E4}">
                <adec:decorative xmlns:adec="http://schemas.microsoft.com/office/drawing/2017/decorative" val="1"/>
              </a:ext>
            </a:extLst>
          </p:cNvPr>
          <p:cNvSpPr/>
          <p:nvPr/>
        </p:nvSpPr>
        <p:spPr>
          <a:xfrm>
            <a:off x="5752615" y="5463250"/>
            <a:ext cx="320235" cy="773575"/>
          </a:xfrm>
          <a:prstGeom prst="rightBrace">
            <a:avLst>
              <a:gd name="adj1" fmla="val 2156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180AAC5-AEEE-2E4B-BD25-F7B3F763DE05}"/>
              </a:ext>
            </a:extLst>
          </p:cNvPr>
          <p:cNvSpPr txBox="1"/>
          <p:nvPr/>
        </p:nvSpPr>
        <p:spPr>
          <a:xfrm>
            <a:off x="6173163" y="5659829"/>
            <a:ext cx="2890535" cy="369332"/>
          </a:xfrm>
          <a:prstGeom prst="rect">
            <a:avLst/>
          </a:prstGeom>
          <a:ln>
            <a:noFill/>
          </a:ln>
        </p:spPr>
        <p:txBody>
          <a:bodyPr vert="horz" wrap="none" lIns="91440" tIns="45720" rIns="91440" bIns="45720" rtlCol="0">
            <a:spAutoFit/>
          </a:bodyPr>
          <a:lstStyle/>
          <a:p>
            <a:pPr algn="l"/>
            <a:r>
              <a:rPr lang="en-US" i="1"/>
              <a:t>Neither are great solutions</a:t>
            </a:r>
          </a:p>
        </p:txBody>
      </p:sp>
      <p:sp>
        <p:nvSpPr>
          <p:cNvPr id="2" name="Slide Number Placeholder 1">
            <a:extLst>
              <a:ext uri="{FF2B5EF4-FFF2-40B4-BE49-F238E27FC236}">
                <a16:creationId xmlns:a16="http://schemas.microsoft.com/office/drawing/2014/main" id="{3627B09F-2421-2F4B-80BB-6600A893A8FC}"/>
              </a:ext>
            </a:extLst>
          </p:cNvPr>
          <p:cNvSpPr>
            <a:spLocks noGrp="1"/>
          </p:cNvSpPr>
          <p:nvPr>
            <p:ph type="sldNum" sz="quarter" idx="11"/>
          </p:nvPr>
        </p:nvSpPr>
        <p:spPr/>
        <p:txBody>
          <a:bodyPr/>
          <a:lstStyle/>
          <a:p>
            <a:fld id="{2F2F552B-1952-B44E-8CAB-5705F0ACD2E2}" type="slidenum">
              <a:rPr lang="uk-UA" smtClean="0"/>
              <a:pPr/>
              <a:t>73</a:t>
            </a:fld>
            <a:endParaRPr lang="uk-UA"/>
          </a:p>
        </p:txBody>
      </p:sp>
    </p:spTree>
    <p:extLst>
      <p:ext uri="{BB962C8B-B14F-4D97-AF65-F5344CB8AC3E}">
        <p14:creationId xmlns:p14="http://schemas.microsoft.com/office/powerpoint/2010/main" val="12644646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A1C92-5BE1-2A4A-89CF-55155994EF98}"/>
              </a:ext>
            </a:extLst>
          </p:cNvPr>
          <p:cNvSpPr>
            <a:spLocks noGrp="1"/>
          </p:cNvSpPr>
          <p:nvPr>
            <p:ph type="title"/>
          </p:nvPr>
        </p:nvSpPr>
        <p:spPr/>
        <p:txBody>
          <a:bodyPr/>
          <a:lstStyle/>
          <a:p>
            <a:r>
              <a:rPr lang="en-US"/>
              <a:t>AP-LIS: Overview (1 of 3)</a:t>
            </a:r>
          </a:p>
        </p:txBody>
      </p:sp>
      <p:sp>
        <p:nvSpPr>
          <p:cNvPr id="4" name="Content Placeholder 3">
            <a:extLst>
              <a:ext uri="{FF2B5EF4-FFF2-40B4-BE49-F238E27FC236}">
                <a16:creationId xmlns:a16="http://schemas.microsoft.com/office/drawing/2014/main" id="{940A4600-1000-0349-81FA-4718350D8ACA}"/>
              </a:ext>
            </a:extLst>
          </p:cNvPr>
          <p:cNvSpPr>
            <a:spLocks noGrp="1"/>
          </p:cNvSpPr>
          <p:nvPr>
            <p:ph sz="quarter" idx="12"/>
          </p:nvPr>
        </p:nvSpPr>
        <p:spPr/>
        <p:txBody>
          <a:bodyPr/>
          <a:lstStyle/>
          <a:p>
            <a:r>
              <a:rPr lang="en-US"/>
              <a:t>EHRs and LIS are focused on different activities [41]</a:t>
            </a:r>
          </a:p>
          <a:p>
            <a:pPr lvl="1">
              <a:spcBef>
                <a:spcPts val="0"/>
              </a:spcBef>
            </a:pPr>
            <a:r>
              <a:rPr lang="en-US" sz="2000"/>
              <a:t>EHRs support clinical workflow, display data from multiple systems, and provide decision support</a:t>
            </a:r>
          </a:p>
          <a:p>
            <a:pPr lvl="1">
              <a:spcBef>
                <a:spcPts val="0"/>
              </a:spcBef>
            </a:pPr>
            <a:r>
              <a:rPr lang="en-US" sz="2000"/>
              <a:t>LIS are focused on laboratory operations and workflow</a:t>
            </a:r>
          </a:p>
          <a:p>
            <a:r>
              <a:rPr lang="en-US"/>
              <a:t>Main functions of LIS [42]:</a:t>
            </a:r>
          </a:p>
          <a:p>
            <a:pPr lvl="1">
              <a:spcBef>
                <a:spcPts val="0"/>
              </a:spcBef>
            </a:pPr>
            <a:r>
              <a:rPr lang="en-US" sz="2000"/>
              <a:t>Interface with lab equipment</a:t>
            </a:r>
          </a:p>
          <a:p>
            <a:pPr lvl="1">
              <a:spcBef>
                <a:spcPts val="0"/>
              </a:spcBef>
            </a:pPr>
            <a:r>
              <a:rPr lang="en-US" sz="2000"/>
              <a:t>Maintain dictionaries</a:t>
            </a:r>
          </a:p>
          <a:p>
            <a:pPr lvl="1">
              <a:spcBef>
                <a:spcPts val="0"/>
              </a:spcBef>
            </a:pPr>
            <a:r>
              <a:rPr lang="en-US" sz="2000"/>
              <a:t>Manage specimens and workflow</a:t>
            </a:r>
          </a:p>
          <a:p>
            <a:pPr lvl="1">
              <a:spcBef>
                <a:spcPts val="0"/>
              </a:spcBef>
            </a:pPr>
            <a:r>
              <a:rPr lang="en-US" sz="2000"/>
              <a:t>Facilitate report generation</a:t>
            </a:r>
          </a:p>
          <a:p>
            <a:r>
              <a:rPr lang="en-US"/>
              <a:t>LIS are fundamental to the operation of the laboratory [41]</a:t>
            </a:r>
          </a:p>
          <a:p>
            <a:r>
              <a:rPr lang="en-US"/>
              <a:t>A laboratory may be supported by more than one LIS [41]</a:t>
            </a:r>
          </a:p>
          <a:p>
            <a:pPr lvl="1"/>
            <a:r>
              <a:rPr lang="en-US" sz="2000"/>
              <a:t>E.g., one system for AP and another for clinical pathology [42]</a:t>
            </a:r>
          </a:p>
        </p:txBody>
      </p:sp>
      <p:sp>
        <p:nvSpPr>
          <p:cNvPr id="8" name="Rectangle 7">
            <a:extLst>
              <a:ext uri="{FF2B5EF4-FFF2-40B4-BE49-F238E27FC236}">
                <a16:creationId xmlns:a16="http://schemas.microsoft.com/office/drawing/2014/main" id="{C3746505-A7E3-F446-9FF3-C2E8D8E173BC}"/>
              </a:ext>
              <a:ext uri="{C183D7F6-B498-43B3-948B-1728B52AA6E4}">
                <adec:decorative xmlns:adec="http://schemas.microsoft.com/office/drawing/2017/decorative" val="1"/>
              </a:ext>
            </a:extLst>
          </p:cNvPr>
          <p:cNvSpPr/>
          <p:nvPr/>
        </p:nvSpPr>
        <p:spPr>
          <a:xfrm>
            <a:off x="9279517" y="3473543"/>
            <a:ext cx="2268638" cy="11826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02100CB-BE9A-7C4B-931B-9E5E2604AFFE}"/>
              </a:ext>
            </a:extLst>
          </p:cNvPr>
          <p:cNvSpPr/>
          <p:nvPr/>
        </p:nvSpPr>
        <p:spPr>
          <a:xfrm>
            <a:off x="8943850" y="3576228"/>
            <a:ext cx="2500132" cy="923330"/>
          </a:xfrm>
          <a:prstGeom prst="rect">
            <a:avLst/>
          </a:prstGeom>
          <a:ln w="12700">
            <a:noFill/>
          </a:ln>
        </p:spPr>
        <p:txBody>
          <a:bodyPr wrap="square">
            <a:spAutoFit/>
          </a:bodyPr>
          <a:lstStyle/>
          <a:p>
            <a:pPr lvl="1"/>
            <a:r>
              <a:rPr lang="en-US"/>
              <a:t>Sometimes called the “engine” of the laboratory [42]</a:t>
            </a:r>
          </a:p>
        </p:txBody>
      </p:sp>
      <p:cxnSp>
        <p:nvCxnSpPr>
          <p:cNvPr id="12" name="Elbow Connector 11">
            <a:extLst>
              <a:ext uri="{FF2B5EF4-FFF2-40B4-BE49-F238E27FC236}">
                <a16:creationId xmlns:a16="http://schemas.microsoft.com/office/drawing/2014/main" id="{63ACA3C9-A371-6B4A-9E3B-CA0513634DBD}"/>
              </a:ext>
              <a:ext uri="{C183D7F6-B498-43B3-948B-1728B52AA6E4}">
                <adec:decorative xmlns:adec="http://schemas.microsoft.com/office/drawing/2017/decorative" val="1"/>
              </a:ext>
            </a:extLst>
          </p:cNvPr>
          <p:cNvCxnSpPr>
            <a:cxnSpLocks/>
            <a:stCxn id="8" idx="2"/>
          </p:cNvCxnSpPr>
          <p:nvPr/>
        </p:nvCxnSpPr>
        <p:spPr>
          <a:xfrm rot="5400000">
            <a:off x="9393113" y="4094596"/>
            <a:ext cx="459095" cy="1582352"/>
          </a:xfrm>
          <a:prstGeom prst="bentConnector2">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6CAF196-CC39-DD4E-945D-A8659DD6AF2C}"/>
              </a:ext>
            </a:extLst>
          </p:cNvPr>
          <p:cNvSpPr>
            <a:spLocks noGrp="1"/>
          </p:cNvSpPr>
          <p:nvPr>
            <p:ph type="sldNum" sz="quarter" idx="11"/>
          </p:nvPr>
        </p:nvSpPr>
        <p:spPr/>
        <p:txBody>
          <a:bodyPr/>
          <a:lstStyle/>
          <a:p>
            <a:fld id="{2F2F552B-1952-B44E-8CAB-5705F0ACD2E2}" type="slidenum">
              <a:rPr lang="uk-UA" smtClean="0"/>
              <a:pPr/>
              <a:t>74</a:t>
            </a:fld>
            <a:endParaRPr lang="uk-UA"/>
          </a:p>
        </p:txBody>
      </p:sp>
    </p:spTree>
    <p:extLst>
      <p:ext uri="{BB962C8B-B14F-4D97-AF65-F5344CB8AC3E}">
        <p14:creationId xmlns:p14="http://schemas.microsoft.com/office/powerpoint/2010/main" val="2183651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EA85-0E46-A649-A872-7C6FEF88250F}"/>
              </a:ext>
            </a:extLst>
          </p:cNvPr>
          <p:cNvSpPr>
            <a:spLocks noGrp="1"/>
          </p:cNvSpPr>
          <p:nvPr>
            <p:ph type="title"/>
          </p:nvPr>
        </p:nvSpPr>
        <p:spPr/>
        <p:txBody>
          <a:bodyPr/>
          <a:lstStyle/>
          <a:p>
            <a:r>
              <a:rPr lang="en-US"/>
              <a:t>AP-LIS: Overview (2 of 3)</a:t>
            </a:r>
          </a:p>
        </p:txBody>
      </p:sp>
      <p:sp>
        <p:nvSpPr>
          <p:cNvPr id="67" name="Content Placeholder 3">
            <a:extLst>
              <a:ext uri="{FF2B5EF4-FFF2-40B4-BE49-F238E27FC236}">
                <a16:creationId xmlns:a16="http://schemas.microsoft.com/office/drawing/2014/main" id="{0393F073-C1CA-9F43-AA75-F6C77F9E536A}"/>
              </a:ext>
            </a:extLst>
          </p:cNvPr>
          <p:cNvSpPr>
            <a:spLocks noGrp="1"/>
          </p:cNvSpPr>
          <p:nvPr>
            <p:ph sz="quarter" idx="12"/>
          </p:nvPr>
        </p:nvSpPr>
        <p:spPr>
          <a:xfrm>
            <a:off x="457199" y="1246909"/>
            <a:ext cx="7655579" cy="5001491"/>
          </a:xfrm>
        </p:spPr>
        <p:txBody>
          <a:bodyPr/>
          <a:lstStyle/>
          <a:p>
            <a:r>
              <a:rPr lang="en-US"/>
              <a:t>AP-LIS workflow includes [45]:</a:t>
            </a:r>
          </a:p>
          <a:p>
            <a:pPr lvl="1"/>
            <a:r>
              <a:rPr lang="en-US" sz="1800" b="1"/>
              <a:t>Accession</a:t>
            </a:r>
            <a:r>
              <a:rPr lang="en-US" sz="1800"/>
              <a:t>: Register a new specimen                                           for processing</a:t>
            </a:r>
          </a:p>
          <a:p>
            <a:pPr lvl="1"/>
            <a:r>
              <a:rPr lang="en-US" sz="1800" b="1"/>
              <a:t>Grossing</a:t>
            </a:r>
            <a:r>
              <a:rPr lang="en-US" sz="1800"/>
              <a:t>: Provide a gross description of the specimen</a:t>
            </a:r>
          </a:p>
          <a:p>
            <a:pPr lvl="1"/>
            <a:r>
              <a:rPr lang="en-US" sz="1800" b="1"/>
              <a:t>Specimen processing</a:t>
            </a:r>
            <a:r>
              <a:rPr lang="en-US" sz="1800"/>
              <a:t>: Slide preparation</a:t>
            </a:r>
          </a:p>
          <a:p>
            <a:pPr lvl="1"/>
            <a:r>
              <a:rPr lang="en-US" sz="1800" b="1"/>
              <a:t>Report generation</a:t>
            </a:r>
            <a:r>
              <a:rPr lang="en-US" sz="1800"/>
              <a:t>: Pathologist examines specimen and       enters diagnosis and descriptive comments into LIS</a:t>
            </a:r>
          </a:p>
          <a:p>
            <a:r>
              <a:rPr lang="en-US"/>
              <a:t>More generally these fall into one of the three  phases of the specimen lifecycle [59]:</a:t>
            </a:r>
          </a:p>
          <a:p>
            <a:pPr lvl="1"/>
            <a:r>
              <a:rPr lang="en-US" sz="1800" b="1"/>
              <a:t>Pre-Analytical</a:t>
            </a:r>
            <a:r>
              <a:rPr lang="en-US" sz="1800"/>
              <a:t>: Specimen management and tracking</a:t>
            </a:r>
          </a:p>
          <a:p>
            <a:pPr lvl="1"/>
            <a:r>
              <a:rPr lang="en-US" sz="1800" b="1"/>
              <a:t>Analytical</a:t>
            </a:r>
            <a:r>
              <a:rPr lang="en-US" sz="1800"/>
              <a:t>: Tests are performed</a:t>
            </a:r>
          </a:p>
          <a:p>
            <a:pPr lvl="1"/>
            <a:r>
              <a:rPr lang="en-US" sz="1800" b="1"/>
              <a:t>Post-Analytical</a:t>
            </a:r>
            <a:r>
              <a:rPr lang="en-US" sz="1800"/>
              <a:t>: Report generation and dissemination, billing, etc.</a:t>
            </a:r>
          </a:p>
        </p:txBody>
      </p:sp>
      <p:grpSp>
        <p:nvGrpSpPr>
          <p:cNvPr id="23" name="Group 22">
            <a:extLst>
              <a:ext uri="{FF2B5EF4-FFF2-40B4-BE49-F238E27FC236}">
                <a16:creationId xmlns:a16="http://schemas.microsoft.com/office/drawing/2014/main" id="{74B6C36B-A749-004B-A6C3-D229E050632A}"/>
              </a:ext>
              <a:ext uri="{C183D7F6-B498-43B3-948B-1728B52AA6E4}">
                <adec:decorative xmlns:adec="http://schemas.microsoft.com/office/drawing/2017/decorative" val="1"/>
              </a:ext>
            </a:extLst>
          </p:cNvPr>
          <p:cNvGrpSpPr/>
          <p:nvPr/>
        </p:nvGrpSpPr>
        <p:grpSpPr>
          <a:xfrm>
            <a:off x="8057174" y="2617975"/>
            <a:ext cx="1400838" cy="919300"/>
            <a:chOff x="1964377" y="1152158"/>
            <a:chExt cx="1400838" cy="919300"/>
          </a:xfrm>
          <a:solidFill>
            <a:schemeClr val="accent5">
              <a:lumMod val="75000"/>
            </a:schemeClr>
          </a:solidFill>
        </p:grpSpPr>
        <p:sp>
          <p:nvSpPr>
            <p:cNvPr id="24" name="Rounded Rectangle 23">
              <a:extLst>
                <a:ext uri="{FF2B5EF4-FFF2-40B4-BE49-F238E27FC236}">
                  <a16:creationId xmlns:a16="http://schemas.microsoft.com/office/drawing/2014/main" id="{FBC1B57D-41B2-DE4D-AE53-7922EB7076FB}"/>
                </a:ext>
              </a:extLst>
            </p:cNvPr>
            <p:cNvSpPr/>
            <p:nvPr/>
          </p:nvSpPr>
          <p:spPr>
            <a:xfrm>
              <a:off x="1964377" y="1152158"/>
              <a:ext cx="1400838" cy="91930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731353C0-20C1-6A4D-9787-D172EEF6216E}"/>
                </a:ext>
              </a:extLst>
            </p:cNvPr>
            <p:cNvSpPr txBox="1"/>
            <p:nvPr/>
          </p:nvSpPr>
          <p:spPr>
            <a:xfrm>
              <a:off x="1991302" y="1179083"/>
              <a:ext cx="1346988" cy="8654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Accession</a:t>
              </a:r>
            </a:p>
          </p:txBody>
        </p:sp>
      </p:grpSp>
      <p:grpSp>
        <p:nvGrpSpPr>
          <p:cNvPr id="26" name="Group 25">
            <a:extLst>
              <a:ext uri="{FF2B5EF4-FFF2-40B4-BE49-F238E27FC236}">
                <a16:creationId xmlns:a16="http://schemas.microsoft.com/office/drawing/2014/main" id="{23B279E9-D19F-1642-B7A7-F6E2EEA22D4D}"/>
              </a:ext>
              <a:ext uri="{C183D7F6-B498-43B3-948B-1728B52AA6E4}">
                <adec:decorative xmlns:adec="http://schemas.microsoft.com/office/drawing/2017/decorative" val="1"/>
              </a:ext>
            </a:extLst>
          </p:cNvPr>
          <p:cNvGrpSpPr/>
          <p:nvPr/>
        </p:nvGrpSpPr>
        <p:grpSpPr>
          <a:xfrm>
            <a:off x="10018348" y="2617978"/>
            <a:ext cx="1400838" cy="919300"/>
            <a:chOff x="1964377" y="1152158"/>
            <a:chExt cx="1400838" cy="919300"/>
          </a:xfrm>
          <a:solidFill>
            <a:schemeClr val="accent5">
              <a:lumMod val="75000"/>
            </a:schemeClr>
          </a:solidFill>
        </p:grpSpPr>
        <p:sp>
          <p:nvSpPr>
            <p:cNvPr id="27" name="Rounded Rectangle 26">
              <a:extLst>
                <a:ext uri="{FF2B5EF4-FFF2-40B4-BE49-F238E27FC236}">
                  <a16:creationId xmlns:a16="http://schemas.microsoft.com/office/drawing/2014/main" id="{5C5471C5-095C-BE43-8EAF-BAB0096143DB}"/>
                </a:ext>
              </a:extLst>
            </p:cNvPr>
            <p:cNvSpPr/>
            <p:nvPr/>
          </p:nvSpPr>
          <p:spPr>
            <a:xfrm>
              <a:off x="1964377" y="1152158"/>
              <a:ext cx="1400838" cy="91930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4">
              <a:extLst>
                <a:ext uri="{FF2B5EF4-FFF2-40B4-BE49-F238E27FC236}">
                  <a16:creationId xmlns:a16="http://schemas.microsoft.com/office/drawing/2014/main" id="{E087D41F-8983-B741-BAAB-FF505F3E8CFC}"/>
                </a:ext>
              </a:extLst>
            </p:cNvPr>
            <p:cNvSpPr txBox="1"/>
            <p:nvPr/>
          </p:nvSpPr>
          <p:spPr>
            <a:xfrm>
              <a:off x="1991302" y="1179083"/>
              <a:ext cx="1346988" cy="8654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Report Generation</a:t>
              </a:r>
            </a:p>
          </p:txBody>
        </p:sp>
      </p:grpSp>
      <p:grpSp>
        <p:nvGrpSpPr>
          <p:cNvPr id="29" name="Group 28">
            <a:extLst>
              <a:ext uri="{FF2B5EF4-FFF2-40B4-BE49-F238E27FC236}">
                <a16:creationId xmlns:a16="http://schemas.microsoft.com/office/drawing/2014/main" id="{CFB7E2C8-1C36-0A4D-B899-E3ED00422AEC}"/>
              </a:ext>
              <a:ext uri="{C183D7F6-B498-43B3-948B-1728B52AA6E4}">
                <adec:decorative xmlns:adec="http://schemas.microsoft.com/office/drawing/2017/decorative" val="1"/>
              </a:ext>
            </a:extLst>
          </p:cNvPr>
          <p:cNvGrpSpPr/>
          <p:nvPr/>
        </p:nvGrpSpPr>
        <p:grpSpPr>
          <a:xfrm>
            <a:off x="8085854" y="4229860"/>
            <a:ext cx="1400838" cy="919300"/>
            <a:chOff x="1964377" y="1152158"/>
            <a:chExt cx="1400838" cy="919300"/>
          </a:xfrm>
          <a:solidFill>
            <a:schemeClr val="accent5">
              <a:lumMod val="75000"/>
            </a:schemeClr>
          </a:solidFill>
        </p:grpSpPr>
        <p:sp>
          <p:nvSpPr>
            <p:cNvPr id="30" name="Rounded Rectangle 29">
              <a:extLst>
                <a:ext uri="{FF2B5EF4-FFF2-40B4-BE49-F238E27FC236}">
                  <a16:creationId xmlns:a16="http://schemas.microsoft.com/office/drawing/2014/main" id="{925293FE-9BD1-3141-B2D2-D53FA3DF6251}"/>
                </a:ext>
              </a:extLst>
            </p:cNvPr>
            <p:cNvSpPr/>
            <p:nvPr/>
          </p:nvSpPr>
          <p:spPr>
            <a:xfrm>
              <a:off x="1964377" y="1152158"/>
              <a:ext cx="1400838" cy="91930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Rounded Rectangle 4">
              <a:extLst>
                <a:ext uri="{FF2B5EF4-FFF2-40B4-BE49-F238E27FC236}">
                  <a16:creationId xmlns:a16="http://schemas.microsoft.com/office/drawing/2014/main" id="{CFC0748B-3F4A-294D-9D21-274895AA48A0}"/>
                </a:ext>
              </a:extLst>
            </p:cNvPr>
            <p:cNvSpPr txBox="1"/>
            <p:nvPr/>
          </p:nvSpPr>
          <p:spPr>
            <a:xfrm>
              <a:off x="1991302" y="1179083"/>
              <a:ext cx="1346988" cy="8654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Grossing</a:t>
              </a:r>
            </a:p>
          </p:txBody>
        </p:sp>
      </p:grpSp>
      <p:grpSp>
        <p:nvGrpSpPr>
          <p:cNvPr id="32" name="Group 31">
            <a:extLst>
              <a:ext uri="{FF2B5EF4-FFF2-40B4-BE49-F238E27FC236}">
                <a16:creationId xmlns:a16="http://schemas.microsoft.com/office/drawing/2014/main" id="{7E9BFD57-1496-F44C-9C53-4A3C3743B1C7}"/>
              </a:ext>
              <a:ext uri="{C183D7F6-B498-43B3-948B-1728B52AA6E4}">
                <adec:decorative xmlns:adec="http://schemas.microsoft.com/office/drawing/2017/decorative" val="1"/>
              </a:ext>
            </a:extLst>
          </p:cNvPr>
          <p:cNvGrpSpPr/>
          <p:nvPr/>
        </p:nvGrpSpPr>
        <p:grpSpPr>
          <a:xfrm>
            <a:off x="10045273" y="4229860"/>
            <a:ext cx="1400838" cy="919300"/>
            <a:chOff x="1964377" y="1152158"/>
            <a:chExt cx="1400838" cy="919300"/>
          </a:xfrm>
          <a:solidFill>
            <a:schemeClr val="accent5">
              <a:lumMod val="75000"/>
            </a:schemeClr>
          </a:solidFill>
        </p:grpSpPr>
        <p:sp>
          <p:nvSpPr>
            <p:cNvPr id="33" name="Rounded Rectangle 32">
              <a:extLst>
                <a:ext uri="{FF2B5EF4-FFF2-40B4-BE49-F238E27FC236}">
                  <a16:creationId xmlns:a16="http://schemas.microsoft.com/office/drawing/2014/main" id="{206F9AD8-06A1-3C4E-BC1C-1364CC1743C3}"/>
                </a:ext>
              </a:extLst>
            </p:cNvPr>
            <p:cNvSpPr/>
            <p:nvPr/>
          </p:nvSpPr>
          <p:spPr>
            <a:xfrm>
              <a:off x="1964377" y="1152158"/>
              <a:ext cx="1400838" cy="91930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Rounded Rectangle 4">
              <a:extLst>
                <a:ext uri="{FF2B5EF4-FFF2-40B4-BE49-F238E27FC236}">
                  <a16:creationId xmlns:a16="http://schemas.microsoft.com/office/drawing/2014/main" id="{E1E6545E-7099-2147-93F2-B7AD383A6EF7}"/>
                </a:ext>
              </a:extLst>
            </p:cNvPr>
            <p:cNvSpPr txBox="1"/>
            <p:nvPr/>
          </p:nvSpPr>
          <p:spPr>
            <a:xfrm>
              <a:off x="1991302" y="1179083"/>
              <a:ext cx="1346988" cy="86545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a:solidFill>
                    <a:schemeClr val="bg1"/>
                  </a:solidFill>
                </a:rPr>
                <a:t>Specimen Processing</a:t>
              </a:r>
              <a:endParaRPr lang="en-US" sz="1400" kern="1200">
                <a:solidFill>
                  <a:schemeClr val="bg1"/>
                </a:solidFill>
              </a:endParaRPr>
            </a:p>
          </p:txBody>
        </p:sp>
      </p:grpSp>
      <p:grpSp>
        <p:nvGrpSpPr>
          <p:cNvPr id="35" name="Group 34">
            <a:extLst>
              <a:ext uri="{FF2B5EF4-FFF2-40B4-BE49-F238E27FC236}">
                <a16:creationId xmlns:a16="http://schemas.microsoft.com/office/drawing/2014/main" id="{B6CCD4DB-1D60-4E40-AC0D-6CBE2D388146}"/>
              </a:ext>
              <a:ext uri="{C183D7F6-B498-43B3-948B-1728B52AA6E4}">
                <adec:decorative xmlns:adec="http://schemas.microsoft.com/office/drawing/2017/decorative" val="1"/>
              </a:ext>
            </a:extLst>
          </p:cNvPr>
          <p:cNvGrpSpPr/>
          <p:nvPr/>
        </p:nvGrpSpPr>
        <p:grpSpPr>
          <a:xfrm>
            <a:off x="6096000" y="1059455"/>
            <a:ext cx="1400838" cy="919300"/>
            <a:chOff x="3203" y="1152158"/>
            <a:chExt cx="1400838" cy="919300"/>
          </a:xfrm>
        </p:grpSpPr>
        <p:sp>
          <p:nvSpPr>
            <p:cNvPr id="48" name="Rounded Rectangle 47">
              <a:extLst>
                <a:ext uri="{FF2B5EF4-FFF2-40B4-BE49-F238E27FC236}">
                  <a16:creationId xmlns:a16="http://schemas.microsoft.com/office/drawing/2014/main" id="{6EC08B86-7498-4244-81FC-123A3D4A739D}"/>
                </a:ext>
              </a:extLst>
            </p:cNvPr>
            <p:cNvSpPr/>
            <p:nvPr/>
          </p:nvSpPr>
          <p:spPr>
            <a:xfrm>
              <a:off x="3203" y="1152158"/>
              <a:ext cx="1400838" cy="9193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4">
              <a:extLst>
                <a:ext uri="{FF2B5EF4-FFF2-40B4-BE49-F238E27FC236}">
                  <a16:creationId xmlns:a16="http://schemas.microsoft.com/office/drawing/2014/main" id="{E862BB94-66DF-A247-A073-C93AD3FFF523}"/>
                </a:ext>
              </a:extLst>
            </p:cNvPr>
            <p:cNvSpPr txBox="1"/>
            <p:nvPr/>
          </p:nvSpPr>
          <p:spPr>
            <a:xfrm>
              <a:off x="30128" y="1179083"/>
              <a:ext cx="1346988" cy="8654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Routine Screening</a:t>
              </a:r>
            </a:p>
          </p:txBody>
        </p:sp>
      </p:grpSp>
      <p:grpSp>
        <p:nvGrpSpPr>
          <p:cNvPr id="36" name="Group 35">
            <a:extLst>
              <a:ext uri="{FF2B5EF4-FFF2-40B4-BE49-F238E27FC236}">
                <a16:creationId xmlns:a16="http://schemas.microsoft.com/office/drawing/2014/main" id="{0B101DC1-BC1B-774B-8F1A-C5287AB91828}"/>
              </a:ext>
              <a:ext uri="{C183D7F6-B498-43B3-948B-1728B52AA6E4}">
                <adec:decorative xmlns:adec="http://schemas.microsoft.com/office/drawing/2017/decorative" val="1"/>
              </a:ext>
            </a:extLst>
          </p:cNvPr>
          <p:cNvGrpSpPr/>
          <p:nvPr/>
        </p:nvGrpSpPr>
        <p:grpSpPr>
          <a:xfrm>
            <a:off x="7636923" y="1345401"/>
            <a:ext cx="296977" cy="347407"/>
            <a:chOff x="1544126" y="1438104"/>
            <a:chExt cx="296977" cy="347407"/>
          </a:xfrm>
        </p:grpSpPr>
        <p:sp>
          <p:nvSpPr>
            <p:cNvPr id="46" name="Right Arrow 45">
              <a:extLst>
                <a:ext uri="{FF2B5EF4-FFF2-40B4-BE49-F238E27FC236}">
                  <a16:creationId xmlns:a16="http://schemas.microsoft.com/office/drawing/2014/main" id="{0B20CBA9-BC8D-5C45-A673-83C9F3C29925}"/>
                </a:ext>
              </a:extLst>
            </p:cNvPr>
            <p:cNvSpPr/>
            <p:nvPr/>
          </p:nvSpPr>
          <p:spPr>
            <a:xfrm>
              <a:off x="1544126"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47" name="Right Arrow 6">
              <a:extLst>
                <a:ext uri="{FF2B5EF4-FFF2-40B4-BE49-F238E27FC236}">
                  <a16:creationId xmlns:a16="http://schemas.microsoft.com/office/drawing/2014/main" id="{3ECD1F02-810C-E64F-9B36-ED54C970ABE9}"/>
                </a:ext>
              </a:extLst>
            </p:cNvPr>
            <p:cNvSpPr txBox="1"/>
            <p:nvPr/>
          </p:nvSpPr>
          <p:spPr>
            <a:xfrm>
              <a:off x="1544126"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grpSp>
        <p:nvGrpSpPr>
          <p:cNvPr id="37" name="Group 36">
            <a:extLst>
              <a:ext uri="{FF2B5EF4-FFF2-40B4-BE49-F238E27FC236}">
                <a16:creationId xmlns:a16="http://schemas.microsoft.com/office/drawing/2014/main" id="{6F597865-24C2-3B4C-BBF3-8379B9B099FE}"/>
              </a:ext>
              <a:ext uri="{C183D7F6-B498-43B3-948B-1728B52AA6E4}">
                <adec:decorative xmlns:adec="http://schemas.microsoft.com/office/drawing/2017/decorative" val="1"/>
              </a:ext>
            </a:extLst>
          </p:cNvPr>
          <p:cNvGrpSpPr/>
          <p:nvPr/>
        </p:nvGrpSpPr>
        <p:grpSpPr>
          <a:xfrm>
            <a:off x="8057174" y="1059455"/>
            <a:ext cx="1400838" cy="919300"/>
            <a:chOff x="1964377" y="1152158"/>
            <a:chExt cx="1400838" cy="919300"/>
          </a:xfrm>
        </p:grpSpPr>
        <p:sp>
          <p:nvSpPr>
            <p:cNvPr id="44" name="Rounded Rectangle 43">
              <a:extLst>
                <a:ext uri="{FF2B5EF4-FFF2-40B4-BE49-F238E27FC236}">
                  <a16:creationId xmlns:a16="http://schemas.microsoft.com/office/drawing/2014/main" id="{20A45343-6F08-0C49-BD0F-52AA6B4BD8D2}"/>
                </a:ext>
              </a:extLst>
            </p:cNvPr>
            <p:cNvSpPr/>
            <p:nvPr/>
          </p:nvSpPr>
          <p:spPr>
            <a:xfrm>
              <a:off x="1964377" y="1152158"/>
              <a:ext cx="1400838" cy="9193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8">
              <a:extLst>
                <a:ext uri="{FF2B5EF4-FFF2-40B4-BE49-F238E27FC236}">
                  <a16:creationId xmlns:a16="http://schemas.microsoft.com/office/drawing/2014/main" id="{9E71262E-CFCB-7F42-B83B-AFF6C7437526}"/>
                </a:ext>
              </a:extLst>
            </p:cNvPr>
            <p:cNvSpPr txBox="1"/>
            <p:nvPr/>
          </p:nvSpPr>
          <p:spPr>
            <a:xfrm>
              <a:off x="1991302" y="1179083"/>
              <a:ext cx="1346988" cy="8654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Lab Testing</a:t>
              </a:r>
            </a:p>
          </p:txBody>
        </p:sp>
      </p:grpSp>
      <p:sp>
        <p:nvSpPr>
          <p:cNvPr id="42" name="Right Arrow 41" descr="arrow pointing to Communicate results">
            <a:extLst>
              <a:ext uri="{FF2B5EF4-FFF2-40B4-BE49-F238E27FC236}">
                <a16:creationId xmlns:a16="http://schemas.microsoft.com/office/drawing/2014/main" id="{A92130FC-9209-1848-8F14-8AD3AC3E3F06}"/>
              </a:ext>
            </a:extLst>
          </p:cNvPr>
          <p:cNvSpPr/>
          <p:nvPr/>
        </p:nvSpPr>
        <p:spPr>
          <a:xfrm>
            <a:off x="9598097" y="1345401"/>
            <a:ext cx="296977" cy="347407"/>
          </a:xfrm>
          <a:prstGeom prst="rightArrow">
            <a:avLst>
              <a:gd name="adj1" fmla="val 60000"/>
              <a:gd name="adj2" fmla="val 50000"/>
            </a:avLst>
          </a:prstGeom>
          <a:solidFill>
            <a:schemeClr val="bg1"/>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65" name="Slide Number Placeholder 1">
            <a:extLst>
              <a:ext uri="{FF2B5EF4-FFF2-40B4-BE49-F238E27FC236}">
                <a16:creationId xmlns:a16="http://schemas.microsoft.com/office/drawing/2014/main" id="{DECF2EF7-7219-FC42-A261-4EC7B1941A03}"/>
              </a:ext>
            </a:extLst>
          </p:cNvPr>
          <p:cNvSpPr>
            <a:spLocks noGrp="1"/>
          </p:cNvSpPr>
          <p:nvPr>
            <p:ph type="sldNum" sz="quarter" idx="11"/>
          </p:nvPr>
        </p:nvSpPr>
        <p:spPr>
          <a:xfrm>
            <a:off x="10934700" y="6487280"/>
            <a:ext cx="800100" cy="251853"/>
          </a:xfrm>
        </p:spPr>
        <p:txBody>
          <a:bodyPr/>
          <a:lstStyle/>
          <a:p>
            <a:fld id="{2F2F552B-1952-B44E-8CAB-5705F0ACD2E2}" type="slidenum">
              <a:rPr lang="uk-UA" smtClean="0"/>
              <a:pPr/>
              <a:t>75</a:t>
            </a:fld>
            <a:endParaRPr lang="uk-UA"/>
          </a:p>
        </p:txBody>
      </p:sp>
      <p:grpSp>
        <p:nvGrpSpPr>
          <p:cNvPr id="39" name="Group 38">
            <a:extLst>
              <a:ext uri="{FF2B5EF4-FFF2-40B4-BE49-F238E27FC236}">
                <a16:creationId xmlns:a16="http://schemas.microsoft.com/office/drawing/2014/main" id="{72281FA2-8DE8-104D-B2E0-B6F1B15BAAFF}"/>
              </a:ext>
              <a:ext uri="{C183D7F6-B498-43B3-948B-1728B52AA6E4}">
                <adec:decorative xmlns:adec="http://schemas.microsoft.com/office/drawing/2017/decorative" val="1"/>
              </a:ext>
            </a:extLst>
          </p:cNvPr>
          <p:cNvGrpSpPr/>
          <p:nvPr/>
        </p:nvGrpSpPr>
        <p:grpSpPr>
          <a:xfrm>
            <a:off x="10018348" y="1059455"/>
            <a:ext cx="1400838" cy="919300"/>
            <a:chOff x="3925551" y="1152158"/>
            <a:chExt cx="1400838" cy="919300"/>
          </a:xfrm>
        </p:grpSpPr>
        <p:sp>
          <p:nvSpPr>
            <p:cNvPr id="40" name="Rounded Rectangle 39">
              <a:extLst>
                <a:ext uri="{FF2B5EF4-FFF2-40B4-BE49-F238E27FC236}">
                  <a16:creationId xmlns:a16="http://schemas.microsoft.com/office/drawing/2014/main" id="{0BB80FC7-0040-1349-96F6-A76BD17EA155}"/>
                </a:ext>
              </a:extLst>
            </p:cNvPr>
            <p:cNvSpPr/>
            <p:nvPr/>
          </p:nvSpPr>
          <p:spPr>
            <a:xfrm>
              <a:off x="3925551" y="1152158"/>
              <a:ext cx="1400838" cy="9193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2">
              <a:extLst>
                <a:ext uri="{FF2B5EF4-FFF2-40B4-BE49-F238E27FC236}">
                  <a16:creationId xmlns:a16="http://schemas.microsoft.com/office/drawing/2014/main" id="{8F7B8EF6-D5AD-874E-9980-570218302B2F}"/>
                </a:ext>
              </a:extLst>
            </p:cNvPr>
            <p:cNvSpPr txBox="1"/>
            <p:nvPr/>
          </p:nvSpPr>
          <p:spPr>
            <a:xfrm>
              <a:off x="3952476" y="1179083"/>
              <a:ext cx="1346988" cy="8654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Communicate Results to Provider &amp; Patient</a:t>
              </a:r>
            </a:p>
          </p:txBody>
        </p:sp>
      </p:grpSp>
      <p:grpSp>
        <p:nvGrpSpPr>
          <p:cNvPr id="50" name="Group 49">
            <a:extLst>
              <a:ext uri="{FF2B5EF4-FFF2-40B4-BE49-F238E27FC236}">
                <a16:creationId xmlns:a16="http://schemas.microsoft.com/office/drawing/2014/main" id="{8AF0723C-EDF9-5249-9DD2-6BD6B27FE9F1}"/>
              </a:ext>
              <a:ext uri="{C183D7F6-B498-43B3-948B-1728B52AA6E4}">
                <adec:decorative xmlns:adec="http://schemas.microsoft.com/office/drawing/2017/decorative" val="1"/>
              </a:ext>
            </a:extLst>
          </p:cNvPr>
          <p:cNvGrpSpPr/>
          <p:nvPr/>
        </p:nvGrpSpPr>
        <p:grpSpPr>
          <a:xfrm>
            <a:off x="9617494" y="4515806"/>
            <a:ext cx="296977" cy="347407"/>
            <a:chOff x="3505300" y="1438104"/>
            <a:chExt cx="296977" cy="347407"/>
          </a:xfrm>
        </p:grpSpPr>
        <p:sp>
          <p:nvSpPr>
            <p:cNvPr id="51" name="Right Arrow 50">
              <a:extLst>
                <a:ext uri="{FF2B5EF4-FFF2-40B4-BE49-F238E27FC236}">
                  <a16:creationId xmlns:a16="http://schemas.microsoft.com/office/drawing/2014/main" id="{819ACD16-0E0C-A541-87AE-3F499B8775CA}"/>
                </a:ext>
              </a:extLst>
            </p:cNvPr>
            <p:cNvSpPr/>
            <p:nvPr/>
          </p:nvSpPr>
          <p:spPr>
            <a:xfrm>
              <a:off x="3505300"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52" name="Right Arrow 10">
              <a:extLst>
                <a:ext uri="{FF2B5EF4-FFF2-40B4-BE49-F238E27FC236}">
                  <a16:creationId xmlns:a16="http://schemas.microsoft.com/office/drawing/2014/main" id="{5CC8DED3-F7D8-1648-963B-7186DE56C839}"/>
                </a:ext>
              </a:extLst>
            </p:cNvPr>
            <p:cNvSpPr txBox="1"/>
            <p:nvPr/>
          </p:nvSpPr>
          <p:spPr>
            <a:xfrm>
              <a:off x="3505300"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grpSp>
        <p:nvGrpSpPr>
          <p:cNvPr id="53" name="Group 52">
            <a:extLst>
              <a:ext uri="{FF2B5EF4-FFF2-40B4-BE49-F238E27FC236}">
                <a16:creationId xmlns:a16="http://schemas.microsoft.com/office/drawing/2014/main" id="{8278EBBB-CB17-154E-926C-B5727909747A}"/>
              </a:ext>
              <a:ext uri="{C183D7F6-B498-43B3-948B-1728B52AA6E4}">
                <adec:decorative xmlns:adec="http://schemas.microsoft.com/office/drawing/2017/decorative" val="1"/>
              </a:ext>
            </a:extLst>
          </p:cNvPr>
          <p:cNvGrpSpPr/>
          <p:nvPr/>
        </p:nvGrpSpPr>
        <p:grpSpPr>
          <a:xfrm rot="16200000">
            <a:off x="10597203" y="3709865"/>
            <a:ext cx="296977" cy="347407"/>
            <a:chOff x="3505300" y="1438104"/>
            <a:chExt cx="296977" cy="347407"/>
          </a:xfrm>
        </p:grpSpPr>
        <p:sp>
          <p:nvSpPr>
            <p:cNvPr id="54" name="Right Arrow 53">
              <a:extLst>
                <a:ext uri="{FF2B5EF4-FFF2-40B4-BE49-F238E27FC236}">
                  <a16:creationId xmlns:a16="http://schemas.microsoft.com/office/drawing/2014/main" id="{384788FA-3EF2-A44D-A03D-A9AA056458C0}"/>
                </a:ext>
              </a:extLst>
            </p:cNvPr>
            <p:cNvSpPr/>
            <p:nvPr/>
          </p:nvSpPr>
          <p:spPr>
            <a:xfrm>
              <a:off x="3505300"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55" name="Right Arrow 10">
              <a:extLst>
                <a:ext uri="{FF2B5EF4-FFF2-40B4-BE49-F238E27FC236}">
                  <a16:creationId xmlns:a16="http://schemas.microsoft.com/office/drawing/2014/main" id="{DEEE5152-1A94-1F42-807C-18C58EA9BBF0}"/>
                </a:ext>
              </a:extLst>
            </p:cNvPr>
            <p:cNvSpPr txBox="1"/>
            <p:nvPr/>
          </p:nvSpPr>
          <p:spPr>
            <a:xfrm>
              <a:off x="3505300"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grpSp>
        <p:nvGrpSpPr>
          <p:cNvPr id="56" name="Group 55">
            <a:extLst>
              <a:ext uri="{FF2B5EF4-FFF2-40B4-BE49-F238E27FC236}">
                <a16:creationId xmlns:a16="http://schemas.microsoft.com/office/drawing/2014/main" id="{B43A2F6B-CFB4-9D4B-8412-1F20DBF33EC5}"/>
              </a:ext>
              <a:ext uri="{C183D7F6-B498-43B3-948B-1728B52AA6E4}">
                <adec:decorative xmlns:adec="http://schemas.microsoft.com/office/drawing/2017/decorative" val="1"/>
              </a:ext>
            </a:extLst>
          </p:cNvPr>
          <p:cNvGrpSpPr/>
          <p:nvPr/>
        </p:nvGrpSpPr>
        <p:grpSpPr>
          <a:xfrm rot="16200000">
            <a:off x="10571342" y="2142420"/>
            <a:ext cx="296977" cy="347407"/>
            <a:chOff x="3505300" y="1438104"/>
            <a:chExt cx="296977" cy="347407"/>
          </a:xfrm>
        </p:grpSpPr>
        <p:sp>
          <p:nvSpPr>
            <p:cNvPr id="57" name="Right Arrow 56">
              <a:extLst>
                <a:ext uri="{FF2B5EF4-FFF2-40B4-BE49-F238E27FC236}">
                  <a16:creationId xmlns:a16="http://schemas.microsoft.com/office/drawing/2014/main" id="{257AA22F-BEA0-2C48-A4B3-E3B16F7141F0}"/>
                </a:ext>
              </a:extLst>
            </p:cNvPr>
            <p:cNvSpPr/>
            <p:nvPr/>
          </p:nvSpPr>
          <p:spPr>
            <a:xfrm>
              <a:off x="3505300"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58" name="Right Arrow 10">
              <a:extLst>
                <a:ext uri="{FF2B5EF4-FFF2-40B4-BE49-F238E27FC236}">
                  <a16:creationId xmlns:a16="http://schemas.microsoft.com/office/drawing/2014/main" id="{19122B06-616B-3248-8510-CCA3B05B9DF4}"/>
                </a:ext>
              </a:extLst>
            </p:cNvPr>
            <p:cNvSpPr txBox="1"/>
            <p:nvPr/>
          </p:nvSpPr>
          <p:spPr>
            <a:xfrm>
              <a:off x="3505300"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grpSp>
        <p:nvGrpSpPr>
          <p:cNvPr id="59" name="Group 58">
            <a:extLst>
              <a:ext uri="{FF2B5EF4-FFF2-40B4-BE49-F238E27FC236}">
                <a16:creationId xmlns:a16="http://schemas.microsoft.com/office/drawing/2014/main" id="{A83EF516-7AFF-5A4C-8655-EDA8588E8C09}"/>
              </a:ext>
              <a:ext uri="{C183D7F6-B498-43B3-948B-1728B52AA6E4}">
                <adec:decorative xmlns:adec="http://schemas.microsoft.com/office/drawing/2017/decorative" val="1"/>
              </a:ext>
            </a:extLst>
          </p:cNvPr>
          <p:cNvGrpSpPr/>
          <p:nvPr/>
        </p:nvGrpSpPr>
        <p:grpSpPr>
          <a:xfrm rot="5400000">
            <a:off x="8614957" y="3709864"/>
            <a:ext cx="296977" cy="347407"/>
            <a:chOff x="3505300" y="1438104"/>
            <a:chExt cx="296977" cy="347407"/>
          </a:xfrm>
        </p:grpSpPr>
        <p:sp>
          <p:nvSpPr>
            <p:cNvPr id="60" name="Right Arrow 59">
              <a:extLst>
                <a:ext uri="{FF2B5EF4-FFF2-40B4-BE49-F238E27FC236}">
                  <a16:creationId xmlns:a16="http://schemas.microsoft.com/office/drawing/2014/main" id="{3AC02B11-DF53-354D-B183-3BAD32B20F68}"/>
                </a:ext>
              </a:extLst>
            </p:cNvPr>
            <p:cNvSpPr/>
            <p:nvPr/>
          </p:nvSpPr>
          <p:spPr>
            <a:xfrm>
              <a:off x="3505300"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61" name="Right Arrow 10">
              <a:extLst>
                <a:ext uri="{FF2B5EF4-FFF2-40B4-BE49-F238E27FC236}">
                  <a16:creationId xmlns:a16="http://schemas.microsoft.com/office/drawing/2014/main" id="{820A48A3-DC61-794D-9263-C07FD9F5843D}"/>
                </a:ext>
              </a:extLst>
            </p:cNvPr>
            <p:cNvSpPr txBox="1"/>
            <p:nvPr/>
          </p:nvSpPr>
          <p:spPr>
            <a:xfrm>
              <a:off x="3505300"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grpSp>
        <p:nvGrpSpPr>
          <p:cNvPr id="62" name="Group 61">
            <a:extLst>
              <a:ext uri="{FF2B5EF4-FFF2-40B4-BE49-F238E27FC236}">
                <a16:creationId xmlns:a16="http://schemas.microsoft.com/office/drawing/2014/main" id="{5DBA69E9-96EA-9C49-88C7-8F76D1E8DEC1}"/>
              </a:ext>
              <a:ext uri="{C183D7F6-B498-43B3-948B-1728B52AA6E4}">
                <adec:decorative xmlns:adec="http://schemas.microsoft.com/office/drawing/2017/decorative" val="1"/>
              </a:ext>
            </a:extLst>
          </p:cNvPr>
          <p:cNvGrpSpPr/>
          <p:nvPr/>
        </p:nvGrpSpPr>
        <p:grpSpPr>
          <a:xfrm rot="5400000">
            <a:off x="8591173" y="2142420"/>
            <a:ext cx="296977" cy="347407"/>
            <a:chOff x="3505300" y="1438104"/>
            <a:chExt cx="296977" cy="347407"/>
          </a:xfrm>
        </p:grpSpPr>
        <p:sp>
          <p:nvSpPr>
            <p:cNvPr id="63" name="Right Arrow 62">
              <a:extLst>
                <a:ext uri="{FF2B5EF4-FFF2-40B4-BE49-F238E27FC236}">
                  <a16:creationId xmlns:a16="http://schemas.microsoft.com/office/drawing/2014/main" id="{8F3891C0-C36E-6D47-A293-84A1746C2232}"/>
                </a:ext>
              </a:extLst>
            </p:cNvPr>
            <p:cNvSpPr/>
            <p:nvPr/>
          </p:nvSpPr>
          <p:spPr>
            <a:xfrm>
              <a:off x="3505300" y="1438104"/>
              <a:ext cx="296977" cy="347407"/>
            </a:xfrm>
            <a:prstGeom prst="rightArrow">
              <a:avLst>
                <a:gd name="adj1" fmla="val 60000"/>
                <a:gd name="adj2" fmla="val 50000"/>
              </a:avLst>
            </a:prstGeom>
            <a:solidFill>
              <a:schemeClr val="bg1">
                <a:lumMod val="50000"/>
              </a:schemeClr>
            </a:solidFill>
            <a:ln w="12700">
              <a:solidFill>
                <a:schemeClr val="accent1">
                  <a:shade val="50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sp>
        <p:sp>
          <p:nvSpPr>
            <p:cNvPr id="64" name="Right Arrow 10">
              <a:extLst>
                <a:ext uri="{FF2B5EF4-FFF2-40B4-BE49-F238E27FC236}">
                  <a16:creationId xmlns:a16="http://schemas.microsoft.com/office/drawing/2014/main" id="{A2954501-D62C-B049-AA9B-984A95858E82}"/>
                </a:ext>
              </a:extLst>
            </p:cNvPr>
            <p:cNvSpPr txBox="1"/>
            <p:nvPr/>
          </p:nvSpPr>
          <p:spPr>
            <a:xfrm>
              <a:off x="3505300" y="1507585"/>
              <a:ext cx="207884" cy="2084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p:txBody>
        </p:sp>
      </p:grpSp>
    </p:spTree>
    <p:extLst>
      <p:ext uri="{BB962C8B-B14F-4D97-AF65-F5344CB8AC3E}">
        <p14:creationId xmlns:p14="http://schemas.microsoft.com/office/powerpoint/2010/main" val="878652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635AF-749F-464D-87D9-0537CBDEEC9B}"/>
              </a:ext>
            </a:extLst>
          </p:cNvPr>
          <p:cNvSpPr>
            <a:spLocks noGrp="1"/>
          </p:cNvSpPr>
          <p:nvPr>
            <p:ph type="title"/>
          </p:nvPr>
        </p:nvSpPr>
        <p:spPr/>
        <p:txBody>
          <a:bodyPr/>
          <a:lstStyle/>
          <a:p>
            <a:r>
              <a:rPr lang="en-US"/>
              <a:t>AP-LIS: Overview (3 of 3)</a:t>
            </a:r>
          </a:p>
        </p:txBody>
      </p:sp>
      <p:sp>
        <p:nvSpPr>
          <p:cNvPr id="4" name="Content Placeholder 3">
            <a:extLst>
              <a:ext uri="{FF2B5EF4-FFF2-40B4-BE49-F238E27FC236}">
                <a16:creationId xmlns:a16="http://schemas.microsoft.com/office/drawing/2014/main" id="{884109D4-E7B6-7541-968B-758BBBB6C55B}"/>
              </a:ext>
            </a:extLst>
          </p:cNvPr>
          <p:cNvSpPr>
            <a:spLocks noGrp="1"/>
          </p:cNvSpPr>
          <p:nvPr>
            <p:ph sz="quarter" idx="12"/>
          </p:nvPr>
        </p:nvSpPr>
        <p:spPr/>
        <p:txBody>
          <a:bodyPr/>
          <a:lstStyle/>
          <a:p>
            <a:r>
              <a:rPr lang="en-US">
                <a:ea typeface="Tahoma"/>
                <a:cs typeface="Tahoma"/>
              </a:rPr>
              <a:t>Dictionaries (database tables) are the ”heart” of LIS [45]</a:t>
            </a:r>
            <a:endParaRPr lang="en-US" sz="2000">
              <a:ea typeface="Tahoma"/>
              <a:cs typeface="Tahoma"/>
            </a:endParaRPr>
          </a:p>
          <a:p>
            <a:pPr lvl="1"/>
            <a:r>
              <a:rPr lang="en-US" sz="2000">
                <a:ea typeface="Tahoma"/>
                <a:cs typeface="Tahoma"/>
              </a:rPr>
              <a:t>LIS are, at their core, a database for the laboratory</a:t>
            </a:r>
          </a:p>
          <a:p>
            <a:r>
              <a:rPr lang="en-US">
                <a:ea typeface="Tahoma"/>
                <a:cs typeface="Tahoma"/>
              </a:rPr>
              <a:t>LIS dictionaries are used to store key definitions and configurations [45]:</a:t>
            </a:r>
          </a:p>
          <a:p>
            <a:pPr lvl="1"/>
            <a:r>
              <a:rPr lang="en-US" sz="2000">
                <a:ea typeface="Tahoma"/>
                <a:cs typeface="Tahoma"/>
              </a:rPr>
              <a:t>Data definitions</a:t>
            </a:r>
          </a:p>
          <a:p>
            <a:pPr lvl="1"/>
            <a:r>
              <a:rPr lang="en-US" sz="2000">
                <a:ea typeface="Tahoma"/>
                <a:cs typeface="Tahoma"/>
              </a:rPr>
              <a:t>Terminologies</a:t>
            </a:r>
          </a:p>
          <a:p>
            <a:pPr lvl="1"/>
            <a:r>
              <a:rPr lang="en-US" sz="2000">
                <a:ea typeface="Tahoma"/>
                <a:cs typeface="Tahoma"/>
              </a:rPr>
              <a:t>Naming conventions</a:t>
            </a:r>
          </a:p>
          <a:p>
            <a:pPr lvl="1"/>
            <a:r>
              <a:rPr lang="en-US" sz="2000">
                <a:ea typeface="Tahoma"/>
                <a:cs typeface="Tahoma"/>
              </a:rPr>
              <a:t>Report content and formats</a:t>
            </a:r>
          </a:p>
          <a:p>
            <a:pPr lvl="1"/>
            <a:r>
              <a:rPr lang="en-US" sz="2000">
                <a:ea typeface="Tahoma"/>
                <a:cs typeface="Tahoma"/>
              </a:rPr>
              <a:t>Other laboratory configurations</a:t>
            </a:r>
          </a:p>
          <a:p>
            <a:r>
              <a:rPr lang="en-US">
                <a:ea typeface="Tahoma"/>
                <a:cs typeface="Tahoma"/>
              </a:rPr>
              <a:t>LIS dictionaries describe how LIS are customized for a particular laboratory and workflow [45]</a:t>
            </a:r>
          </a:p>
        </p:txBody>
      </p:sp>
      <p:sp>
        <p:nvSpPr>
          <p:cNvPr id="2" name="Slide Number Placeholder 1">
            <a:extLst>
              <a:ext uri="{FF2B5EF4-FFF2-40B4-BE49-F238E27FC236}">
                <a16:creationId xmlns:a16="http://schemas.microsoft.com/office/drawing/2014/main" id="{DD8C43C6-F634-6F4A-BCD0-34DB0DFDF2CA}"/>
              </a:ext>
            </a:extLst>
          </p:cNvPr>
          <p:cNvSpPr>
            <a:spLocks noGrp="1"/>
          </p:cNvSpPr>
          <p:nvPr>
            <p:ph type="sldNum" sz="quarter" idx="11"/>
          </p:nvPr>
        </p:nvSpPr>
        <p:spPr/>
        <p:txBody>
          <a:bodyPr/>
          <a:lstStyle/>
          <a:p>
            <a:fld id="{2F2F552B-1952-B44E-8CAB-5705F0ACD2E2}" type="slidenum">
              <a:rPr lang="uk-UA" smtClean="0"/>
              <a:pPr/>
              <a:t>76</a:t>
            </a:fld>
            <a:endParaRPr lang="uk-UA"/>
          </a:p>
        </p:txBody>
      </p:sp>
    </p:spTree>
    <p:extLst>
      <p:ext uri="{BB962C8B-B14F-4D97-AF65-F5344CB8AC3E}">
        <p14:creationId xmlns:p14="http://schemas.microsoft.com/office/powerpoint/2010/main" val="58441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Data Capture (1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a:lstStyle/>
          <a:p>
            <a:pPr marL="307975" indent="-307975">
              <a:tabLst>
                <a:tab pos="3309938" algn="l"/>
              </a:tabLst>
            </a:pPr>
            <a:r>
              <a:rPr lang="en-US">
                <a:ea typeface="Tahoma"/>
                <a:cs typeface="Tahoma"/>
              </a:rPr>
              <a:t>LIS may provide one or more of the following to facilitate data entry [45]:</a:t>
            </a:r>
          </a:p>
          <a:p>
            <a:pPr marL="771525" lvl="1" indent="-307975"/>
            <a:r>
              <a:rPr lang="en-US" sz="2000">
                <a:ea typeface="Tahoma"/>
                <a:cs typeface="Tahoma"/>
              </a:rPr>
              <a:t>Speech to text</a:t>
            </a:r>
          </a:p>
          <a:p>
            <a:pPr marL="771525" lvl="1" indent="-307975"/>
            <a:r>
              <a:rPr lang="en-US" sz="2000">
                <a:ea typeface="Tahoma"/>
                <a:cs typeface="Tahoma"/>
              </a:rPr>
              <a:t>Templates and boilerplate</a:t>
            </a:r>
          </a:p>
          <a:p>
            <a:pPr marL="771525" lvl="1" indent="-307975"/>
            <a:r>
              <a:rPr lang="en-US" sz="2000">
                <a:ea typeface="Tahoma"/>
                <a:cs typeface="Tahoma"/>
              </a:rPr>
              <a:t>Checklists</a:t>
            </a:r>
          </a:p>
          <a:p>
            <a:pPr marL="307975" indent="-307975"/>
            <a:r>
              <a:rPr lang="en-US">
                <a:ea typeface="Tahoma"/>
                <a:cs typeface="Tahoma"/>
              </a:rPr>
              <a:t>Final diagnosis data fields are typically entered and stored as text Binary Large Objects (BLOBS) [45]</a:t>
            </a:r>
          </a:p>
          <a:p>
            <a:pPr marL="771525" lvl="1" indent="-307975"/>
            <a:r>
              <a:rPr lang="en-US" sz="2000">
                <a:ea typeface="Tahoma"/>
                <a:cs typeface="Tahoma"/>
              </a:rPr>
              <a:t>Many LIS will have a structured set of fields to facilitate data entry</a:t>
            </a:r>
          </a:p>
          <a:p>
            <a:pPr marL="771525" lvl="1" indent="-307975"/>
            <a:r>
              <a:rPr lang="en-US" sz="2000">
                <a:ea typeface="Tahoma"/>
                <a:cs typeface="Tahoma"/>
              </a:rPr>
              <a:t>But the data still gets saved as one BLOB</a:t>
            </a:r>
          </a:p>
          <a:p>
            <a:pPr marL="307975" indent="-307975"/>
            <a:r>
              <a:rPr lang="en-US">
                <a:ea typeface="Tahoma"/>
                <a:cs typeface="Tahoma"/>
              </a:rPr>
              <a:t>Some LIS have modules which allow for synoptic reporting [45]</a:t>
            </a:r>
          </a:p>
          <a:p>
            <a:pPr marL="771525" lvl="1" indent="-307975"/>
            <a:r>
              <a:rPr lang="en-US" sz="2000">
                <a:ea typeface="Tahoma"/>
                <a:cs typeface="Tahoma"/>
              </a:rPr>
              <a:t>Report data recorded in discrete fields</a:t>
            </a:r>
          </a:p>
          <a:p>
            <a:pPr marL="771525" lvl="1" indent="-307975"/>
            <a:r>
              <a:rPr lang="en-US" sz="2000">
                <a:ea typeface="Tahoma"/>
                <a:cs typeface="Tahoma"/>
              </a:rPr>
              <a:t>This is beneficial since it facilitates data discovery and interpretation</a:t>
            </a:r>
            <a:endParaRPr lang="en-US" sz="2000"/>
          </a:p>
          <a:p>
            <a:endParaRPr lang="en-US"/>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77</a:t>
            </a:fld>
            <a:endParaRPr lang="uk-UA"/>
          </a:p>
        </p:txBody>
      </p:sp>
    </p:spTree>
    <p:extLst>
      <p:ext uri="{BB962C8B-B14F-4D97-AF65-F5344CB8AC3E}">
        <p14:creationId xmlns:p14="http://schemas.microsoft.com/office/powerpoint/2010/main" val="1167738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Data Capture (2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a:lstStyle/>
          <a:p>
            <a:pPr marL="307975" indent="-307975"/>
            <a:r>
              <a:rPr lang="en-US"/>
              <a:t>Most pathology reports are narrative, unstructured text and require either manual review or machine information extraction [51]</a:t>
            </a:r>
          </a:p>
          <a:p>
            <a:pPr marL="307975" indent="-307975"/>
            <a:r>
              <a:rPr lang="en-US"/>
              <a:t>ICD diagnoses codes should be, but are not always, provided with each final pathology report [46]</a:t>
            </a:r>
          </a:p>
          <a:p>
            <a:pPr marL="771525" lvl="1" indent="-307975"/>
            <a:r>
              <a:rPr lang="en-US" sz="2000"/>
              <a:t>These ICD codes would be in addition to whatever diagnoses the clinician makes based upon the pathology report</a:t>
            </a:r>
          </a:p>
          <a:p>
            <a:pPr marL="771525" lvl="1" indent="-307975"/>
            <a:r>
              <a:rPr lang="en-US" sz="2000"/>
              <a:t>Billing codes (e.g., CPT) may also be included in the report</a:t>
            </a:r>
          </a:p>
          <a:p>
            <a:pPr marL="307975" indent="-307975"/>
            <a:r>
              <a:rPr lang="en-US"/>
              <a:t>Another challenge with information exchange is a lack of a consistently-used ontology like SNOMED CT [I-11]</a:t>
            </a:r>
          </a:p>
          <a:p>
            <a:pPr marL="771525" lvl="1" indent="-307975"/>
            <a:r>
              <a:rPr lang="en-US" sz="2000"/>
              <a:t>Not all labs use these codes [I-11]</a:t>
            </a:r>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78</a:t>
            </a:fld>
            <a:endParaRPr lang="uk-UA"/>
          </a:p>
        </p:txBody>
      </p:sp>
    </p:spTree>
    <p:extLst>
      <p:ext uri="{BB962C8B-B14F-4D97-AF65-F5344CB8AC3E}">
        <p14:creationId xmlns:p14="http://schemas.microsoft.com/office/powerpoint/2010/main" val="2139837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Data Capture (3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a:lstStyle/>
          <a:p>
            <a:pPr marL="307975" indent="-307975"/>
            <a:r>
              <a:rPr lang="en-US" sz="2000"/>
              <a:t>Available standards do not cover the full realm of reporting entities encountered in surgical pathology [46]</a:t>
            </a:r>
          </a:p>
          <a:p>
            <a:pPr marL="771525" lvl="1" indent="-307975"/>
            <a:r>
              <a:rPr lang="en-US" sz="1800"/>
              <a:t>There are College of American Pathologists (CAP) reporting templates (discrete fields) for malignant neoplasms, but not much in the way of standards for benign lesions [46]</a:t>
            </a:r>
          </a:p>
          <a:p>
            <a:pPr marL="771525" lvl="1" indent="-307975"/>
            <a:r>
              <a:rPr lang="en-US" sz="1800"/>
              <a:t>See the </a:t>
            </a:r>
            <a:r>
              <a:rPr lang="en-US" sz="1800">
                <a:hlinkClick r:id="rId3" action="ppaction://hlinksldjump"/>
              </a:rPr>
              <a:t>Information Standards</a:t>
            </a:r>
            <a:r>
              <a:rPr lang="en-US" sz="1800"/>
              <a:t> section for more on the CAP templates</a:t>
            </a:r>
          </a:p>
          <a:p>
            <a:r>
              <a:rPr lang="en-US" sz="2000"/>
              <a:t>Cancer registries regularly pull data from laboratories [I-11]</a:t>
            </a:r>
          </a:p>
          <a:p>
            <a:r>
              <a:rPr lang="en-US" sz="2000"/>
              <a:t>CDC is working with laboratories at national &amp; regional level to get data reported to state cancer registries [I-11]</a:t>
            </a:r>
          </a:p>
          <a:p>
            <a:pPr lvl="1"/>
            <a:r>
              <a:rPr lang="en-US" sz="1800"/>
              <a:t>Cancer registries are encouraging labs and pathologists to use CAP checklists</a:t>
            </a:r>
          </a:p>
          <a:p>
            <a:pPr lvl="1"/>
            <a:r>
              <a:rPr lang="en-US" sz="1800"/>
              <a:t>Current checklists focus on surgical staging and biomarker templates. None exist for pre-cancer or cancer screening [I-11]</a:t>
            </a:r>
          </a:p>
          <a:p>
            <a:pPr lvl="1"/>
            <a:r>
              <a:rPr lang="en-US" sz="1800"/>
              <a:t>CAP has started working directly with vendors so that any updates to their template would not experience a lag before being implemented into LIS [I-11]</a:t>
            </a:r>
          </a:p>
          <a:p>
            <a:endParaRPr lang="en-US"/>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79</a:t>
            </a:fld>
            <a:endParaRPr lang="uk-UA"/>
          </a:p>
        </p:txBody>
      </p:sp>
    </p:spTree>
    <p:extLst>
      <p:ext uri="{BB962C8B-B14F-4D97-AF65-F5344CB8AC3E}">
        <p14:creationId xmlns:p14="http://schemas.microsoft.com/office/powerpoint/2010/main" val="12947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47E9E-AD3F-774D-9307-FEAA1B65E567}"/>
              </a:ext>
            </a:extLst>
          </p:cNvPr>
          <p:cNvSpPr>
            <a:spLocks noGrp="1"/>
          </p:cNvSpPr>
          <p:nvPr>
            <p:ph type="title"/>
          </p:nvPr>
        </p:nvSpPr>
        <p:spPr/>
        <p:txBody>
          <a:bodyPr/>
          <a:lstStyle/>
          <a:p>
            <a:r>
              <a:rPr lang="en-US"/>
              <a:t>Project Timeline</a:t>
            </a:r>
          </a:p>
        </p:txBody>
      </p:sp>
      <p:sp>
        <p:nvSpPr>
          <p:cNvPr id="12" name="Content Placeholder 3">
            <a:extLst>
              <a:ext uri="{FF2B5EF4-FFF2-40B4-BE49-F238E27FC236}">
                <a16:creationId xmlns:a16="http://schemas.microsoft.com/office/drawing/2014/main" id="{1685208D-48A3-384A-815B-C8DAC350EBFE}"/>
              </a:ext>
            </a:extLst>
          </p:cNvPr>
          <p:cNvSpPr txBox="1">
            <a:spLocks/>
          </p:cNvSpPr>
          <p:nvPr/>
        </p:nvSpPr>
        <p:spPr>
          <a:xfrm>
            <a:off x="457200" y="1395404"/>
            <a:ext cx="11032958" cy="1383236"/>
          </a:xfrm>
          <a:prstGeom prst="rect">
            <a:avLst/>
          </a:prstGeom>
        </p:spPr>
        <p:txBody>
          <a:bodyPr vert="horz" lIns="91440" tIns="45720" rIns="91440" bIns="45720" rtlCol="0">
            <a:noAutofit/>
          </a:bodyPr>
          <a:lstStyle>
            <a:lvl1pPr marL="225425" indent="-225425" algn="l" defTabSz="914400" rtl="0" eaLnBrk="1" latinLnBrk="0" hangingPunct="1">
              <a:lnSpc>
                <a:spcPct val="100000"/>
              </a:lnSpc>
              <a:spcBef>
                <a:spcPts val="600"/>
              </a:spcBef>
              <a:spcAft>
                <a:spcPts val="600"/>
              </a:spcAft>
              <a:buFont typeface="Wingdings" panose="05000000000000000000" pitchFamily="2" charset="2"/>
              <a:buChar char="§"/>
              <a:defRPr sz="2400" b="0" i="0" kern="1200" cap="none" baseline="0">
                <a:solidFill>
                  <a:schemeClr val="tx2"/>
                </a:solidFill>
                <a:latin typeface="+mn-lt"/>
                <a:ea typeface="Arial Narrow" charset="0"/>
                <a:cs typeface="Arial Narrow" charset="0"/>
              </a:defRPr>
            </a:lvl1pPr>
            <a:lvl2pPr marL="688975" indent="-344488" algn="l" defTabSz="914400" rtl="0" eaLnBrk="1" latinLnBrk="0" hangingPunct="1">
              <a:lnSpc>
                <a:spcPct val="100000"/>
              </a:lnSpc>
              <a:spcBef>
                <a:spcPts val="600"/>
              </a:spcBef>
              <a:spcAft>
                <a:spcPts val="600"/>
              </a:spcAft>
              <a:buClr>
                <a:schemeClr val="tx1"/>
              </a:buClr>
              <a:buSzPct val="110000"/>
              <a:buFont typeface="Wingdings" panose="05000000000000000000" pitchFamily="2" charset="2"/>
              <a:buChar char="§"/>
              <a:tabLst/>
              <a:defRPr lang="en-US" sz="2400" b="0" i="0" kern="1200" baseline="0">
                <a:solidFill>
                  <a:schemeClr val="tx2"/>
                </a:solidFill>
                <a:latin typeface="+mn-lt"/>
                <a:ea typeface="Arial Narrow" charset="0"/>
                <a:cs typeface="Arial Narrow" charset="0"/>
              </a:defRPr>
            </a:lvl2pPr>
            <a:lvl3pPr marL="1033463" indent="-344488"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200" b="0" i="0" kern="1200" baseline="0">
                <a:solidFill>
                  <a:schemeClr val="tx2"/>
                </a:solidFill>
                <a:latin typeface="+mn-lt"/>
                <a:ea typeface="Arial Narrow" charset="0"/>
                <a:cs typeface="Arial Narrow" charset="0"/>
              </a:defRPr>
            </a:lvl3pPr>
            <a:lvl4pPr marL="1033463" marR="0" indent="-344488" algn="l" defTabSz="914400" rtl="0" eaLnBrk="1" fontAlgn="auto" latinLnBrk="0" hangingPunct="1">
              <a:lnSpc>
                <a:spcPct val="100000"/>
              </a:lnSpc>
              <a:spcBef>
                <a:spcPts val="500"/>
              </a:spcBef>
              <a:spcAft>
                <a:spcPts val="600"/>
              </a:spcAft>
              <a:buClrTx/>
              <a:buSzPct val="110000"/>
              <a:buFont typeface="Courier New" panose="02070309020205020404" pitchFamily="49" charset="0"/>
              <a:buChar char="o"/>
              <a:tabLst/>
              <a:defRPr lang="en-US" sz="2200" b="0" i="0" kern="1200">
                <a:solidFill>
                  <a:schemeClr val="tx2"/>
                </a:solidFill>
                <a:latin typeface="+mn-lt"/>
                <a:ea typeface="Arial Narrow" charset="0"/>
                <a:cs typeface="Arial Narrow" charset="0"/>
              </a:defRPr>
            </a:lvl4pPr>
            <a:lvl5pPr marL="1377950" marR="0" indent="-2381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1800" b="0" i="0" kern="1200" baseline="0">
                <a:solidFill>
                  <a:schemeClr val="tx2"/>
                </a:solidFill>
                <a:latin typeface="+mn-lt"/>
                <a:ea typeface="Arial Narrow" charset="0"/>
                <a:cs typeface="Arial Narrow" charset="0"/>
              </a:defRPr>
            </a:lvl5pPr>
            <a:lvl6pPr marL="1603375" marR="0" indent="-22542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600" b="0" kern="1200" cap="none" baseline="0">
                <a:solidFill>
                  <a:schemeClr val="tx1"/>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t>Currently in Year 1 of a multi-year effort to develop CDS tools to support clinician adherence to advances in screening and management of cervical cancer</a:t>
            </a:r>
          </a:p>
        </p:txBody>
      </p:sp>
      <p:graphicFrame>
        <p:nvGraphicFramePr>
          <p:cNvPr id="5" name="Content Placeholder 4" descr="Define CDS (Year 1)&#10;- Environmental scan&#10;- CDS Definitions&#10;- Test fixtures &amp; software&#10;- Implementation guides&#10;Pilot CDS (Year 2)&#10;- Pilot partner(s)&#10;- Integration with electronic health record (EHR)&#10;- Quantified CDS effectiveness&#10;Quality Measures (Years 2 &amp; 3)&#10;- Companion electronic clinical quality measures (eCQM)&#10;Adoption (Year 3)">
            <a:extLst>
              <a:ext uri="{FF2B5EF4-FFF2-40B4-BE49-F238E27FC236}">
                <a16:creationId xmlns:a16="http://schemas.microsoft.com/office/drawing/2014/main" id="{107FDFCD-F12A-2D4D-BBF4-54C14BDD000E}"/>
              </a:ext>
            </a:extLst>
          </p:cNvPr>
          <p:cNvGraphicFramePr>
            <a:graphicFrameLocks noGrp="1"/>
          </p:cNvGraphicFramePr>
          <p:nvPr>
            <p:ph sz="quarter" idx="12"/>
            <p:extLst>
              <p:ext uri="{D42A27DB-BD31-4B8C-83A1-F6EECF244321}">
                <p14:modId xmlns:p14="http://schemas.microsoft.com/office/powerpoint/2010/main" val="133379087"/>
              </p:ext>
            </p:extLst>
          </p:nvPr>
        </p:nvGraphicFramePr>
        <p:xfrm>
          <a:off x="457200" y="3017520"/>
          <a:ext cx="11277600" cy="323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7BE93D00-9356-3344-952B-4A279AD942BF}"/>
              </a:ext>
              <a:ext uri="{C183D7F6-B498-43B3-948B-1728B52AA6E4}">
                <adec:decorative xmlns:adec="http://schemas.microsoft.com/office/drawing/2017/decorative" val="1"/>
              </a:ext>
            </a:extLst>
          </p:cNvPr>
          <p:cNvGrpSpPr/>
          <p:nvPr/>
        </p:nvGrpSpPr>
        <p:grpSpPr>
          <a:xfrm>
            <a:off x="8806935" y="4268400"/>
            <a:ext cx="2127765" cy="1980000"/>
            <a:chOff x="5526278" y="1223874"/>
            <a:chExt cx="2127765" cy="1980000"/>
          </a:xfrm>
        </p:grpSpPr>
        <p:sp>
          <p:nvSpPr>
            <p:cNvPr id="10" name="Rectangle 9">
              <a:extLst>
                <a:ext uri="{FF2B5EF4-FFF2-40B4-BE49-F238E27FC236}">
                  <a16:creationId xmlns:a16="http://schemas.microsoft.com/office/drawing/2014/main" id="{C7FCE8D0-7F07-9949-BC02-B78019AA7F00}"/>
                </a:ext>
              </a:extLst>
            </p:cNvPr>
            <p:cNvSpPr/>
            <p:nvPr/>
          </p:nvSpPr>
          <p:spPr>
            <a:xfrm>
              <a:off x="5526278" y="1223874"/>
              <a:ext cx="2127765" cy="19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9970EC73-E05A-864B-B57C-9018B6608A42}"/>
                </a:ext>
              </a:extLst>
            </p:cNvPr>
            <p:cNvSpPr txBox="1"/>
            <p:nvPr/>
          </p:nvSpPr>
          <p:spPr>
            <a:xfrm>
              <a:off x="5526278" y="1223874"/>
              <a:ext cx="2127765" cy="19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kern="1200"/>
                <a:t>Communication</a:t>
              </a:r>
            </a:p>
            <a:p>
              <a:pPr marL="228600" lvl="1" indent="-228600" algn="l" defTabSz="889000">
                <a:lnSpc>
                  <a:spcPct val="90000"/>
                </a:lnSpc>
                <a:spcBef>
                  <a:spcPct val="0"/>
                </a:spcBef>
                <a:spcAft>
                  <a:spcPct val="15000"/>
                </a:spcAft>
                <a:buChar char="•"/>
              </a:pPr>
              <a:r>
                <a:rPr lang="en-US" sz="2000"/>
                <a:t>Dissemination</a:t>
              </a:r>
            </a:p>
            <a:p>
              <a:pPr marL="228600" lvl="1" indent="-228600" algn="l" defTabSz="889000">
                <a:lnSpc>
                  <a:spcPct val="90000"/>
                </a:lnSpc>
                <a:spcBef>
                  <a:spcPct val="0"/>
                </a:spcBef>
                <a:spcAft>
                  <a:spcPct val="15000"/>
                </a:spcAft>
                <a:buChar char="•"/>
              </a:pPr>
              <a:r>
                <a:rPr lang="en-US" sz="2000" kern="1200"/>
                <a:t>Sharing</a:t>
              </a:r>
            </a:p>
            <a:p>
              <a:pPr marL="228600" lvl="1" indent="-228600" algn="l" defTabSz="889000">
                <a:lnSpc>
                  <a:spcPct val="90000"/>
                </a:lnSpc>
                <a:spcBef>
                  <a:spcPct val="0"/>
                </a:spcBef>
                <a:spcAft>
                  <a:spcPct val="15000"/>
                </a:spcAft>
                <a:buChar char="•"/>
              </a:pPr>
              <a:r>
                <a:rPr lang="en-US" sz="2000"/>
                <a:t>Messaging</a:t>
              </a:r>
            </a:p>
            <a:p>
              <a:pPr marL="228600" lvl="1" indent="-228600" algn="l" defTabSz="889000">
                <a:lnSpc>
                  <a:spcPct val="90000"/>
                </a:lnSpc>
                <a:spcBef>
                  <a:spcPct val="0"/>
                </a:spcBef>
                <a:spcAft>
                  <a:spcPct val="15000"/>
                </a:spcAft>
                <a:buChar char="•"/>
              </a:pPr>
              <a:r>
                <a:rPr lang="en-US" sz="2000" kern="1200"/>
                <a:t>Updates</a:t>
              </a:r>
            </a:p>
          </p:txBody>
        </p:sp>
      </p:grpSp>
      <p:sp>
        <p:nvSpPr>
          <p:cNvPr id="2" name="Slide Number Placeholder 1">
            <a:extLst>
              <a:ext uri="{FF2B5EF4-FFF2-40B4-BE49-F238E27FC236}">
                <a16:creationId xmlns:a16="http://schemas.microsoft.com/office/drawing/2014/main" id="{CA852628-93B6-454D-9B3E-FAB68D171D04}"/>
              </a:ext>
            </a:extLst>
          </p:cNvPr>
          <p:cNvSpPr>
            <a:spLocks noGrp="1"/>
          </p:cNvSpPr>
          <p:nvPr>
            <p:ph type="sldNum" sz="quarter" idx="11"/>
          </p:nvPr>
        </p:nvSpPr>
        <p:spPr/>
        <p:txBody>
          <a:bodyPr/>
          <a:lstStyle/>
          <a:p>
            <a:fld id="{2F2F552B-1952-B44E-8CAB-5705F0ACD2E2}" type="slidenum">
              <a:rPr lang="uk-UA" smtClean="0"/>
              <a:pPr/>
              <a:t>8</a:t>
            </a:fld>
            <a:endParaRPr lang="uk-UA"/>
          </a:p>
        </p:txBody>
      </p:sp>
    </p:spTree>
    <p:extLst>
      <p:ext uri="{BB962C8B-B14F-4D97-AF65-F5344CB8AC3E}">
        <p14:creationId xmlns:p14="http://schemas.microsoft.com/office/powerpoint/2010/main" val="1015697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DAB608-D18F-B34E-AC55-528BC422643D}"/>
              </a:ext>
            </a:extLst>
          </p:cNvPr>
          <p:cNvSpPr>
            <a:spLocks noGrp="1"/>
          </p:cNvSpPr>
          <p:nvPr>
            <p:ph type="title"/>
          </p:nvPr>
        </p:nvSpPr>
        <p:spPr/>
        <p:txBody>
          <a:bodyPr/>
          <a:lstStyle/>
          <a:p>
            <a:r>
              <a:rPr lang="en-US"/>
              <a:t>AP-LIS: Data Capture (4 of 4)</a:t>
            </a:r>
          </a:p>
        </p:txBody>
      </p:sp>
      <p:sp>
        <p:nvSpPr>
          <p:cNvPr id="4" name="Content Placeholder 3">
            <a:extLst>
              <a:ext uri="{FF2B5EF4-FFF2-40B4-BE49-F238E27FC236}">
                <a16:creationId xmlns:a16="http://schemas.microsoft.com/office/drawing/2014/main" id="{6446A23E-24D6-424E-A743-AF9EFDCDEA55}"/>
              </a:ext>
            </a:extLst>
          </p:cNvPr>
          <p:cNvSpPr>
            <a:spLocks noGrp="1"/>
          </p:cNvSpPr>
          <p:nvPr>
            <p:ph sz="quarter" idx="12"/>
          </p:nvPr>
        </p:nvSpPr>
        <p:spPr/>
        <p:txBody>
          <a:bodyPr/>
          <a:lstStyle/>
          <a:p>
            <a:r>
              <a:rPr lang="en-US"/>
              <a:t>Part of the lack of standards is due to the testing equipment [I-9]</a:t>
            </a:r>
          </a:p>
          <a:p>
            <a:pPr lvl="1"/>
            <a:r>
              <a:rPr lang="en-US" sz="2000"/>
              <a:t>Extensive variability in testing equipment that is available to different labs</a:t>
            </a:r>
          </a:p>
          <a:p>
            <a:pPr lvl="1"/>
            <a:r>
              <a:rPr lang="en-US" sz="2000"/>
              <a:t>A lot of laboratory data is produced directly by the equipment</a:t>
            </a:r>
          </a:p>
          <a:p>
            <a:pPr lvl="1"/>
            <a:r>
              <a:rPr lang="en-US" sz="2000"/>
              <a:t>Outpatient centers may order cytology and HPV tests with different criteria</a:t>
            </a:r>
          </a:p>
          <a:p>
            <a:r>
              <a:rPr lang="en-US"/>
              <a:t>Providers (ordering lab test) are not always on the same page as the pathologists (performing lab test) [I-9]</a:t>
            </a:r>
          </a:p>
          <a:p>
            <a:pPr lvl="1"/>
            <a:r>
              <a:rPr lang="en-US" sz="2000"/>
              <a:t>Providers control what specific lab test is ordered, although pathologists typically have insights regarding the most suitable lab procedure</a:t>
            </a:r>
          </a:p>
          <a:p>
            <a:pPr lvl="1"/>
            <a:r>
              <a:rPr lang="en-US" sz="2000"/>
              <a:t>Smaller labs will risk losing clientele if they cannot accommodate clinician requests</a:t>
            </a:r>
          </a:p>
          <a:p>
            <a:pPr lvl="1"/>
            <a:r>
              <a:rPr lang="en-US" sz="2000"/>
              <a:t>Labs are starting to offer educational materials so that clinicians are aware of their procedures and capabilities</a:t>
            </a:r>
          </a:p>
        </p:txBody>
      </p:sp>
      <p:sp>
        <p:nvSpPr>
          <p:cNvPr id="2" name="Slide Number Placeholder 1">
            <a:extLst>
              <a:ext uri="{FF2B5EF4-FFF2-40B4-BE49-F238E27FC236}">
                <a16:creationId xmlns:a16="http://schemas.microsoft.com/office/drawing/2014/main" id="{49A261A7-5016-114F-A2AB-00E58D2DDE84}"/>
              </a:ext>
            </a:extLst>
          </p:cNvPr>
          <p:cNvSpPr>
            <a:spLocks noGrp="1"/>
          </p:cNvSpPr>
          <p:nvPr>
            <p:ph type="sldNum" sz="quarter" idx="11"/>
          </p:nvPr>
        </p:nvSpPr>
        <p:spPr/>
        <p:txBody>
          <a:bodyPr/>
          <a:lstStyle/>
          <a:p>
            <a:fld id="{2F2F552B-1952-B44E-8CAB-5705F0ACD2E2}" type="slidenum">
              <a:rPr lang="uk-UA" smtClean="0"/>
              <a:pPr/>
              <a:t>80</a:t>
            </a:fld>
            <a:endParaRPr lang="uk-UA"/>
          </a:p>
        </p:txBody>
      </p:sp>
    </p:spTree>
    <p:extLst>
      <p:ext uri="{BB962C8B-B14F-4D97-AF65-F5344CB8AC3E}">
        <p14:creationId xmlns:p14="http://schemas.microsoft.com/office/powerpoint/2010/main" val="2035015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EHR Integration (1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vert="horz" lIns="91440" tIns="45720" rIns="91440" bIns="45720" rtlCol="0" anchor="t">
            <a:noAutofit/>
          </a:bodyPr>
          <a:lstStyle/>
          <a:p>
            <a:r>
              <a:rPr lang="en-US"/>
              <a:t>Harmonizing codes for tests has been identified as a key challenge that can be encountered when trying to integrate EHRs and LIS [48]</a:t>
            </a:r>
          </a:p>
          <a:p>
            <a:pPr lvl="1" indent="-344170"/>
            <a:r>
              <a:rPr lang="en-US" sz="2000"/>
              <a:t>Both clinical and laboratory workflows will need to be adjusted to allow for tighter integration of LIS and EHRs</a:t>
            </a:r>
          </a:p>
          <a:p>
            <a:r>
              <a:rPr lang="en-US">
                <a:ea typeface="+mn-lt"/>
                <a:cs typeface="+mn-lt"/>
              </a:rPr>
              <a:t>Although fully integrated EHR-LIS systems are not required by the CMS EHR Incentive Program, many healthcare organizations have chosen to implement them</a:t>
            </a:r>
            <a:r>
              <a:rPr lang="en-US"/>
              <a:t> [49]</a:t>
            </a:r>
          </a:p>
          <a:p>
            <a:pPr lvl="1" indent="-344170"/>
            <a:r>
              <a:rPr lang="en-US" sz="2000">
                <a:ea typeface="+mn-lt"/>
                <a:cs typeface="+mn-lt"/>
              </a:rPr>
              <a:t>EHR-LIS interfaces that accommodate the full spectrum of the laboratory testing workflow can decrease</a:t>
            </a:r>
            <a:r>
              <a:rPr lang="en-US" sz="2000"/>
              <a:t> turnaround time and improve efficiencies</a:t>
            </a:r>
          </a:p>
          <a:p>
            <a:r>
              <a:rPr lang="en-US"/>
              <a:t>Transition between different LIS requires a lot of forethought and planning [54]</a:t>
            </a:r>
          </a:p>
          <a:p>
            <a:pPr lvl="1" indent="-344170"/>
            <a:r>
              <a:rPr lang="en-US" sz="2000"/>
              <a:t>Unforeseen consequences can still occur</a:t>
            </a:r>
          </a:p>
          <a:p>
            <a:pPr lvl="1" indent="-344170"/>
            <a:r>
              <a:rPr lang="en-US" sz="2000"/>
              <a:t>This is true even if using an LIS product from the same vendor as your EHR</a:t>
            </a:r>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81</a:t>
            </a:fld>
            <a:endParaRPr lang="uk-UA"/>
          </a:p>
        </p:txBody>
      </p:sp>
    </p:spTree>
    <p:extLst>
      <p:ext uri="{BB962C8B-B14F-4D97-AF65-F5344CB8AC3E}">
        <p14:creationId xmlns:p14="http://schemas.microsoft.com/office/powerpoint/2010/main" val="22954760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EHR Integration (2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a:lstStyle/>
          <a:p>
            <a:r>
              <a:rPr lang="en-US" sz="2000"/>
              <a:t>LIS vendors should work with EHR vendors and pathologists should work with clinicians to ensure the right information makes its way to the decision-making process [41]</a:t>
            </a:r>
          </a:p>
          <a:p>
            <a:r>
              <a:rPr lang="en-US" sz="2000"/>
              <a:t>Some EHR vendors are developing their own LIS that easily integrate with their EHR and other products</a:t>
            </a:r>
          </a:p>
          <a:p>
            <a:pPr lvl="1"/>
            <a:r>
              <a:rPr lang="en-US" sz="1800"/>
              <a:t>e.g., Epic Beaker and Cerner CoPath</a:t>
            </a:r>
          </a:p>
          <a:p>
            <a:r>
              <a:rPr lang="en-US" sz="2000"/>
              <a:t>A recent survey highlighted multiple areas where Epic Beaker could be improved [44]</a:t>
            </a:r>
          </a:p>
          <a:p>
            <a:r>
              <a:rPr lang="en-US" sz="2000"/>
              <a:t>Ideal LIS need to take into account interfaces and interactions with the EHR(s) [55]</a:t>
            </a:r>
          </a:p>
          <a:p>
            <a:r>
              <a:rPr lang="en-US" sz="2000">
                <a:ea typeface="Times New Roman" panose="02020603050405020304" pitchFamily="18" charset="0"/>
              </a:rPr>
              <a:t>LIS integration with EHR systems is critical as another layer of communication with the patient [I-12]</a:t>
            </a:r>
          </a:p>
          <a:p>
            <a:pPr lvl="1"/>
            <a:r>
              <a:rPr lang="en-US" sz="1800">
                <a:ea typeface="Times New Roman" panose="02020603050405020304" pitchFamily="18" charset="0"/>
              </a:rPr>
              <a:t>Integration enhances communication so that care providers can see every time a patient has an encounter with the integrated health system</a:t>
            </a:r>
          </a:p>
          <a:p>
            <a:pPr lvl="1"/>
            <a:r>
              <a:rPr lang="en-US" sz="1800">
                <a:ea typeface="Times New Roman" panose="02020603050405020304" pitchFamily="18" charset="0"/>
              </a:rPr>
              <a:t>Helps avoid excessive screening and could put the patient, the clinician, and the rest of the care team on the same page</a:t>
            </a:r>
            <a:endParaRPr lang="en-US" sz="1800"/>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82</a:t>
            </a:fld>
            <a:endParaRPr lang="uk-UA"/>
          </a:p>
        </p:txBody>
      </p:sp>
    </p:spTree>
    <p:extLst>
      <p:ext uri="{BB962C8B-B14F-4D97-AF65-F5344CB8AC3E}">
        <p14:creationId xmlns:p14="http://schemas.microsoft.com/office/powerpoint/2010/main" val="38520350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066781-41F2-7C48-B458-698A895C5A1B}"/>
              </a:ext>
            </a:extLst>
          </p:cNvPr>
          <p:cNvSpPr>
            <a:spLocks noGrp="1"/>
          </p:cNvSpPr>
          <p:nvPr>
            <p:ph type="title"/>
          </p:nvPr>
        </p:nvSpPr>
        <p:spPr/>
        <p:txBody>
          <a:bodyPr/>
          <a:lstStyle/>
          <a:p>
            <a:r>
              <a:rPr lang="en-US"/>
              <a:t>AP-LIS: EHR Integration (3 of 4)</a:t>
            </a:r>
          </a:p>
        </p:txBody>
      </p:sp>
      <p:sp>
        <p:nvSpPr>
          <p:cNvPr id="4" name="Content Placeholder 3">
            <a:extLst>
              <a:ext uri="{FF2B5EF4-FFF2-40B4-BE49-F238E27FC236}">
                <a16:creationId xmlns:a16="http://schemas.microsoft.com/office/drawing/2014/main" id="{D6859ACF-79D8-F84B-A695-7881DBB25062}"/>
              </a:ext>
            </a:extLst>
          </p:cNvPr>
          <p:cNvSpPr>
            <a:spLocks noGrp="1"/>
          </p:cNvSpPr>
          <p:nvPr>
            <p:ph sz="quarter" idx="12"/>
          </p:nvPr>
        </p:nvSpPr>
        <p:spPr/>
        <p:txBody>
          <a:bodyPr/>
          <a:lstStyle/>
          <a:p>
            <a:r>
              <a:rPr lang="en-US"/>
              <a:t>Historically, lab tests informing the same screenings would be bundled into the same report, which would be sent back to provider who ordered the test [I-9]</a:t>
            </a:r>
          </a:p>
          <a:p>
            <a:pPr lvl="1"/>
            <a:r>
              <a:rPr lang="en-US" sz="2000"/>
              <a:t>Since the 21</a:t>
            </a:r>
            <a:r>
              <a:rPr lang="en-US" sz="2000" baseline="30000"/>
              <a:t>st</a:t>
            </a:r>
            <a:r>
              <a:rPr lang="en-US" sz="2000"/>
              <a:t> Century Cures Act, more LIS have been releasing results in real-time directly to the patient, bypassing precursory provider review</a:t>
            </a:r>
          </a:p>
          <a:p>
            <a:pPr lvl="1"/>
            <a:r>
              <a:rPr lang="en-US" sz="2000"/>
              <a:t>This can be burdensome as patients will sometimes call the pathology lab with questions instead of interacting directly with their provider</a:t>
            </a:r>
          </a:p>
          <a:p>
            <a:r>
              <a:rPr lang="en-US"/>
              <a:t>Bethesda System is widely used standard for cytology; however, HPV test results are almost always relayed as free-text (see </a:t>
            </a:r>
            <a:r>
              <a:rPr lang="en-US">
                <a:hlinkClick r:id="rId2" action="ppaction://hlinksldjump"/>
              </a:rPr>
              <a:t>Information Standards</a:t>
            </a:r>
            <a:r>
              <a:rPr lang="en-US"/>
              <a:t>) [I-11]</a:t>
            </a:r>
          </a:p>
          <a:p>
            <a:pPr lvl="1"/>
            <a:r>
              <a:rPr lang="en-US" sz="2000"/>
              <a:t>Some labs have been working with state registries to further standardize screening data</a:t>
            </a:r>
          </a:p>
          <a:p>
            <a:pPr marL="0" indent="0">
              <a:buNone/>
            </a:pPr>
            <a:endParaRPr lang="en-US" sz="1800" i="1"/>
          </a:p>
        </p:txBody>
      </p:sp>
      <p:sp>
        <p:nvSpPr>
          <p:cNvPr id="2" name="Slide Number Placeholder 1">
            <a:extLst>
              <a:ext uri="{FF2B5EF4-FFF2-40B4-BE49-F238E27FC236}">
                <a16:creationId xmlns:a16="http://schemas.microsoft.com/office/drawing/2014/main" id="{0E272E06-1723-6848-BCE1-154884D0840E}"/>
              </a:ext>
            </a:extLst>
          </p:cNvPr>
          <p:cNvSpPr>
            <a:spLocks noGrp="1"/>
          </p:cNvSpPr>
          <p:nvPr>
            <p:ph type="sldNum" sz="quarter" idx="11"/>
          </p:nvPr>
        </p:nvSpPr>
        <p:spPr/>
        <p:txBody>
          <a:bodyPr/>
          <a:lstStyle/>
          <a:p>
            <a:fld id="{2F2F552B-1952-B44E-8CAB-5705F0ACD2E2}" type="slidenum">
              <a:rPr lang="uk-UA" smtClean="0"/>
              <a:pPr/>
              <a:t>83</a:t>
            </a:fld>
            <a:endParaRPr lang="uk-UA"/>
          </a:p>
        </p:txBody>
      </p:sp>
    </p:spTree>
    <p:extLst>
      <p:ext uri="{BB962C8B-B14F-4D97-AF65-F5344CB8AC3E}">
        <p14:creationId xmlns:p14="http://schemas.microsoft.com/office/powerpoint/2010/main" val="596544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2D2A0-BCB0-4D41-8F0B-111B4ABC6BFB}"/>
              </a:ext>
            </a:extLst>
          </p:cNvPr>
          <p:cNvSpPr>
            <a:spLocks noGrp="1"/>
          </p:cNvSpPr>
          <p:nvPr>
            <p:ph type="title"/>
          </p:nvPr>
        </p:nvSpPr>
        <p:spPr/>
        <p:txBody>
          <a:bodyPr/>
          <a:lstStyle/>
          <a:p>
            <a:r>
              <a:rPr lang="en-US"/>
              <a:t>AP-LIS: EHR Integration (4 of 4)</a:t>
            </a:r>
          </a:p>
        </p:txBody>
      </p:sp>
      <p:sp>
        <p:nvSpPr>
          <p:cNvPr id="4" name="Content Placeholder 3">
            <a:extLst>
              <a:ext uri="{FF2B5EF4-FFF2-40B4-BE49-F238E27FC236}">
                <a16:creationId xmlns:a16="http://schemas.microsoft.com/office/drawing/2014/main" id="{61637197-9408-48D4-955A-13EA52B0154A}"/>
              </a:ext>
            </a:extLst>
          </p:cNvPr>
          <p:cNvSpPr>
            <a:spLocks noGrp="1"/>
          </p:cNvSpPr>
          <p:nvPr>
            <p:ph sz="quarter" idx="12"/>
          </p:nvPr>
        </p:nvSpPr>
        <p:spPr/>
        <p:txBody>
          <a:bodyPr/>
          <a:lstStyle/>
          <a:p>
            <a:r>
              <a:rPr lang="en-US"/>
              <a:t>Pathologists like to write in-depth notes [I-11]</a:t>
            </a:r>
          </a:p>
          <a:p>
            <a:pPr lvl="1"/>
            <a:r>
              <a:rPr lang="en-US" sz="2000"/>
              <a:t>Providers will not always read everything; therefore, they may miss critical information in long pathology reports</a:t>
            </a:r>
          </a:p>
          <a:p>
            <a:r>
              <a:rPr lang="en-US"/>
              <a:t>In lieu of widespread standards or manual review by providers, automated information extraction of pathology reports promises to help bridge gap between AP-LIS and EHRs</a:t>
            </a:r>
          </a:p>
          <a:p>
            <a:pPr lvl="1"/>
            <a:r>
              <a:rPr lang="en-US" sz="2000"/>
              <a:t>Enabling technology is called Natural Language Processing (NLP)</a:t>
            </a:r>
          </a:p>
          <a:p>
            <a:pPr lvl="1"/>
            <a:r>
              <a:rPr lang="en-US" sz="2000"/>
              <a:t>See the </a:t>
            </a:r>
            <a:r>
              <a:rPr lang="en-US" sz="2000">
                <a:hlinkClick r:id="rId3" action="ppaction://hlinksldjump"/>
              </a:rPr>
              <a:t>Existing Tools</a:t>
            </a:r>
            <a:r>
              <a:rPr lang="en-US" sz="2000"/>
              <a:t> section for more information on NLP approaches taken with CCSM</a:t>
            </a:r>
            <a:endParaRPr lang="en-US" sz="2800"/>
          </a:p>
        </p:txBody>
      </p:sp>
      <p:sp>
        <p:nvSpPr>
          <p:cNvPr id="2" name="Slide Number Placeholder 1">
            <a:extLst>
              <a:ext uri="{FF2B5EF4-FFF2-40B4-BE49-F238E27FC236}">
                <a16:creationId xmlns:a16="http://schemas.microsoft.com/office/drawing/2014/main" id="{E1FD605C-64FD-41DA-9B6D-F2679A2DBB6D}"/>
              </a:ext>
            </a:extLst>
          </p:cNvPr>
          <p:cNvSpPr>
            <a:spLocks noGrp="1"/>
          </p:cNvSpPr>
          <p:nvPr>
            <p:ph type="sldNum" sz="quarter" idx="11"/>
          </p:nvPr>
        </p:nvSpPr>
        <p:spPr/>
        <p:txBody>
          <a:bodyPr/>
          <a:lstStyle/>
          <a:p>
            <a:fld id="{2F2F552B-1952-B44E-8CAB-5705F0ACD2E2}" type="slidenum">
              <a:rPr lang="uk-UA" smtClean="0"/>
              <a:pPr/>
              <a:t>84</a:t>
            </a:fld>
            <a:endParaRPr lang="uk-UA"/>
          </a:p>
        </p:txBody>
      </p:sp>
    </p:spTree>
    <p:extLst>
      <p:ext uri="{BB962C8B-B14F-4D97-AF65-F5344CB8AC3E}">
        <p14:creationId xmlns:p14="http://schemas.microsoft.com/office/powerpoint/2010/main" val="40077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FF7295-D73F-9345-A50A-B91E0B294AD2}"/>
              </a:ext>
            </a:extLst>
          </p:cNvPr>
          <p:cNvSpPr>
            <a:spLocks noGrp="1"/>
          </p:cNvSpPr>
          <p:nvPr>
            <p:ph type="title"/>
          </p:nvPr>
        </p:nvSpPr>
        <p:spPr/>
        <p:txBody>
          <a:bodyPr/>
          <a:lstStyle/>
          <a:p>
            <a:r>
              <a:rPr lang="en-US"/>
              <a:t>Information Standards</a:t>
            </a:r>
          </a:p>
        </p:txBody>
      </p:sp>
      <p:sp>
        <p:nvSpPr>
          <p:cNvPr id="23" name="Action Button: Go Home 22">
            <a:hlinkClick r:id="rId3" action="ppaction://hlinksldjump" highlightClick="1"/>
            <a:extLst>
              <a:ext uri="{FF2B5EF4-FFF2-40B4-BE49-F238E27FC236}">
                <a16:creationId xmlns:a16="http://schemas.microsoft.com/office/drawing/2014/main" id="{AFFEAC4B-4D93-445B-A2A4-7AF6EFB13977}"/>
              </a:ext>
            </a:extLst>
          </p:cNvPr>
          <p:cNvSpPr/>
          <p:nvPr/>
        </p:nvSpPr>
        <p:spPr>
          <a:xfrm>
            <a:off x="9372600" y="116118"/>
            <a:ext cx="2717800" cy="49073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Return to Navigation</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499135" cy="5001491"/>
          </a:xfrm>
        </p:spPr>
        <p:txBody>
          <a:bodyPr/>
          <a:lstStyle/>
          <a:p>
            <a:r>
              <a:rPr lang="en-US"/>
              <a:t>How information is formatted in the EHR is important because it impacts the ability to implement effective CDS</a:t>
            </a:r>
          </a:p>
          <a:p>
            <a:r>
              <a:rPr lang="en-US"/>
              <a:t>Lack of information standards when it comes to CCSM means test results have to be either transcribed manually or automatically extracted by a machine</a:t>
            </a:r>
          </a:p>
          <a:p>
            <a:r>
              <a:rPr lang="en-US"/>
              <a:t>Having more robust data standards is the preferrable solution</a:t>
            </a:r>
          </a:p>
        </p:txBody>
      </p:sp>
      <p:grpSp>
        <p:nvGrpSpPr>
          <p:cNvPr id="5" name="Group 4" descr="A hub and spoke graphic with Environmental Scan in the center, Patient experiences, data characteristics, EHR, Anatomic pathology, interoperability standards, exis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Environmental </a:t>
              </a:r>
            </a:p>
            <a:p>
              <a:pPr marL="0" lvl="0" indent="0" algn="ctr" defTabSz="488950">
                <a:lnSpc>
                  <a:spcPct val="90000"/>
                </a:lnSpc>
                <a:spcBef>
                  <a:spcPct val="0"/>
                </a:spcBef>
                <a:spcAft>
                  <a:spcPct val="35000"/>
                </a:spcAft>
                <a:buNone/>
              </a:pPr>
              <a:r>
                <a:rPr lang="en-US" sz="1400" kern="1200">
                  <a:solidFill>
                    <a:schemeClr val="tx1"/>
                  </a:solidFill>
                </a:rPr>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solidFill>
                    <a:schemeClr val="tx1"/>
                  </a:solidFill>
                </a:rPr>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solidFill>
                    <a:schemeClr val="tx1"/>
                  </a:solidFill>
                </a:rPr>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bg1">
                <a:lumMod val="85000"/>
              </a:schemeClr>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solidFill>
                    <a:schemeClr val="tx1"/>
                  </a:solidFill>
                </a:rPr>
                <a:t>Existing Tools</a:t>
              </a:r>
            </a:p>
          </p:txBody>
        </p:sp>
      </p:gr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85</a:t>
            </a:fld>
            <a:endParaRPr lang="uk-UA"/>
          </a:p>
        </p:txBody>
      </p:sp>
    </p:spTree>
    <p:extLst>
      <p:ext uri="{BB962C8B-B14F-4D97-AF65-F5344CB8AC3E}">
        <p14:creationId xmlns:p14="http://schemas.microsoft.com/office/powerpoint/2010/main" val="2561183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6F45A3-EB10-104C-8ED1-1D77FB45A5E7}"/>
              </a:ext>
            </a:extLst>
          </p:cNvPr>
          <p:cNvSpPr>
            <a:spLocks noGrp="1"/>
          </p:cNvSpPr>
          <p:nvPr>
            <p:ph type="title"/>
          </p:nvPr>
        </p:nvSpPr>
        <p:spPr/>
        <p:txBody>
          <a:bodyPr/>
          <a:lstStyle/>
          <a:p>
            <a:r>
              <a:rPr lang="en-US"/>
              <a:t>Information Standards: Key Takeaways</a:t>
            </a:r>
          </a:p>
        </p:txBody>
      </p:sp>
      <p:sp>
        <p:nvSpPr>
          <p:cNvPr id="4" name="Content Placeholder 3">
            <a:extLst>
              <a:ext uri="{FF2B5EF4-FFF2-40B4-BE49-F238E27FC236}">
                <a16:creationId xmlns:a16="http://schemas.microsoft.com/office/drawing/2014/main" id="{40AE3797-D170-BF48-9AAE-C7378AA614E0}"/>
              </a:ext>
            </a:extLst>
          </p:cNvPr>
          <p:cNvSpPr>
            <a:spLocks noGrp="1"/>
          </p:cNvSpPr>
          <p:nvPr>
            <p:ph sz="quarter" idx="12"/>
          </p:nvPr>
        </p:nvSpPr>
        <p:spPr>
          <a:xfrm>
            <a:off x="457200" y="1090242"/>
            <a:ext cx="11277600" cy="5397038"/>
          </a:xfrm>
        </p:spPr>
        <p:txBody>
          <a:bodyPr vert="horz" lIns="91440" tIns="45720" rIns="91440" bIns="45720" rtlCol="0">
            <a:noAutofit/>
          </a:bodyPr>
          <a:lstStyle/>
          <a:p>
            <a:r>
              <a:rPr lang="en-US"/>
              <a:t>The US Core Implementation Guide defines how pathology reports must be made available in certified EHRs in the future</a:t>
            </a:r>
          </a:p>
          <a:p>
            <a:r>
              <a:rPr lang="en-US"/>
              <a:t>Currently data tends to be primarily reported by AP-LIS via free-text reports</a:t>
            </a:r>
          </a:p>
          <a:p>
            <a:pPr lvl="1"/>
            <a:r>
              <a:rPr lang="en-US" sz="1800"/>
              <a:t>Logical Observation Identifiers Names and Codes (LOINC) lab identifiers lack proper integration within AP-LIS due to complexity and lack of incentives</a:t>
            </a:r>
          </a:p>
          <a:p>
            <a:pPr lvl="1"/>
            <a:r>
              <a:rPr lang="en-US" sz="1800"/>
              <a:t>Systematized Nomenclature of Medicine Clinical Terms (SNOMED-CT) result codes are not actually mandated and infrequently used</a:t>
            </a:r>
            <a:endParaRPr lang="en-US"/>
          </a:p>
          <a:p>
            <a:r>
              <a:rPr lang="en-US"/>
              <a:t>No widely-used structured format available for all data needed to support CCSM</a:t>
            </a:r>
          </a:p>
          <a:p>
            <a:pPr lvl="1"/>
            <a:r>
              <a:rPr lang="en-US" sz="1800"/>
              <a:t>The Bethesda System defines a lexicon for reporting cervical cytology results, but its result categories tend to still be embedded within free-text reports</a:t>
            </a:r>
          </a:p>
          <a:p>
            <a:pPr lvl="1"/>
            <a:r>
              <a:rPr lang="en-US" sz="1800"/>
              <a:t>College of American Pathologists (CAP) electronic Cancer Checklists (eCCs) define how to capture cancer pathology in a structured format, but limited by proprietary restrictions and lack of adequate support and mapping for CCSM data</a:t>
            </a:r>
            <a:endParaRPr lang="en-US" sz="2000"/>
          </a:p>
          <a:p>
            <a:endParaRPr lang="en-US"/>
          </a:p>
        </p:txBody>
      </p:sp>
      <p:sp>
        <p:nvSpPr>
          <p:cNvPr id="2" name="Slide Number Placeholder 1">
            <a:extLst>
              <a:ext uri="{FF2B5EF4-FFF2-40B4-BE49-F238E27FC236}">
                <a16:creationId xmlns:a16="http://schemas.microsoft.com/office/drawing/2014/main" id="{66DDC17F-FB85-324D-A1DD-1F42B3A55291}"/>
              </a:ext>
            </a:extLst>
          </p:cNvPr>
          <p:cNvSpPr>
            <a:spLocks noGrp="1"/>
          </p:cNvSpPr>
          <p:nvPr>
            <p:ph type="sldNum" sz="quarter" idx="11"/>
          </p:nvPr>
        </p:nvSpPr>
        <p:spPr/>
        <p:txBody>
          <a:bodyPr/>
          <a:lstStyle/>
          <a:p>
            <a:fld id="{2F2F552B-1952-B44E-8CAB-5705F0ACD2E2}" type="slidenum">
              <a:rPr lang="uk-UA" smtClean="0"/>
              <a:pPr/>
              <a:t>86</a:t>
            </a:fld>
            <a:endParaRPr lang="uk-UA"/>
          </a:p>
        </p:txBody>
      </p:sp>
    </p:spTree>
    <p:extLst>
      <p:ext uri="{BB962C8B-B14F-4D97-AF65-F5344CB8AC3E}">
        <p14:creationId xmlns:p14="http://schemas.microsoft.com/office/powerpoint/2010/main" val="3980754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A34952-3AD0-174B-BF73-063C75436DEE}"/>
              </a:ext>
            </a:extLst>
          </p:cNvPr>
          <p:cNvSpPr>
            <a:spLocks noGrp="1"/>
          </p:cNvSpPr>
          <p:nvPr>
            <p:ph type="title"/>
          </p:nvPr>
        </p:nvSpPr>
        <p:spPr/>
        <p:txBody>
          <a:bodyPr/>
          <a:lstStyle/>
          <a:p>
            <a:r>
              <a:rPr lang="en-US"/>
              <a:t>Information Standards: US Core Data Standard (1 of 2)</a:t>
            </a:r>
          </a:p>
        </p:txBody>
      </p:sp>
      <p:sp>
        <p:nvSpPr>
          <p:cNvPr id="4" name="Content Placeholder 3">
            <a:extLst>
              <a:ext uri="{FF2B5EF4-FFF2-40B4-BE49-F238E27FC236}">
                <a16:creationId xmlns:a16="http://schemas.microsoft.com/office/drawing/2014/main" id="{79DC3273-59BD-5C4F-AE2A-102EB156AE3C}"/>
              </a:ext>
            </a:extLst>
          </p:cNvPr>
          <p:cNvSpPr>
            <a:spLocks noGrp="1"/>
          </p:cNvSpPr>
          <p:nvPr>
            <p:ph sz="quarter" idx="12"/>
          </p:nvPr>
        </p:nvSpPr>
        <p:spPr/>
        <p:txBody>
          <a:bodyPr/>
          <a:lstStyle/>
          <a:p>
            <a:r>
              <a:rPr lang="en-US"/>
              <a:t>The 21</a:t>
            </a:r>
            <a:r>
              <a:rPr lang="en-US" baseline="30000"/>
              <a:t>st</a:t>
            </a:r>
            <a:r>
              <a:rPr lang="en-US"/>
              <a:t> Century Cures Act was passed in 2016 to accelerate medical innovation in a more efficient manner [60]</a:t>
            </a:r>
          </a:p>
          <a:p>
            <a:r>
              <a:rPr lang="en-US"/>
              <a:t>To increase health data interoperability and to mitigate information blocking, the Cures Act (section 4002) mandated the establishment of requirements for the Office of the National Coordinator for Health Information Technology (ONC) Health IT Certification Program [60]</a:t>
            </a:r>
          </a:p>
          <a:p>
            <a:r>
              <a:rPr lang="en-US"/>
              <a:t>The ONC Cures Act Final Rule requires that all certified health IT systems must represent a core subset of health information in FHIR, a data standard for exchanging healthcare information electronically [60]</a:t>
            </a:r>
          </a:p>
          <a:p>
            <a:r>
              <a:rPr lang="en-US"/>
              <a:t>The U.S. Core Data for Interoperability (USCDI) was created as a minimum set of data classes that are required to be interoperable nationwide [61]</a:t>
            </a:r>
          </a:p>
        </p:txBody>
      </p:sp>
      <p:sp>
        <p:nvSpPr>
          <p:cNvPr id="2" name="Slide Number Placeholder 1">
            <a:extLst>
              <a:ext uri="{FF2B5EF4-FFF2-40B4-BE49-F238E27FC236}">
                <a16:creationId xmlns:a16="http://schemas.microsoft.com/office/drawing/2014/main" id="{AF5F079A-A616-EF4D-996F-8873B25101FA}"/>
              </a:ext>
            </a:extLst>
          </p:cNvPr>
          <p:cNvSpPr>
            <a:spLocks noGrp="1"/>
          </p:cNvSpPr>
          <p:nvPr>
            <p:ph type="sldNum" sz="quarter" idx="11"/>
          </p:nvPr>
        </p:nvSpPr>
        <p:spPr/>
        <p:txBody>
          <a:bodyPr/>
          <a:lstStyle/>
          <a:p>
            <a:fld id="{2F2F552B-1952-B44E-8CAB-5705F0ACD2E2}" type="slidenum">
              <a:rPr lang="uk-UA" smtClean="0"/>
              <a:pPr/>
              <a:t>87</a:t>
            </a:fld>
            <a:endParaRPr lang="uk-UA"/>
          </a:p>
        </p:txBody>
      </p:sp>
    </p:spTree>
    <p:extLst>
      <p:ext uri="{BB962C8B-B14F-4D97-AF65-F5344CB8AC3E}">
        <p14:creationId xmlns:p14="http://schemas.microsoft.com/office/powerpoint/2010/main" val="1349639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DB978-F5E2-BC4F-9279-068415FCFC0C}"/>
              </a:ext>
            </a:extLst>
          </p:cNvPr>
          <p:cNvSpPr>
            <a:spLocks noGrp="1"/>
          </p:cNvSpPr>
          <p:nvPr>
            <p:ph type="title"/>
          </p:nvPr>
        </p:nvSpPr>
        <p:spPr/>
        <p:txBody>
          <a:bodyPr/>
          <a:lstStyle/>
          <a:p>
            <a:r>
              <a:rPr lang="en-US"/>
              <a:t>Information Standards: US Core Data Standard (2 of 2)</a:t>
            </a:r>
          </a:p>
        </p:txBody>
      </p:sp>
      <p:sp>
        <p:nvSpPr>
          <p:cNvPr id="4" name="Content Placeholder 3">
            <a:extLst>
              <a:ext uri="{FF2B5EF4-FFF2-40B4-BE49-F238E27FC236}">
                <a16:creationId xmlns:a16="http://schemas.microsoft.com/office/drawing/2014/main" id="{A9BC2055-B090-D747-A25F-B5DCDF91A405}"/>
              </a:ext>
            </a:extLst>
          </p:cNvPr>
          <p:cNvSpPr>
            <a:spLocks noGrp="1"/>
          </p:cNvSpPr>
          <p:nvPr>
            <p:ph sz="quarter" idx="12"/>
          </p:nvPr>
        </p:nvSpPr>
        <p:spPr/>
        <p:txBody>
          <a:bodyPr/>
          <a:lstStyle/>
          <a:p>
            <a:r>
              <a:rPr lang="en-US"/>
              <a:t>The US Core Implementation Guide defines how the FHIR data standard is to be used to exchange the health information included in the USCDI [62]</a:t>
            </a:r>
          </a:p>
          <a:p>
            <a:pPr lvl="1"/>
            <a:r>
              <a:rPr lang="en-US" sz="2000"/>
              <a:t>It defines what health data should look like by placing restrictions on FHIR Resources, the core building block of the FHIR EHR standard</a:t>
            </a:r>
          </a:p>
          <a:p>
            <a:r>
              <a:rPr lang="en-US"/>
              <a:t>The US Core Diagnostic Report Profile for Report and Note exchange defines how pathology reports are to appear in FHIR [62]</a:t>
            </a:r>
          </a:p>
          <a:p>
            <a:pPr lvl="1"/>
            <a:r>
              <a:rPr lang="en-US" sz="2000"/>
              <a:t>This Diagnostic Report profile defines a LOINC code that is to be used if the report is of the category “Pathology”</a:t>
            </a:r>
          </a:p>
          <a:p>
            <a:pPr lvl="1"/>
            <a:endParaRPr lang="en-US"/>
          </a:p>
          <a:p>
            <a:endParaRPr lang="en-US"/>
          </a:p>
        </p:txBody>
      </p:sp>
      <p:sp>
        <p:nvSpPr>
          <p:cNvPr id="2" name="Slide Number Placeholder 1">
            <a:extLst>
              <a:ext uri="{FF2B5EF4-FFF2-40B4-BE49-F238E27FC236}">
                <a16:creationId xmlns:a16="http://schemas.microsoft.com/office/drawing/2014/main" id="{A771D1E4-BDBD-144F-A2BB-C6ECD3B5F56A}"/>
              </a:ext>
            </a:extLst>
          </p:cNvPr>
          <p:cNvSpPr>
            <a:spLocks noGrp="1"/>
          </p:cNvSpPr>
          <p:nvPr>
            <p:ph type="sldNum" sz="quarter" idx="11"/>
          </p:nvPr>
        </p:nvSpPr>
        <p:spPr/>
        <p:txBody>
          <a:bodyPr/>
          <a:lstStyle/>
          <a:p>
            <a:fld id="{2F2F552B-1952-B44E-8CAB-5705F0ACD2E2}" type="slidenum">
              <a:rPr lang="uk-UA" smtClean="0"/>
              <a:pPr/>
              <a:t>88</a:t>
            </a:fld>
            <a:endParaRPr lang="uk-UA"/>
          </a:p>
        </p:txBody>
      </p:sp>
    </p:spTree>
    <p:extLst>
      <p:ext uri="{BB962C8B-B14F-4D97-AF65-F5344CB8AC3E}">
        <p14:creationId xmlns:p14="http://schemas.microsoft.com/office/powerpoint/2010/main" val="13809525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DB978-F5E2-BC4F-9279-068415FCFC0C}"/>
              </a:ext>
            </a:extLst>
          </p:cNvPr>
          <p:cNvSpPr>
            <a:spLocks noGrp="1"/>
          </p:cNvSpPr>
          <p:nvPr>
            <p:ph type="title"/>
          </p:nvPr>
        </p:nvSpPr>
        <p:spPr/>
        <p:txBody>
          <a:bodyPr/>
          <a:lstStyle/>
          <a:p>
            <a:r>
              <a:rPr lang="en-US"/>
              <a:t>Information Standards: Commentary</a:t>
            </a:r>
          </a:p>
        </p:txBody>
      </p:sp>
      <p:sp>
        <p:nvSpPr>
          <p:cNvPr id="4" name="Content Placeholder 3">
            <a:extLst>
              <a:ext uri="{FF2B5EF4-FFF2-40B4-BE49-F238E27FC236}">
                <a16:creationId xmlns:a16="http://schemas.microsoft.com/office/drawing/2014/main" id="{A9BC2055-B090-D747-A25F-B5DCDF91A405}"/>
              </a:ext>
            </a:extLst>
          </p:cNvPr>
          <p:cNvSpPr>
            <a:spLocks noGrp="1"/>
          </p:cNvSpPr>
          <p:nvPr>
            <p:ph sz="quarter" idx="12"/>
          </p:nvPr>
        </p:nvSpPr>
        <p:spPr/>
        <p:txBody>
          <a:bodyPr/>
          <a:lstStyle/>
          <a:p>
            <a:r>
              <a:rPr lang="en-US"/>
              <a:t>While a US Core Diagnostic Report provides guidance for how pathology data should appear in an EHR, the results of the pathology report can be conveyed in different ways</a:t>
            </a:r>
          </a:p>
          <a:p>
            <a:r>
              <a:rPr lang="en-US"/>
              <a:t>Preferably, pathology reports would map to discretely coded results that could be queried by a health application (like CDS)</a:t>
            </a:r>
          </a:p>
          <a:p>
            <a:r>
              <a:rPr lang="en-US"/>
              <a:t>However, in practice, pathology results tend to come back from the lab as free-text narratives, which would then be appended as an attachment to the Diagnostic Report in FHIR</a:t>
            </a:r>
          </a:p>
          <a:p>
            <a:pPr lvl="1"/>
            <a:r>
              <a:rPr lang="en-US" sz="2000"/>
              <a:t>This narrative reporting scheme makes it laborious to extract relevant clinical information from a patient’s EHR</a:t>
            </a:r>
          </a:p>
          <a:p>
            <a:pPr lvl="1"/>
            <a:r>
              <a:rPr lang="en-US" sz="2000"/>
              <a:t>Requires clinical interpretation or NLP to extract discrete results</a:t>
            </a:r>
          </a:p>
          <a:p>
            <a:r>
              <a:rPr lang="en-US" sz="2000"/>
              <a:t>US Core will make the data available but not necessarily easily interpretable</a:t>
            </a:r>
          </a:p>
        </p:txBody>
      </p:sp>
      <p:sp>
        <p:nvSpPr>
          <p:cNvPr id="2" name="Slide Number Placeholder 1">
            <a:extLst>
              <a:ext uri="{FF2B5EF4-FFF2-40B4-BE49-F238E27FC236}">
                <a16:creationId xmlns:a16="http://schemas.microsoft.com/office/drawing/2014/main" id="{A771D1E4-BDBD-144F-A2BB-C6ECD3B5F56A}"/>
              </a:ext>
            </a:extLst>
          </p:cNvPr>
          <p:cNvSpPr>
            <a:spLocks noGrp="1"/>
          </p:cNvSpPr>
          <p:nvPr>
            <p:ph type="sldNum" sz="quarter" idx="11"/>
          </p:nvPr>
        </p:nvSpPr>
        <p:spPr/>
        <p:txBody>
          <a:bodyPr/>
          <a:lstStyle/>
          <a:p>
            <a:fld id="{2F2F552B-1952-B44E-8CAB-5705F0ACD2E2}" type="slidenum">
              <a:rPr lang="uk-UA" smtClean="0"/>
              <a:pPr/>
              <a:t>89</a:t>
            </a:fld>
            <a:endParaRPr lang="uk-UA"/>
          </a:p>
        </p:txBody>
      </p:sp>
    </p:spTree>
    <p:extLst>
      <p:ext uri="{BB962C8B-B14F-4D97-AF65-F5344CB8AC3E}">
        <p14:creationId xmlns:p14="http://schemas.microsoft.com/office/powerpoint/2010/main" val="137878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EBD7E5BC-5B34-D84E-8994-E295B9641801}"/>
              </a:ext>
            </a:extLst>
          </p:cNvPr>
          <p:cNvSpPr>
            <a:spLocks noGrp="1"/>
          </p:cNvSpPr>
          <p:nvPr>
            <p:ph type="title"/>
          </p:nvPr>
        </p:nvSpPr>
        <p:spPr/>
        <p:txBody>
          <a:bodyPr/>
          <a:lstStyle/>
          <a:p>
            <a:r>
              <a:rPr lang="en-US"/>
              <a:t>Environmental Scan: Components</a:t>
            </a:r>
          </a:p>
        </p:txBody>
      </p:sp>
      <p:sp>
        <p:nvSpPr>
          <p:cNvPr id="4" name="Content Placeholder 3">
            <a:extLst>
              <a:ext uri="{FF2B5EF4-FFF2-40B4-BE49-F238E27FC236}">
                <a16:creationId xmlns:a16="http://schemas.microsoft.com/office/drawing/2014/main" id="{DDABC004-7CFA-834C-B35B-C113A4B694D7}"/>
              </a:ext>
            </a:extLst>
          </p:cNvPr>
          <p:cNvSpPr>
            <a:spLocks noGrp="1"/>
          </p:cNvSpPr>
          <p:nvPr>
            <p:ph sz="quarter" idx="12"/>
          </p:nvPr>
        </p:nvSpPr>
        <p:spPr>
          <a:xfrm>
            <a:off x="457200" y="1246909"/>
            <a:ext cx="5753032" cy="4819593"/>
          </a:xfrm>
          <a:solidFill>
            <a:schemeClr val="bg1">
              <a:lumMod val="85000"/>
            </a:schemeClr>
          </a:solidFill>
          <a:ln w="12700">
            <a:solidFill>
              <a:schemeClr val="tx1"/>
            </a:solidFill>
          </a:ln>
          <a:effectLst/>
        </p:spPr>
        <p:txBody>
          <a:bodyPr/>
          <a:lstStyle/>
          <a:p>
            <a:r>
              <a:rPr lang="en-US"/>
              <a:t>The environmental scan consists of eight components</a:t>
            </a:r>
          </a:p>
          <a:p>
            <a:pPr lvl="1"/>
            <a:r>
              <a:rPr lang="en-US" sz="2000"/>
              <a:t>Use diagram to navigate to details</a:t>
            </a:r>
          </a:p>
          <a:p>
            <a:r>
              <a:rPr lang="en-US"/>
              <a:t>For details of each component:</a:t>
            </a:r>
          </a:p>
          <a:p>
            <a:pPr lvl="1"/>
            <a:r>
              <a:rPr lang="en-US" sz="2000"/>
              <a:t>Findings are summarized</a:t>
            </a:r>
          </a:p>
          <a:p>
            <a:pPr lvl="1"/>
            <a:r>
              <a:rPr lang="en-US" sz="2000"/>
              <a:t>Sources are listed</a:t>
            </a:r>
          </a:p>
          <a:p>
            <a:pPr lvl="1"/>
            <a:r>
              <a:rPr lang="en-US" sz="2000"/>
              <a:t>Gaps / needs are highlighted</a:t>
            </a:r>
          </a:p>
          <a:p>
            <a:r>
              <a:rPr lang="en-US"/>
              <a:t>The Key Environmental Scan Themes section provides a high-level summary and distillation of findings from environmental scan</a:t>
            </a:r>
            <a:endParaRPr lang="en-US" sz="2000"/>
          </a:p>
        </p:txBody>
      </p:sp>
      <p:sp>
        <p:nvSpPr>
          <p:cNvPr id="25" name="Oval 24">
            <a:extLst>
              <a:ext uri="{FF2B5EF4-FFF2-40B4-BE49-F238E27FC236}">
                <a16:creationId xmlns:a16="http://schemas.microsoft.com/office/drawing/2014/main" id="{F363DC25-931E-9642-87EC-8912DA8E70A5}"/>
              </a:ext>
              <a:ext uri="{C183D7F6-B498-43B3-948B-1728B52AA6E4}">
                <adec:decorative xmlns:adec="http://schemas.microsoft.com/office/drawing/2017/decorative" val="1"/>
              </a:ext>
            </a:extLst>
          </p:cNvPr>
          <p:cNvSpPr/>
          <p:nvPr/>
        </p:nvSpPr>
        <p:spPr>
          <a:xfrm>
            <a:off x="5707771" y="2605160"/>
            <a:ext cx="1816327" cy="1950638"/>
          </a:xfrm>
          <a:prstGeom prst="ellipse">
            <a:avLst/>
          </a:prstGeom>
          <a:solidFill>
            <a:schemeClr val="bg1"/>
          </a:solidFill>
          <a:ln>
            <a:no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descr="A hub and spoke graphic with Environmental Scan in the center, Patient experiences, data characteristics, EHR, Anatomic pathology, interoperability standards, existing tools, evidence review, and current clinical practices make up the components of the environmental scan.">
            <a:extLst>
              <a:ext uri="{FF2B5EF4-FFF2-40B4-BE49-F238E27FC236}">
                <a16:creationId xmlns:a16="http://schemas.microsoft.com/office/drawing/2014/main" id="{BF80E99C-5FD9-214D-BD00-180A2B1A0106}"/>
              </a:ext>
            </a:extLst>
          </p:cNvPr>
          <p:cNvGrpSpPr/>
          <p:nvPr/>
        </p:nvGrpSpPr>
        <p:grpSpPr>
          <a:xfrm>
            <a:off x="6053182" y="693132"/>
            <a:ext cx="5669281" cy="5669280"/>
            <a:chOff x="2362235" y="1149355"/>
            <a:chExt cx="5283623" cy="5114084"/>
          </a:xfrm>
        </p:grpSpPr>
        <p:sp>
          <p:nvSpPr>
            <p:cNvPr id="6" name="Freeform: Shape 8">
              <a:extLst>
                <a:ext uri="{FF2B5EF4-FFF2-40B4-BE49-F238E27FC236}">
                  <a16:creationId xmlns:a16="http://schemas.microsoft.com/office/drawing/2014/main" id="{B6E2029E-C83F-1147-B973-F3941BA6E857}"/>
                </a:ext>
              </a:extLst>
            </p:cNvPr>
            <p:cNvSpPr/>
            <p:nvPr/>
          </p:nvSpPr>
          <p:spPr>
            <a:xfrm>
              <a:off x="4273147" y="3011060"/>
              <a:ext cx="1501293" cy="1488671"/>
            </a:xfrm>
            <a:custGeom>
              <a:avLst/>
              <a:gdLst>
                <a:gd name="connsiteX0" fmla="*/ 0 w 1501293"/>
                <a:gd name="connsiteY0" fmla="*/ 744336 h 1488671"/>
                <a:gd name="connsiteX1" fmla="*/ 750647 w 1501293"/>
                <a:gd name="connsiteY1" fmla="*/ 0 h 1488671"/>
                <a:gd name="connsiteX2" fmla="*/ 1501294 w 1501293"/>
                <a:gd name="connsiteY2" fmla="*/ 744336 h 1488671"/>
                <a:gd name="connsiteX3" fmla="*/ 750647 w 1501293"/>
                <a:gd name="connsiteY3" fmla="*/ 1488672 h 1488671"/>
                <a:gd name="connsiteX4" fmla="*/ 0 w 1501293"/>
                <a:gd name="connsiteY4" fmla="*/ 744336 h 1488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293" h="1488671">
                  <a:moveTo>
                    <a:pt x="0" y="744336"/>
                  </a:moveTo>
                  <a:cubicBezTo>
                    <a:pt x="0" y="333251"/>
                    <a:pt x="336076" y="0"/>
                    <a:pt x="750647" y="0"/>
                  </a:cubicBezTo>
                  <a:cubicBezTo>
                    <a:pt x="1165218" y="0"/>
                    <a:pt x="1501294" y="333251"/>
                    <a:pt x="1501294" y="744336"/>
                  </a:cubicBezTo>
                  <a:cubicBezTo>
                    <a:pt x="1501294" y="1155421"/>
                    <a:pt x="1165218" y="1488672"/>
                    <a:pt x="750647" y="1488672"/>
                  </a:cubicBezTo>
                  <a:cubicBezTo>
                    <a:pt x="336076" y="1488672"/>
                    <a:pt x="0" y="1155421"/>
                    <a:pt x="0" y="74433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26844" tIns="224996" rIns="226844" bIns="224996" numCol="1" spcCol="1270" anchor="ctr" anchorCtr="0">
              <a:noAutofit/>
            </a:bodyPr>
            <a:lstStyle/>
            <a:p>
              <a:pPr marL="0" lvl="0" indent="0" algn="ctr" defTabSz="488950">
                <a:lnSpc>
                  <a:spcPct val="90000"/>
                </a:lnSpc>
                <a:spcBef>
                  <a:spcPct val="0"/>
                </a:spcBef>
                <a:spcAft>
                  <a:spcPct val="35000"/>
                </a:spcAft>
                <a:buNone/>
              </a:pPr>
              <a:r>
                <a:rPr lang="en-US" sz="1400" kern="1200"/>
                <a:t>Environmental </a:t>
              </a:r>
            </a:p>
            <a:p>
              <a:pPr marL="0" lvl="0" indent="0" algn="ctr" defTabSz="488950">
                <a:lnSpc>
                  <a:spcPct val="90000"/>
                </a:lnSpc>
                <a:spcBef>
                  <a:spcPct val="0"/>
                </a:spcBef>
                <a:spcAft>
                  <a:spcPct val="35000"/>
                </a:spcAft>
                <a:buNone/>
              </a:pPr>
              <a:r>
                <a:rPr lang="en-US" sz="1400" kern="1200"/>
                <a:t>Scan</a:t>
              </a:r>
            </a:p>
          </p:txBody>
        </p:sp>
        <p:sp>
          <p:nvSpPr>
            <p:cNvPr id="7" name="Freeform: Shape 9">
              <a:extLst>
                <a:ext uri="{FF2B5EF4-FFF2-40B4-BE49-F238E27FC236}">
                  <a16:creationId xmlns:a16="http://schemas.microsoft.com/office/drawing/2014/main" id="{02B5E55F-49CA-294E-8A8A-70D4CC8E1883}"/>
                </a:ext>
              </a:extLst>
            </p:cNvPr>
            <p:cNvSpPr/>
            <p:nvPr/>
          </p:nvSpPr>
          <p:spPr>
            <a:xfrm rot="16200000">
              <a:off x="4813127" y="2791302"/>
              <a:ext cx="421334" cy="18182"/>
            </a:xfrm>
            <a:custGeom>
              <a:avLst/>
              <a:gdLst>
                <a:gd name="connsiteX0" fmla="*/ 0 w 421334"/>
                <a:gd name="connsiteY0" fmla="*/ 9091 h 18182"/>
                <a:gd name="connsiteX1" fmla="*/ 421334 w 421334"/>
                <a:gd name="connsiteY1" fmla="*/ 9091 h 18182"/>
              </a:gdLst>
              <a:ahLst/>
              <a:cxnLst>
                <a:cxn ang="0">
                  <a:pos x="connsiteX0" y="connsiteY0"/>
                </a:cxn>
                <a:cxn ang="0">
                  <a:pos x="connsiteX1" y="connsiteY1"/>
                </a:cxn>
              </a:cxnLst>
              <a:rect l="l" t="t" r="r" b="b"/>
              <a:pathLst>
                <a:path w="421334" h="18182">
                  <a:moveTo>
                    <a:pt x="0" y="9091"/>
                  </a:moveTo>
                  <a:lnTo>
                    <a:pt x="421334"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12835" tIns="-1442" rIns="212833" bIns="-144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8" name="Freeform: Shape 10">
              <a:hlinkClick r:id="rId3" action="ppaction://hlinksldjump"/>
              <a:extLst>
                <a:ext uri="{FF2B5EF4-FFF2-40B4-BE49-F238E27FC236}">
                  <a16:creationId xmlns:a16="http://schemas.microsoft.com/office/drawing/2014/main" id="{665DB86D-739B-FD4E-B732-E0E626ACC462}"/>
                </a:ext>
              </a:extLst>
            </p:cNvPr>
            <p:cNvSpPr/>
            <p:nvPr/>
          </p:nvSpPr>
          <p:spPr>
            <a:xfrm>
              <a:off x="4313872" y="1149355"/>
              <a:ext cx="1419843" cy="1440371"/>
            </a:xfrm>
            <a:custGeom>
              <a:avLst/>
              <a:gdLst>
                <a:gd name="connsiteX0" fmla="*/ 0 w 1419843"/>
                <a:gd name="connsiteY0" fmla="*/ 720186 h 1440371"/>
                <a:gd name="connsiteX1" fmla="*/ 709922 w 1419843"/>
                <a:gd name="connsiteY1" fmla="*/ 0 h 1440371"/>
                <a:gd name="connsiteX2" fmla="*/ 1419844 w 1419843"/>
                <a:gd name="connsiteY2" fmla="*/ 720186 h 1440371"/>
                <a:gd name="connsiteX3" fmla="*/ 709922 w 1419843"/>
                <a:gd name="connsiteY3" fmla="*/ 1440372 h 1440371"/>
                <a:gd name="connsiteX4" fmla="*/ 0 w 1419843"/>
                <a:gd name="connsiteY4" fmla="*/ 720186 h 1440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843" h="1440371">
                  <a:moveTo>
                    <a:pt x="0" y="720186"/>
                  </a:moveTo>
                  <a:cubicBezTo>
                    <a:pt x="0" y="322438"/>
                    <a:pt x="317843" y="0"/>
                    <a:pt x="709922" y="0"/>
                  </a:cubicBezTo>
                  <a:cubicBezTo>
                    <a:pt x="1102001" y="0"/>
                    <a:pt x="1419844" y="322438"/>
                    <a:pt x="1419844" y="720186"/>
                  </a:cubicBezTo>
                  <a:cubicBezTo>
                    <a:pt x="1419844" y="1117934"/>
                    <a:pt x="1102001" y="1440372"/>
                    <a:pt x="709922" y="1440372"/>
                  </a:cubicBezTo>
                  <a:cubicBezTo>
                    <a:pt x="317843" y="1440372"/>
                    <a:pt x="0" y="1117934"/>
                    <a:pt x="0" y="72018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5551" tIns="218557" rIns="215551" bIns="218557" numCol="1" spcCol="1270" anchor="ctr" anchorCtr="0">
              <a:noAutofit/>
            </a:bodyPr>
            <a:lstStyle/>
            <a:p>
              <a:pPr marL="0" lvl="0" indent="0" algn="ctr" defTabSz="533400">
                <a:lnSpc>
                  <a:spcPct val="90000"/>
                </a:lnSpc>
                <a:spcBef>
                  <a:spcPct val="0"/>
                </a:spcBef>
                <a:spcAft>
                  <a:spcPct val="35000"/>
                </a:spcAft>
                <a:buNone/>
              </a:pPr>
              <a:r>
                <a:rPr lang="en-US" sz="1400" kern="1200"/>
                <a:t>Evidence Review</a:t>
              </a:r>
            </a:p>
          </p:txBody>
        </p:sp>
        <p:sp>
          <p:nvSpPr>
            <p:cNvPr id="9" name="Freeform: Shape 11">
              <a:extLst>
                <a:ext uri="{FF2B5EF4-FFF2-40B4-BE49-F238E27FC236}">
                  <a16:creationId xmlns:a16="http://schemas.microsoft.com/office/drawing/2014/main" id="{E1FEC9D7-6358-AF47-9B36-D97E5072EF0F}"/>
                </a:ext>
              </a:extLst>
            </p:cNvPr>
            <p:cNvSpPr/>
            <p:nvPr/>
          </p:nvSpPr>
          <p:spPr>
            <a:xfrm rot="18900000">
              <a:off x="5478027" y="3038365"/>
              <a:ext cx="507412" cy="18182"/>
            </a:xfrm>
            <a:custGeom>
              <a:avLst/>
              <a:gdLst>
                <a:gd name="connsiteX0" fmla="*/ 0 w 507412"/>
                <a:gd name="connsiteY0" fmla="*/ 9091 h 18182"/>
                <a:gd name="connsiteX1" fmla="*/ 507412 w 507412"/>
                <a:gd name="connsiteY1" fmla="*/ 9091 h 18182"/>
              </a:gdLst>
              <a:ahLst/>
              <a:cxnLst>
                <a:cxn ang="0">
                  <a:pos x="connsiteX0" y="connsiteY0"/>
                </a:cxn>
                <a:cxn ang="0">
                  <a:pos x="connsiteX1" y="connsiteY1"/>
                </a:cxn>
              </a:cxnLst>
              <a:rect l="l" t="t" r="r" b="b"/>
              <a:pathLst>
                <a:path w="507412" h="18182">
                  <a:moveTo>
                    <a:pt x="0" y="9091"/>
                  </a:moveTo>
                  <a:lnTo>
                    <a:pt x="507412"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721" tIns="-3594" rIns="253721" bIns="-3594"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0" name="Freeform: Shape 12">
              <a:hlinkClick r:id="rId4" action="ppaction://hlinksldjump"/>
              <a:extLst>
                <a:ext uri="{FF2B5EF4-FFF2-40B4-BE49-F238E27FC236}">
                  <a16:creationId xmlns:a16="http://schemas.microsoft.com/office/drawing/2014/main" id="{E66C5B42-48F3-6A4C-BCE1-F1AA3EF90C6B}"/>
                </a:ext>
              </a:extLst>
            </p:cNvPr>
            <p:cNvSpPr/>
            <p:nvPr/>
          </p:nvSpPr>
          <p:spPr>
            <a:xfrm>
              <a:off x="5694219" y="1716315"/>
              <a:ext cx="1400808" cy="1336502"/>
            </a:xfrm>
            <a:custGeom>
              <a:avLst/>
              <a:gdLst>
                <a:gd name="connsiteX0" fmla="*/ 0 w 1400808"/>
                <a:gd name="connsiteY0" fmla="*/ 668251 h 1336502"/>
                <a:gd name="connsiteX1" fmla="*/ 700404 w 1400808"/>
                <a:gd name="connsiteY1" fmla="*/ 0 h 1336502"/>
                <a:gd name="connsiteX2" fmla="*/ 1400808 w 1400808"/>
                <a:gd name="connsiteY2" fmla="*/ 668251 h 1336502"/>
                <a:gd name="connsiteX3" fmla="*/ 700404 w 1400808"/>
                <a:gd name="connsiteY3" fmla="*/ 1336502 h 1336502"/>
                <a:gd name="connsiteX4" fmla="*/ 0 w 1400808"/>
                <a:gd name="connsiteY4" fmla="*/ 668251 h 1336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08" h="1336502">
                  <a:moveTo>
                    <a:pt x="0" y="668251"/>
                  </a:moveTo>
                  <a:cubicBezTo>
                    <a:pt x="0" y="299186"/>
                    <a:pt x="313582" y="0"/>
                    <a:pt x="700404" y="0"/>
                  </a:cubicBezTo>
                  <a:cubicBezTo>
                    <a:pt x="1087226" y="0"/>
                    <a:pt x="1400808" y="299186"/>
                    <a:pt x="1400808" y="668251"/>
                  </a:cubicBezTo>
                  <a:cubicBezTo>
                    <a:pt x="1400808" y="1037316"/>
                    <a:pt x="1087226" y="1336502"/>
                    <a:pt x="700404" y="1336502"/>
                  </a:cubicBezTo>
                  <a:cubicBezTo>
                    <a:pt x="313582" y="1336502"/>
                    <a:pt x="0" y="1037316"/>
                    <a:pt x="0" y="66825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764" tIns="203346" rIns="212764" bIns="203346" numCol="1" spcCol="1270" anchor="ctr" anchorCtr="0">
              <a:noAutofit/>
            </a:bodyPr>
            <a:lstStyle/>
            <a:p>
              <a:pPr marL="0" lvl="0" indent="0" algn="ctr" defTabSz="533400">
                <a:lnSpc>
                  <a:spcPct val="90000"/>
                </a:lnSpc>
                <a:spcBef>
                  <a:spcPct val="0"/>
                </a:spcBef>
                <a:spcAft>
                  <a:spcPct val="35000"/>
                </a:spcAft>
                <a:buNone/>
              </a:pPr>
              <a:r>
                <a:rPr lang="en-US" sz="1400" kern="1200"/>
                <a:t>Current Clinical Practices</a:t>
              </a:r>
            </a:p>
          </p:txBody>
        </p:sp>
        <p:sp>
          <p:nvSpPr>
            <p:cNvPr id="11" name="Freeform: Shape 13">
              <a:extLst>
                <a:ext uri="{FF2B5EF4-FFF2-40B4-BE49-F238E27FC236}">
                  <a16:creationId xmlns:a16="http://schemas.microsoft.com/office/drawing/2014/main" id="{47181B84-17D0-CB47-8E32-EEC445432EEB}"/>
                </a:ext>
              </a:extLst>
            </p:cNvPr>
            <p:cNvSpPr/>
            <p:nvPr/>
          </p:nvSpPr>
          <p:spPr>
            <a:xfrm>
              <a:off x="5774441" y="3746305"/>
              <a:ext cx="504578" cy="18182"/>
            </a:xfrm>
            <a:custGeom>
              <a:avLst/>
              <a:gdLst>
                <a:gd name="connsiteX0" fmla="*/ 0 w 504578"/>
                <a:gd name="connsiteY0" fmla="*/ 9091 h 18182"/>
                <a:gd name="connsiteX1" fmla="*/ 504578 w 504578"/>
                <a:gd name="connsiteY1" fmla="*/ 9091 h 18182"/>
              </a:gdLst>
              <a:ahLst/>
              <a:cxnLst>
                <a:cxn ang="0">
                  <a:pos x="connsiteX0" y="connsiteY0"/>
                </a:cxn>
                <a:cxn ang="0">
                  <a:pos x="connsiteX1" y="connsiteY1"/>
                </a:cxn>
              </a:cxnLst>
              <a:rect l="l" t="t" r="r" b="b"/>
              <a:pathLst>
                <a:path w="504578" h="18182">
                  <a:moveTo>
                    <a:pt x="0" y="9091"/>
                  </a:moveTo>
                  <a:lnTo>
                    <a:pt x="504578"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2375" tIns="-3524" rIns="252375" bIns="-3522"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2" name="Freeform: Shape 14">
              <a:hlinkClick r:id="rId5" action="ppaction://hlinksldjump"/>
              <a:extLst>
                <a:ext uri="{FF2B5EF4-FFF2-40B4-BE49-F238E27FC236}">
                  <a16:creationId xmlns:a16="http://schemas.microsoft.com/office/drawing/2014/main" id="{ABC7BB8B-CF4B-E246-8A95-6BE58412A336}"/>
                </a:ext>
              </a:extLst>
            </p:cNvPr>
            <p:cNvSpPr/>
            <p:nvPr/>
          </p:nvSpPr>
          <p:spPr>
            <a:xfrm>
              <a:off x="6279020" y="3081124"/>
              <a:ext cx="1366838" cy="1348543"/>
            </a:xfrm>
            <a:custGeom>
              <a:avLst/>
              <a:gdLst>
                <a:gd name="connsiteX0" fmla="*/ 0 w 1366838"/>
                <a:gd name="connsiteY0" fmla="*/ 674272 h 1348543"/>
                <a:gd name="connsiteX1" fmla="*/ 683419 w 1366838"/>
                <a:gd name="connsiteY1" fmla="*/ 0 h 1348543"/>
                <a:gd name="connsiteX2" fmla="*/ 1366838 w 1366838"/>
                <a:gd name="connsiteY2" fmla="*/ 674272 h 1348543"/>
                <a:gd name="connsiteX3" fmla="*/ 683419 w 1366838"/>
                <a:gd name="connsiteY3" fmla="*/ 1348544 h 1348543"/>
                <a:gd name="connsiteX4" fmla="*/ 0 w 1366838"/>
                <a:gd name="connsiteY4" fmla="*/ 674272 h 134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838" h="1348543">
                  <a:moveTo>
                    <a:pt x="0" y="674272"/>
                  </a:moveTo>
                  <a:cubicBezTo>
                    <a:pt x="0" y="301882"/>
                    <a:pt x="305977" y="0"/>
                    <a:pt x="683419" y="0"/>
                  </a:cubicBezTo>
                  <a:cubicBezTo>
                    <a:pt x="1060861" y="0"/>
                    <a:pt x="1366838" y="301882"/>
                    <a:pt x="1366838" y="674272"/>
                  </a:cubicBezTo>
                  <a:cubicBezTo>
                    <a:pt x="1366838" y="1046662"/>
                    <a:pt x="1060861" y="1348544"/>
                    <a:pt x="683419" y="1348544"/>
                  </a:cubicBezTo>
                  <a:cubicBezTo>
                    <a:pt x="305977" y="1348544"/>
                    <a:pt x="0" y="1046662"/>
                    <a:pt x="0" y="67427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7789" tIns="205110" rIns="207789" bIns="205110" numCol="1" spcCol="1270" anchor="ctr" anchorCtr="0">
              <a:noAutofit/>
            </a:bodyPr>
            <a:lstStyle/>
            <a:p>
              <a:pPr marL="0" lvl="0" indent="0" algn="ctr" defTabSz="533400">
                <a:lnSpc>
                  <a:spcPct val="90000"/>
                </a:lnSpc>
                <a:spcBef>
                  <a:spcPct val="0"/>
                </a:spcBef>
                <a:spcAft>
                  <a:spcPct val="35000"/>
                </a:spcAft>
                <a:buNone/>
              </a:pPr>
              <a:r>
                <a:rPr lang="en-US" sz="1400" kern="1200"/>
                <a:t>Patient Experiences</a:t>
              </a:r>
            </a:p>
          </p:txBody>
        </p:sp>
        <p:sp>
          <p:nvSpPr>
            <p:cNvPr id="13" name="Freeform: Shape 15">
              <a:extLst>
                <a:ext uri="{FF2B5EF4-FFF2-40B4-BE49-F238E27FC236}">
                  <a16:creationId xmlns:a16="http://schemas.microsoft.com/office/drawing/2014/main" id="{322978F4-6F45-2B4E-93E6-768EE0B360FF}"/>
                </a:ext>
              </a:extLst>
            </p:cNvPr>
            <p:cNvSpPr/>
            <p:nvPr/>
          </p:nvSpPr>
          <p:spPr>
            <a:xfrm rot="2700000">
              <a:off x="5481177" y="4446641"/>
              <a:ext cx="485906" cy="18182"/>
            </a:xfrm>
            <a:custGeom>
              <a:avLst/>
              <a:gdLst>
                <a:gd name="connsiteX0" fmla="*/ 0 w 485906"/>
                <a:gd name="connsiteY0" fmla="*/ 9091 h 18182"/>
                <a:gd name="connsiteX1" fmla="*/ 485906 w 485906"/>
                <a:gd name="connsiteY1" fmla="*/ 9091 h 18182"/>
              </a:gdLst>
              <a:ahLst/>
              <a:cxnLst>
                <a:cxn ang="0">
                  <a:pos x="connsiteX0" y="connsiteY0"/>
                </a:cxn>
                <a:cxn ang="0">
                  <a:pos x="connsiteX1" y="connsiteY1"/>
                </a:cxn>
              </a:cxnLst>
              <a:rect l="l" t="t" r="r" b="b"/>
              <a:pathLst>
                <a:path w="485906" h="18182">
                  <a:moveTo>
                    <a:pt x="0" y="9091"/>
                  </a:moveTo>
                  <a:lnTo>
                    <a:pt x="485906"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3504" tIns="-3057" rIns="243506" bIns="-3057"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4" name="Freeform: Shape 16">
              <a:hlinkClick r:id="rId6" action="ppaction://hlinksldjump"/>
              <a:extLst>
                <a:ext uri="{FF2B5EF4-FFF2-40B4-BE49-F238E27FC236}">
                  <a16:creationId xmlns:a16="http://schemas.microsoft.com/office/drawing/2014/main" id="{3BA17FF8-44DB-BF43-BC50-EA8D5B3FDE22}"/>
                </a:ext>
              </a:extLst>
            </p:cNvPr>
            <p:cNvSpPr/>
            <p:nvPr/>
          </p:nvSpPr>
          <p:spPr>
            <a:xfrm>
              <a:off x="5690032" y="4420279"/>
              <a:ext cx="1409180" cy="1411892"/>
            </a:xfrm>
            <a:custGeom>
              <a:avLst/>
              <a:gdLst>
                <a:gd name="connsiteX0" fmla="*/ 0 w 1409180"/>
                <a:gd name="connsiteY0" fmla="*/ 705946 h 1411892"/>
                <a:gd name="connsiteX1" fmla="*/ 704590 w 1409180"/>
                <a:gd name="connsiteY1" fmla="*/ 0 h 1411892"/>
                <a:gd name="connsiteX2" fmla="*/ 1409180 w 1409180"/>
                <a:gd name="connsiteY2" fmla="*/ 705946 h 1411892"/>
                <a:gd name="connsiteX3" fmla="*/ 704590 w 1409180"/>
                <a:gd name="connsiteY3" fmla="*/ 1411892 h 1411892"/>
                <a:gd name="connsiteX4" fmla="*/ 0 w 1409180"/>
                <a:gd name="connsiteY4" fmla="*/ 705946 h 141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180" h="1411892">
                  <a:moveTo>
                    <a:pt x="0" y="705946"/>
                  </a:moveTo>
                  <a:cubicBezTo>
                    <a:pt x="0" y="316063"/>
                    <a:pt x="315456" y="0"/>
                    <a:pt x="704590" y="0"/>
                  </a:cubicBezTo>
                  <a:cubicBezTo>
                    <a:pt x="1093724" y="0"/>
                    <a:pt x="1409180" y="316063"/>
                    <a:pt x="1409180" y="705946"/>
                  </a:cubicBezTo>
                  <a:cubicBezTo>
                    <a:pt x="1409180" y="1095829"/>
                    <a:pt x="1093724" y="1411892"/>
                    <a:pt x="704590" y="1411892"/>
                  </a:cubicBezTo>
                  <a:cubicBezTo>
                    <a:pt x="315456" y="1411892"/>
                    <a:pt x="0" y="1095829"/>
                    <a:pt x="0" y="705946"/>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355" tIns="213752" rIns="213355" bIns="213752" numCol="1" spcCol="1270" anchor="ctr" anchorCtr="0">
              <a:noAutofit/>
            </a:bodyPr>
            <a:lstStyle/>
            <a:p>
              <a:pPr marL="0" lvl="0" indent="0" algn="ctr" defTabSz="488950">
                <a:lnSpc>
                  <a:spcPct val="90000"/>
                </a:lnSpc>
                <a:spcBef>
                  <a:spcPct val="0"/>
                </a:spcBef>
                <a:spcAft>
                  <a:spcPct val="35000"/>
                </a:spcAft>
                <a:buNone/>
              </a:pPr>
              <a:r>
                <a:rPr lang="en-US" sz="1400" kern="1200"/>
                <a:t>EHR and Related Capabilities</a:t>
              </a:r>
            </a:p>
          </p:txBody>
        </p:sp>
        <p:sp>
          <p:nvSpPr>
            <p:cNvPr id="15" name="Freeform: Shape 17">
              <a:extLst>
                <a:ext uri="{FF2B5EF4-FFF2-40B4-BE49-F238E27FC236}">
                  <a16:creationId xmlns:a16="http://schemas.microsoft.com/office/drawing/2014/main" id="{64C1ECB2-52D2-924A-A69B-EBEA74CA54B6}"/>
                </a:ext>
              </a:extLst>
            </p:cNvPr>
            <p:cNvSpPr/>
            <p:nvPr/>
          </p:nvSpPr>
          <p:spPr>
            <a:xfrm rot="5400000">
              <a:off x="4832000" y="4682434"/>
              <a:ext cx="383587" cy="18182"/>
            </a:xfrm>
            <a:custGeom>
              <a:avLst/>
              <a:gdLst>
                <a:gd name="connsiteX0" fmla="*/ 0 w 383587"/>
                <a:gd name="connsiteY0" fmla="*/ 9091 h 18182"/>
                <a:gd name="connsiteX1" fmla="*/ 383587 w 383587"/>
                <a:gd name="connsiteY1" fmla="*/ 9091 h 18182"/>
              </a:gdLst>
              <a:ahLst/>
              <a:cxnLst>
                <a:cxn ang="0">
                  <a:pos x="connsiteX0" y="connsiteY0"/>
                </a:cxn>
                <a:cxn ang="0">
                  <a:pos x="connsiteX1" y="connsiteY1"/>
                </a:cxn>
              </a:cxnLst>
              <a:rect l="l" t="t" r="r" b="b"/>
              <a:pathLst>
                <a:path w="383587" h="18182">
                  <a:moveTo>
                    <a:pt x="0" y="9091"/>
                  </a:moveTo>
                  <a:lnTo>
                    <a:pt x="383587"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194904" tIns="-499" rIns="194904" bIns="-49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6" name="Freeform: Shape 18">
              <a:hlinkClick r:id="rId7" action="ppaction://hlinksldjump"/>
              <a:extLst>
                <a:ext uri="{FF2B5EF4-FFF2-40B4-BE49-F238E27FC236}">
                  <a16:creationId xmlns:a16="http://schemas.microsoft.com/office/drawing/2014/main" id="{65BB98E2-458D-0840-A928-485BB9EFA2AE}"/>
                </a:ext>
              </a:extLst>
            </p:cNvPr>
            <p:cNvSpPr/>
            <p:nvPr/>
          </p:nvSpPr>
          <p:spPr>
            <a:xfrm>
              <a:off x="4325588" y="4883319"/>
              <a:ext cx="1396410" cy="1380120"/>
            </a:xfrm>
            <a:custGeom>
              <a:avLst/>
              <a:gdLst>
                <a:gd name="connsiteX0" fmla="*/ 0 w 1396410"/>
                <a:gd name="connsiteY0" fmla="*/ 690060 h 1380120"/>
                <a:gd name="connsiteX1" fmla="*/ 698205 w 1396410"/>
                <a:gd name="connsiteY1" fmla="*/ 0 h 1380120"/>
                <a:gd name="connsiteX2" fmla="*/ 1396410 w 1396410"/>
                <a:gd name="connsiteY2" fmla="*/ 690060 h 1380120"/>
                <a:gd name="connsiteX3" fmla="*/ 698205 w 1396410"/>
                <a:gd name="connsiteY3" fmla="*/ 1380120 h 1380120"/>
                <a:gd name="connsiteX4" fmla="*/ 0 w 1396410"/>
                <a:gd name="connsiteY4" fmla="*/ 690060 h 13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410" h="1380120">
                  <a:moveTo>
                    <a:pt x="0" y="690060"/>
                  </a:moveTo>
                  <a:cubicBezTo>
                    <a:pt x="0" y="308950"/>
                    <a:pt x="312597" y="0"/>
                    <a:pt x="698205" y="0"/>
                  </a:cubicBezTo>
                  <a:cubicBezTo>
                    <a:pt x="1083813" y="0"/>
                    <a:pt x="1396410" y="308950"/>
                    <a:pt x="1396410" y="690060"/>
                  </a:cubicBezTo>
                  <a:cubicBezTo>
                    <a:pt x="1396410" y="1071170"/>
                    <a:pt x="1083813" y="1380120"/>
                    <a:pt x="698205" y="1380120"/>
                  </a:cubicBezTo>
                  <a:cubicBezTo>
                    <a:pt x="312597" y="1380120"/>
                    <a:pt x="0" y="1071170"/>
                    <a:pt x="0" y="69006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2120" tIns="209734" rIns="212120" bIns="209734" numCol="1" spcCol="1270" anchor="ctr" anchorCtr="0">
              <a:noAutofit/>
            </a:bodyPr>
            <a:lstStyle/>
            <a:p>
              <a:pPr lvl="0" algn="ctr" defTabSz="533400">
                <a:lnSpc>
                  <a:spcPct val="90000"/>
                </a:lnSpc>
                <a:spcBef>
                  <a:spcPct val="0"/>
                </a:spcBef>
                <a:spcAft>
                  <a:spcPct val="35000"/>
                </a:spcAft>
              </a:pPr>
              <a:r>
                <a:rPr lang="en-US" sz="1400"/>
                <a:t>Anatomic Pathology &amp; Laboratory Information Systems</a:t>
              </a:r>
            </a:p>
          </p:txBody>
        </p:sp>
        <p:sp>
          <p:nvSpPr>
            <p:cNvPr id="17" name="Freeform: Shape 19">
              <a:extLst>
                <a:ext uri="{FF2B5EF4-FFF2-40B4-BE49-F238E27FC236}">
                  <a16:creationId xmlns:a16="http://schemas.microsoft.com/office/drawing/2014/main" id="{8B12A8EE-C56D-E84C-B0E9-3E510EF7BF37}"/>
                </a:ext>
              </a:extLst>
            </p:cNvPr>
            <p:cNvSpPr/>
            <p:nvPr/>
          </p:nvSpPr>
          <p:spPr>
            <a:xfrm rot="18900000">
              <a:off x="4062344" y="4454162"/>
              <a:ext cx="507182" cy="18183"/>
            </a:xfrm>
            <a:custGeom>
              <a:avLst/>
              <a:gdLst>
                <a:gd name="connsiteX0" fmla="*/ 0 w 507182"/>
                <a:gd name="connsiteY0" fmla="*/ 9091 h 18182"/>
                <a:gd name="connsiteX1" fmla="*/ 507182 w 507182"/>
                <a:gd name="connsiteY1" fmla="*/ 9091 h 18182"/>
              </a:gdLst>
              <a:ahLst/>
              <a:cxnLst>
                <a:cxn ang="0">
                  <a:pos x="connsiteX0" y="connsiteY0"/>
                </a:cxn>
                <a:cxn ang="0">
                  <a:pos x="connsiteX1" y="connsiteY1"/>
                </a:cxn>
              </a:cxnLst>
              <a:rect l="l" t="t" r="r" b="b"/>
              <a:pathLst>
                <a:path w="507182" h="18182">
                  <a:moveTo>
                    <a:pt x="507182"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53611" tIns="-3588" rIns="253611" bIns="-3589"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18" name="Freeform: Shape 20">
              <a:hlinkClick r:id="rId8" action="ppaction://hlinksldjump"/>
              <a:extLst>
                <a:ext uri="{FF2B5EF4-FFF2-40B4-BE49-F238E27FC236}">
                  <a16:creationId xmlns:a16="http://schemas.microsoft.com/office/drawing/2014/main" id="{A55E8AA5-8904-5744-B4EB-441A35D55051}"/>
                </a:ext>
              </a:extLst>
            </p:cNvPr>
            <p:cNvSpPr/>
            <p:nvPr/>
          </p:nvSpPr>
          <p:spPr>
            <a:xfrm>
              <a:off x="2968293" y="4442914"/>
              <a:ext cx="1369344" cy="1366621"/>
            </a:xfrm>
            <a:custGeom>
              <a:avLst/>
              <a:gdLst>
                <a:gd name="connsiteX0" fmla="*/ 0 w 1369344"/>
                <a:gd name="connsiteY0" fmla="*/ 683311 h 1366621"/>
                <a:gd name="connsiteX1" fmla="*/ 684672 w 1369344"/>
                <a:gd name="connsiteY1" fmla="*/ 0 h 1366621"/>
                <a:gd name="connsiteX2" fmla="*/ 1369344 w 1369344"/>
                <a:gd name="connsiteY2" fmla="*/ 683311 h 1366621"/>
                <a:gd name="connsiteX3" fmla="*/ 684672 w 1369344"/>
                <a:gd name="connsiteY3" fmla="*/ 1366622 h 1366621"/>
                <a:gd name="connsiteX4" fmla="*/ 0 w 1369344"/>
                <a:gd name="connsiteY4" fmla="*/ 683311 h 136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344" h="1366621">
                  <a:moveTo>
                    <a:pt x="0" y="683311"/>
                  </a:moveTo>
                  <a:cubicBezTo>
                    <a:pt x="0" y="305929"/>
                    <a:pt x="306538" y="0"/>
                    <a:pt x="684672" y="0"/>
                  </a:cubicBezTo>
                  <a:cubicBezTo>
                    <a:pt x="1062806" y="0"/>
                    <a:pt x="1369344" y="305929"/>
                    <a:pt x="1369344" y="683311"/>
                  </a:cubicBezTo>
                  <a:cubicBezTo>
                    <a:pt x="1369344" y="1060693"/>
                    <a:pt x="1062806" y="1366622"/>
                    <a:pt x="684672" y="1366622"/>
                  </a:cubicBezTo>
                  <a:cubicBezTo>
                    <a:pt x="306538" y="1366622"/>
                    <a:pt x="0" y="1060693"/>
                    <a:pt x="0" y="683311"/>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08156" tIns="207757" rIns="208156" bIns="207757" numCol="1" spcCol="1270" anchor="ctr" anchorCtr="0">
              <a:noAutofit/>
            </a:bodyPr>
            <a:lstStyle/>
            <a:p>
              <a:pPr marL="0" lvl="0" indent="0" algn="ctr" defTabSz="533400">
                <a:lnSpc>
                  <a:spcPct val="90000"/>
                </a:lnSpc>
                <a:spcBef>
                  <a:spcPct val="0"/>
                </a:spcBef>
                <a:spcAft>
                  <a:spcPct val="35000"/>
                </a:spcAft>
                <a:buNone/>
              </a:pPr>
              <a:r>
                <a:rPr lang="en-US" sz="1400" kern="1200"/>
                <a:t>Information Standards</a:t>
              </a:r>
            </a:p>
          </p:txBody>
        </p:sp>
        <p:sp>
          <p:nvSpPr>
            <p:cNvPr id="19" name="Freeform: Shape 21">
              <a:extLst>
                <a:ext uri="{FF2B5EF4-FFF2-40B4-BE49-F238E27FC236}">
                  <a16:creationId xmlns:a16="http://schemas.microsoft.com/office/drawing/2014/main" id="{C13FC9C9-DFCA-8D4B-9EB8-A513DEE40642}"/>
                </a:ext>
              </a:extLst>
            </p:cNvPr>
            <p:cNvSpPr/>
            <p:nvPr/>
          </p:nvSpPr>
          <p:spPr>
            <a:xfrm rot="21600000">
              <a:off x="3808063" y="3746304"/>
              <a:ext cx="465084" cy="18183"/>
            </a:xfrm>
            <a:custGeom>
              <a:avLst/>
              <a:gdLst>
                <a:gd name="connsiteX0" fmla="*/ 0 w 465084"/>
                <a:gd name="connsiteY0" fmla="*/ 9091 h 18182"/>
                <a:gd name="connsiteX1" fmla="*/ 465084 w 465084"/>
                <a:gd name="connsiteY1" fmla="*/ 9091 h 18182"/>
              </a:gdLst>
              <a:ahLst/>
              <a:cxnLst>
                <a:cxn ang="0">
                  <a:pos x="connsiteX0" y="connsiteY0"/>
                </a:cxn>
                <a:cxn ang="0">
                  <a:pos x="connsiteX1" y="connsiteY1"/>
                </a:cxn>
              </a:cxnLst>
              <a:rect l="l" t="t" r="r" b="b"/>
              <a:pathLst>
                <a:path w="465084" h="18182">
                  <a:moveTo>
                    <a:pt x="465084"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33615" tIns="-2535" rIns="233615" bIns="-2536"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0" name="Freeform: Shape 22">
              <a:hlinkClick r:id="rId9" action="ppaction://hlinksldjump"/>
              <a:extLst>
                <a:ext uri="{FF2B5EF4-FFF2-40B4-BE49-F238E27FC236}">
                  <a16:creationId xmlns:a16="http://schemas.microsoft.com/office/drawing/2014/main" id="{77DE5C51-C186-5F4D-83EC-B8840CBEF2BD}"/>
                </a:ext>
              </a:extLst>
            </p:cNvPr>
            <p:cNvSpPr/>
            <p:nvPr/>
          </p:nvSpPr>
          <p:spPr>
            <a:xfrm>
              <a:off x="2362235" y="3050976"/>
              <a:ext cx="1445827" cy="1408839"/>
            </a:xfrm>
            <a:custGeom>
              <a:avLst/>
              <a:gdLst>
                <a:gd name="connsiteX0" fmla="*/ 0 w 1445827"/>
                <a:gd name="connsiteY0" fmla="*/ 704420 h 1408839"/>
                <a:gd name="connsiteX1" fmla="*/ 722914 w 1445827"/>
                <a:gd name="connsiteY1" fmla="*/ 0 h 1408839"/>
                <a:gd name="connsiteX2" fmla="*/ 1445828 w 1445827"/>
                <a:gd name="connsiteY2" fmla="*/ 704420 h 1408839"/>
                <a:gd name="connsiteX3" fmla="*/ 722914 w 1445827"/>
                <a:gd name="connsiteY3" fmla="*/ 1408840 h 1408839"/>
                <a:gd name="connsiteX4" fmla="*/ 0 w 1445827"/>
                <a:gd name="connsiteY4" fmla="*/ 704420 h 1408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827" h="1408839">
                  <a:moveTo>
                    <a:pt x="0" y="704420"/>
                  </a:moveTo>
                  <a:cubicBezTo>
                    <a:pt x="0" y="315380"/>
                    <a:pt x="323660" y="0"/>
                    <a:pt x="722914" y="0"/>
                  </a:cubicBezTo>
                  <a:cubicBezTo>
                    <a:pt x="1122168" y="0"/>
                    <a:pt x="1445828" y="315380"/>
                    <a:pt x="1445828" y="704420"/>
                  </a:cubicBezTo>
                  <a:cubicBezTo>
                    <a:pt x="1445828" y="1093460"/>
                    <a:pt x="1122168" y="1408840"/>
                    <a:pt x="722914" y="1408840"/>
                  </a:cubicBezTo>
                  <a:cubicBezTo>
                    <a:pt x="323660" y="1408840"/>
                    <a:pt x="0" y="1093460"/>
                    <a:pt x="0" y="704420"/>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9356" tIns="213940" rIns="219356" bIns="213940" numCol="1" spcCol="1270" anchor="ctr" anchorCtr="0">
              <a:noAutofit/>
            </a:bodyPr>
            <a:lstStyle/>
            <a:p>
              <a:pPr marL="0" lvl="0" indent="0" algn="ctr" defTabSz="533400">
                <a:lnSpc>
                  <a:spcPct val="90000"/>
                </a:lnSpc>
                <a:spcBef>
                  <a:spcPct val="0"/>
                </a:spcBef>
                <a:spcAft>
                  <a:spcPct val="35000"/>
                </a:spcAft>
                <a:buNone/>
              </a:pPr>
              <a:r>
                <a:rPr lang="en-US" sz="1400" kern="1200"/>
                <a:t>Quality Measurement</a:t>
              </a:r>
            </a:p>
          </p:txBody>
        </p:sp>
        <p:sp>
          <p:nvSpPr>
            <p:cNvPr id="21" name="Freeform: Shape 23">
              <a:extLst>
                <a:ext uri="{FF2B5EF4-FFF2-40B4-BE49-F238E27FC236}">
                  <a16:creationId xmlns:a16="http://schemas.microsoft.com/office/drawing/2014/main" id="{C1FD1EEF-5F22-C540-AED6-DE4011B99F25}"/>
                </a:ext>
              </a:extLst>
            </p:cNvPr>
            <p:cNvSpPr/>
            <p:nvPr/>
          </p:nvSpPr>
          <p:spPr>
            <a:xfrm rot="24300000">
              <a:off x="4076996" y="3044515"/>
              <a:ext cx="490016" cy="18183"/>
            </a:xfrm>
            <a:custGeom>
              <a:avLst/>
              <a:gdLst>
                <a:gd name="connsiteX0" fmla="*/ 0 w 490016"/>
                <a:gd name="connsiteY0" fmla="*/ 9091 h 18182"/>
                <a:gd name="connsiteX1" fmla="*/ 490016 w 490016"/>
                <a:gd name="connsiteY1" fmla="*/ 9091 h 18182"/>
              </a:gdLst>
              <a:ahLst/>
              <a:cxnLst>
                <a:cxn ang="0">
                  <a:pos x="connsiteX0" y="connsiteY0"/>
                </a:cxn>
                <a:cxn ang="0">
                  <a:pos x="connsiteX1" y="connsiteY1"/>
                </a:cxn>
              </a:cxnLst>
              <a:rect l="l" t="t" r="r" b="b"/>
              <a:pathLst>
                <a:path w="490016" h="18182">
                  <a:moveTo>
                    <a:pt x="490016" y="9091"/>
                  </a:moveTo>
                  <a:lnTo>
                    <a:pt x="0" y="9091"/>
                  </a:lnTo>
                </a:path>
              </a:pathLst>
            </a:custGeom>
            <a:noFill/>
            <a:ln w="28575">
              <a:solidFill>
                <a:schemeClr val="tx2"/>
              </a:solidFill>
            </a:ln>
          </p:spPr>
          <p:style>
            <a:lnRef idx="2">
              <a:scrgbClr r="0" g="0" b="0"/>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45457" tIns="-3159" rIns="245458" bIns="-3158" numCol="1" spcCol="1270" anchor="ctr" anchorCtr="0">
              <a:noAutofit/>
            </a:bodyPr>
            <a:lstStyle/>
            <a:p>
              <a:pPr marL="0" lvl="0" indent="0" algn="ctr" defTabSz="533400">
                <a:lnSpc>
                  <a:spcPct val="90000"/>
                </a:lnSpc>
                <a:spcBef>
                  <a:spcPct val="0"/>
                </a:spcBef>
                <a:spcAft>
                  <a:spcPct val="35000"/>
                </a:spcAft>
                <a:buNone/>
              </a:pPr>
              <a:endParaRPr lang="en-US" sz="1200" kern="1200"/>
            </a:p>
          </p:txBody>
        </p:sp>
        <p:sp>
          <p:nvSpPr>
            <p:cNvPr id="22" name="Freeform: Shape 24">
              <a:hlinkClick r:id="rId10" action="ppaction://hlinksldjump"/>
              <a:extLst>
                <a:ext uri="{FF2B5EF4-FFF2-40B4-BE49-F238E27FC236}">
                  <a16:creationId xmlns:a16="http://schemas.microsoft.com/office/drawing/2014/main" id="{0C004DCF-E074-9841-B78C-A012B111E8C0}"/>
                </a:ext>
              </a:extLst>
            </p:cNvPr>
            <p:cNvSpPr/>
            <p:nvPr/>
          </p:nvSpPr>
          <p:spPr>
            <a:xfrm>
              <a:off x="2949041" y="1686145"/>
              <a:ext cx="1407848" cy="1396843"/>
            </a:xfrm>
            <a:custGeom>
              <a:avLst/>
              <a:gdLst>
                <a:gd name="connsiteX0" fmla="*/ 0 w 1407848"/>
                <a:gd name="connsiteY0" fmla="*/ 698422 h 1396843"/>
                <a:gd name="connsiteX1" fmla="*/ 703924 w 1407848"/>
                <a:gd name="connsiteY1" fmla="*/ 0 h 1396843"/>
                <a:gd name="connsiteX2" fmla="*/ 1407848 w 1407848"/>
                <a:gd name="connsiteY2" fmla="*/ 698422 h 1396843"/>
                <a:gd name="connsiteX3" fmla="*/ 703924 w 1407848"/>
                <a:gd name="connsiteY3" fmla="*/ 1396844 h 1396843"/>
                <a:gd name="connsiteX4" fmla="*/ 0 w 1407848"/>
                <a:gd name="connsiteY4" fmla="*/ 698422 h 13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848" h="1396843">
                  <a:moveTo>
                    <a:pt x="0" y="698422"/>
                  </a:moveTo>
                  <a:cubicBezTo>
                    <a:pt x="0" y="312694"/>
                    <a:pt x="315158" y="0"/>
                    <a:pt x="703924" y="0"/>
                  </a:cubicBezTo>
                  <a:cubicBezTo>
                    <a:pt x="1092690" y="0"/>
                    <a:pt x="1407848" y="312694"/>
                    <a:pt x="1407848" y="698422"/>
                  </a:cubicBezTo>
                  <a:cubicBezTo>
                    <a:pt x="1407848" y="1084150"/>
                    <a:pt x="1092690" y="1396844"/>
                    <a:pt x="703924" y="1396844"/>
                  </a:cubicBezTo>
                  <a:cubicBezTo>
                    <a:pt x="315158" y="1396844"/>
                    <a:pt x="0" y="1084150"/>
                    <a:pt x="0" y="698422"/>
                  </a:cubicBezTo>
                  <a:close/>
                </a:path>
              </a:pathLst>
            </a:custGeom>
            <a:solidFill>
              <a:schemeClr val="accent1"/>
            </a:solidFill>
            <a:ln>
              <a:noFill/>
            </a:ln>
            <a:effectLst>
              <a:outerShdw blurRad="50800" dist="38100" dir="8100000" algn="tr" rotWithShape="0">
                <a:prstClr val="black">
                  <a:alpha val="40000"/>
                </a:prstClr>
              </a:outerShdw>
            </a:effectLst>
          </p:spPr>
          <p:style>
            <a:lnRef idx="2">
              <a:scrgbClr r="0" g="0" b="0"/>
            </a:lnRef>
            <a:fillRef idx="1">
              <a:schemeClr val="lt1">
                <a:hueOff val="0"/>
                <a:satOff val="0"/>
                <a:lumOff val="0"/>
                <a:alphaOff val="0"/>
              </a:schemeClr>
            </a:fillRef>
            <a:effectRef idx="0">
              <a:scrgbClr r="0" g="0" b="0"/>
            </a:effectRef>
            <a:fontRef idx="minor">
              <a:schemeClr val="dk2">
                <a:hueOff val="0"/>
                <a:satOff val="0"/>
                <a:lumOff val="0"/>
                <a:alphaOff val="0"/>
              </a:schemeClr>
            </a:fontRef>
          </p:style>
          <p:txBody>
            <a:bodyPr spcFirstLastPara="0" vert="horz" wrap="square" lIns="213795" tIns="212183" rIns="213795" bIns="212183" numCol="1" spcCol="1270" anchor="ctr" anchorCtr="0">
              <a:noAutofit/>
            </a:bodyPr>
            <a:lstStyle/>
            <a:p>
              <a:pPr marL="0" lvl="0" indent="0" algn="ctr" defTabSz="533400">
                <a:lnSpc>
                  <a:spcPct val="90000"/>
                </a:lnSpc>
                <a:spcBef>
                  <a:spcPct val="0"/>
                </a:spcBef>
                <a:spcAft>
                  <a:spcPct val="35000"/>
                </a:spcAft>
                <a:buNone/>
              </a:pPr>
              <a:r>
                <a:rPr lang="en-US" sz="1400" kern="1200"/>
                <a:t>Existing Tools</a:t>
              </a:r>
            </a:p>
          </p:txBody>
        </p:sp>
      </p:grpSp>
      <p:sp>
        <p:nvSpPr>
          <p:cNvPr id="23" name="Freeform 22">
            <a:extLst>
              <a:ext uri="{FF2B5EF4-FFF2-40B4-BE49-F238E27FC236}">
                <a16:creationId xmlns:a16="http://schemas.microsoft.com/office/drawing/2014/main" id="{DECBA57E-3260-6C49-B68B-DB45E52AB144}"/>
              </a:ext>
              <a:ext uri="{C183D7F6-B498-43B3-948B-1728B52AA6E4}">
                <adec:decorative xmlns:adec="http://schemas.microsoft.com/office/drawing/2017/decorative" val="1"/>
              </a:ext>
            </a:extLst>
          </p:cNvPr>
          <p:cNvSpPr/>
          <p:nvPr/>
        </p:nvSpPr>
        <p:spPr>
          <a:xfrm>
            <a:off x="5712914" y="2707020"/>
            <a:ext cx="496500" cy="1758654"/>
          </a:xfrm>
          <a:custGeom>
            <a:avLst/>
            <a:gdLst>
              <a:gd name="connsiteX0" fmla="*/ 498820 w 498820"/>
              <a:gd name="connsiteY0" fmla="*/ 0 h 1765004"/>
              <a:gd name="connsiteX1" fmla="*/ 195792 w 498820"/>
              <a:gd name="connsiteY1" fmla="*/ 271130 h 1765004"/>
              <a:gd name="connsiteX2" fmla="*/ 20355 w 498820"/>
              <a:gd name="connsiteY2" fmla="*/ 637953 h 1765004"/>
              <a:gd name="connsiteX3" fmla="*/ 30988 w 498820"/>
              <a:gd name="connsiteY3" fmla="*/ 1148316 h 1765004"/>
              <a:gd name="connsiteX4" fmla="*/ 264904 w 498820"/>
              <a:gd name="connsiteY4" fmla="*/ 1584251 h 1765004"/>
              <a:gd name="connsiteX5" fmla="*/ 493504 w 498820"/>
              <a:gd name="connsiteY5" fmla="*/ 1765004 h 1765004"/>
              <a:gd name="connsiteX0" fmla="*/ 489295 w 493504"/>
              <a:gd name="connsiteY0" fmla="*/ 0 h 1758654"/>
              <a:gd name="connsiteX1" fmla="*/ 195792 w 493504"/>
              <a:gd name="connsiteY1" fmla="*/ 264780 h 1758654"/>
              <a:gd name="connsiteX2" fmla="*/ 20355 w 493504"/>
              <a:gd name="connsiteY2" fmla="*/ 631603 h 1758654"/>
              <a:gd name="connsiteX3" fmla="*/ 30988 w 493504"/>
              <a:gd name="connsiteY3" fmla="*/ 1141966 h 1758654"/>
              <a:gd name="connsiteX4" fmla="*/ 264904 w 493504"/>
              <a:gd name="connsiteY4" fmla="*/ 1577901 h 1758654"/>
              <a:gd name="connsiteX5" fmla="*/ 493504 w 493504"/>
              <a:gd name="connsiteY5" fmla="*/ 1758654 h 1758654"/>
              <a:gd name="connsiteX0" fmla="*/ 487138 w 491347"/>
              <a:gd name="connsiteY0" fmla="*/ 0 h 1758654"/>
              <a:gd name="connsiteX1" fmla="*/ 193635 w 491347"/>
              <a:gd name="connsiteY1" fmla="*/ 264780 h 1758654"/>
              <a:gd name="connsiteX2" fmla="*/ 18198 w 491347"/>
              <a:gd name="connsiteY2" fmla="*/ 631603 h 1758654"/>
              <a:gd name="connsiteX3" fmla="*/ 28831 w 491347"/>
              <a:gd name="connsiteY3" fmla="*/ 1141966 h 1758654"/>
              <a:gd name="connsiteX4" fmla="*/ 224647 w 491347"/>
              <a:gd name="connsiteY4" fmla="*/ 1527101 h 1758654"/>
              <a:gd name="connsiteX5" fmla="*/ 491347 w 491347"/>
              <a:gd name="connsiteY5" fmla="*/ 1758654 h 1758654"/>
              <a:gd name="connsiteX0" fmla="*/ 488721 w 492930"/>
              <a:gd name="connsiteY0" fmla="*/ 0 h 1758654"/>
              <a:gd name="connsiteX1" fmla="*/ 195218 w 492930"/>
              <a:gd name="connsiteY1" fmla="*/ 264780 h 1758654"/>
              <a:gd name="connsiteX2" fmla="*/ 19781 w 492930"/>
              <a:gd name="connsiteY2" fmla="*/ 631603 h 1758654"/>
              <a:gd name="connsiteX3" fmla="*/ 27239 w 492930"/>
              <a:gd name="connsiteY3" fmla="*/ 1116566 h 1758654"/>
              <a:gd name="connsiteX4" fmla="*/ 226230 w 492930"/>
              <a:gd name="connsiteY4" fmla="*/ 1527101 h 1758654"/>
              <a:gd name="connsiteX5" fmla="*/ 492930 w 492930"/>
              <a:gd name="connsiteY5" fmla="*/ 1758654 h 1758654"/>
              <a:gd name="connsiteX0" fmla="*/ 490703 w 494912"/>
              <a:gd name="connsiteY0" fmla="*/ 0 h 1758654"/>
              <a:gd name="connsiteX1" fmla="*/ 197200 w 494912"/>
              <a:gd name="connsiteY1" fmla="*/ 264780 h 1758654"/>
              <a:gd name="connsiteX2" fmla="*/ 18588 w 494912"/>
              <a:gd name="connsiteY2" fmla="*/ 650653 h 1758654"/>
              <a:gd name="connsiteX3" fmla="*/ 29221 w 494912"/>
              <a:gd name="connsiteY3" fmla="*/ 1116566 h 1758654"/>
              <a:gd name="connsiteX4" fmla="*/ 228212 w 494912"/>
              <a:gd name="connsiteY4" fmla="*/ 1527101 h 1758654"/>
              <a:gd name="connsiteX5" fmla="*/ 494912 w 494912"/>
              <a:gd name="connsiteY5" fmla="*/ 1758654 h 1758654"/>
              <a:gd name="connsiteX0" fmla="*/ 492291 w 496500"/>
              <a:gd name="connsiteY0" fmla="*/ 0 h 1758654"/>
              <a:gd name="connsiteX1" fmla="*/ 198788 w 496500"/>
              <a:gd name="connsiteY1" fmla="*/ 264780 h 1758654"/>
              <a:gd name="connsiteX2" fmla="*/ 20176 w 496500"/>
              <a:gd name="connsiteY2" fmla="*/ 650653 h 1758654"/>
              <a:gd name="connsiteX3" fmla="*/ 27634 w 496500"/>
              <a:gd name="connsiteY3" fmla="*/ 1138791 h 1758654"/>
              <a:gd name="connsiteX4" fmla="*/ 229800 w 496500"/>
              <a:gd name="connsiteY4" fmla="*/ 1527101 h 1758654"/>
              <a:gd name="connsiteX5" fmla="*/ 496500 w 496500"/>
              <a:gd name="connsiteY5" fmla="*/ 1758654 h 175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500" h="1758654">
                <a:moveTo>
                  <a:pt x="492291" y="0"/>
                </a:moveTo>
                <a:cubicBezTo>
                  <a:pt x="380649" y="82402"/>
                  <a:pt x="277474" y="156338"/>
                  <a:pt x="198788" y="264780"/>
                </a:cubicBezTo>
                <a:cubicBezTo>
                  <a:pt x="120102" y="373222"/>
                  <a:pt x="48702" y="504985"/>
                  <a:pt x="20176" y="650653"/>
                </a:cubicBezTo>
                <a:cubicBezTo>
                  <a:pt x="-8350" y="796321"/>
                  <a:pt x="-7303" y="992716"/>
                  <a:pt x="27634" y="1138791"/>
                </a:cubicBezTo>
                <a:cubicBezTo>
                  <a:pt x="62571" y="1284866"/>
                  <a:pt x="152714" y="1424320"/>
                  <a:pt x="229800" y="1527101"/>
                </a:cubicBezTo>
                <a:cubicBezTo>
                  <a:pt x="306886" y="1629882"/>
                  <a:pt x="420743" y="1719668"/>
                  <a:pt x="496500" y="175865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B0C84E2-D34F-2A44-B4AF-D8A9377C558B}"/>
              </a:ext>
            </a:extLst>
          </p:cNvPr>
          <p:cNvSpPr>
            <a:spLocks noGrp="1"/>
          </p:cNvSpPr>
          <p:nvPr>
            <p:ph type="sldNum" sz="quarter" idx="11"/>
          </p:nvPr>
        </p:nvSpPr>
        <p:spPr/>
        <p:txBody>
          <a:bodyPr/>
          <a:lstStyle/>
          <a:p>
            <a:fld id="{2F2F552B-1952-B44E-8CAB-5705F0ACD2E2}" type="slidenum">
              <a:rPr lang="uk-UA" smtClean="0"/>
              <a:pPr/>
              <a:t>9</a:t>
            </a:fld>
            <a:endParaRPr lang="uk-UA"/>
          </a:p>
        </p:txBody>
      </p:sp>
    </p:spTree>
    <p:extLst>
      <p:ext uri="{BB962C8B-B14F-4D97-AF65-F5344CB8AC3E}">
        <p14:creationId xmlns:p14="http://schemas.microsoft.com/office/powerpoint/2010/main" val="839918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C6DFB-8163-CA4F-905F-B5002084241C}"/>
              </a:ext>
            </a:extLst>
          </p:cNvPr>
          <p:cNvSpPr>
            <a:spLocks noGrp="1"/>
          </p:cNvSpPr>
          <p:nvPr>
            <p:ph type="title"/>
          </p:nvPr>
        </p:nvSpPr>
        <p:spPr/>
        <p:txBody>
          <a:bodyPr/>
          <a:lstStyle/>
          <a:p>
            <a:r>
              <a:rPr lang="en-US"/>
              <a:t>Information Standards: Synoptic Reporting (1 of 2) </a:t>
            </a:r>
          </a:p>
        </p:txBody>
      </p:sp>
      <p:sp>
        <p:nvSpPr>
          <p:cNvPr id="4" name="Content Placeholder 3">
            <a:extLst>
              <a:ext uri="{FF2B5EF4-FFF2-40B4-BE49-F238E27FC236}">
                <a16:creationId xmlns:a16="http://schemas.microsoft.com/office/drawing/2014/main" id="{90C183F0-6613-7846-8097-8D700C6495BD}"/>
              </a:ext>
            </a:extLst>
          </p:cNvPr>
          <p:cNvSpPr>
            <a:spLocks noGrp="1"/>
          </p:cNvSpPr>
          <p:nvPr>
            <p:ph sz="quarter" idx="12"/>
          </p:nvPr>
        </p:nvSpPr>
        <p:spPr/>
        <p:txBody>
          <a:bodyPr/>
          <a:lstStyle/>
          <a:p>
            <a:r>
              <a:rPr lang="en-US" dirty="0"/>
              <a:t>Synoptic reporting is a process for reporting specific data elements in a specific format in surgical pathology reports [53]</a:t>
            </a:r>
          </a:p>
          <a:p>
            <a:r>
              <a:rPr lang="en-US" dirty="0"/>
              <a:t>Previously, surgical pathology reports were all free-text, highly narrative, and prone to omission of necessary data and inconsistencies in formatting [53]</a:t>
            </a:r>
          </a:p>
          <a:p>
            <a:r>
              <a:rPr lang="en-US" dirty="0"/>
              <a:t>Synoptic reporting not only ensures that all reports contain all necessary data elements, but also is amenable to scalable data capture, interoperability, and exchange [53]</a:t>
            </a:r>
          </a:p>
          <a:p>
            <a:r>
              <a:rPr lang="en-US" dirty="0"/>
              <a:t>CAP is encouraging, where data is captured as questions with corresponding answers [I-5]</a:t>
            </a:r>
          </a:p>
        </p:txBody>
      </p:sp>
      <p:sp>
        <p:nvSpPr>
          <p:cNvPr id="2" name="Slide Number Placeholder 1">
            <a:extLst>
              <a:ext uri="{FF2B5EF4-FFF2-40B4-BE49-F238E27FC236}">
                <a16:creationId xmlns:a16="http://schemas.microsoft.com/office/drawing/2014/main" id="{9EC8B000-DC89-494C-98C0-B10D8E26CAE9}"/>
              </a:ext>
            </a:extLst>
          </p:cNvPr>
          <p:cNvSpPr>
            <a:spLocks noGrp="1"/>
          </p:cNvSpPr>
          <p:nvPr>
            <p:ph type="sldNum" sz="quarter" idx="11"/>
          </p:nvPr>
        </p:nvSpPr>
        <p:spPr/>
        <p:txBody>
          <a:bodyPr/>
          <a:lstStyle/>
          <a:p>
            <a:fld id="{2F2F552B-1952-B44E-8CAB-5705F0ACD2E2}" type="slidenum">
              <a:rPr lang="uk-UA" smtClean="0"/>
              <a:pPr/>
              <a:t>90</a:t>
            </a:fld>
            <a:endParaRPr lang="uk-UA"/>
          </a:p>
        </p:txBody>
      </p:sp>
    </p:spTree>
    <p:extLst>
      <p:ext uri="{BB962C8B-B14F-4D97-AF65-F5344CB8AC3E}">
        <p14:creationId xmlns:p14="http://schemas.microsoft.com/office/powerpoint/2010/main" val="24434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73C0B-FB40-2943-8CAD-E1FCBAEAC9B6}"/>
              </a:ext>
            </a:extLst>
          </p:cNvPr>
          <p:cNvSpPr>
            <a:spLocks noGrp="1"/>
          </p:cNvSpPr>
          <p:nvPr>
            <p:ph type="title"/>
          </p:nvPr>
        </p:nvSpPr>
        <p:spPr/>
        <p:txBody>
          <a:bodyPr/>
          <a:lstStyle/>
          <a:p>
            <a:r>
              <a:rPr lang="en-US"/>
              <a:t>Information Standards: Synoptic Reporting (2 of 2)</a:t>
            </a:r>
          </a:p>
        </p:txBody>
      </p:sp>
      <p:sp>
        <p:nvSpPr>
          <p:cNvPr id="4" name="Content Placeholder 3">
            <a:extLst>
              <a:ext uri="{FF2B5EF4-FFF2-40B4-BE49-F238E27FC236}">
                <a16:creationId xmlns:a16="http://schemas.microsoft.com/office/drawing/2014/main" id="{EA4F836B-FB3F-0B47-8345-00F8D91F014D}"/>
              </a:ext>
            </a:extLst>
          </p:cNvPr>
          <p:cNvSpPr>
            <a:spLocks noGrp="1"/>
          </p:cNvSpPr>
          <p:nvPr>
            <p:ph sz="quarter" idx="12"/>
          </p:nvPr>
        </p:nvSpPr>
        <p:spPr/>
        <p:txBody>
          <a:bodyPr vert="horz" lIns="91440" tIns="45720" rIns="91440" bIns="45720" rtlCol="0">
            <a:noAutofit/>
          </a:bodyPr>
          <a:lstStyle/>
          <a:p>
            <a:r>
              <a:rPr lang="en-US" sz="2000" dirty="0"/>
              <a:t>CAP created </a:t>
            </a:r>
            <a:r>
              <a:rPr lang="en-US" sz="2000" dirty="0" err="1"/>
              <a:t>eCCs</a:t>
            </a:r>
            <a:r>
              <a:rPr lang="en-US" sz="2000" dirty="0"/>
              <a:t> that map pathological input to discrete values using synoptic reporting [63]</a:t>
            </a:r>
          </a:p>
          <a:p>
            <a:pPr lvl="1"/>
            <a:r>
              <a:rPr lang="en-US" sz="1800" dirty="0" err="1"/>
              <a:t>eCCs</a:t>
            </a:r>
            <a:r>
              <a:rPr lang="en-US" sz="1800" dirty="0"/>
              <a:t> enable pathologists to use CAP’s synoptic reporting cancer protocols directly within their LIS workflow and ensure that each report is completed with the necessary required elements [63]</a:t>
            </a:r>
          </a:p>
          <a:p>
            <a:r>
              <a:rPr lang="en-US" sz="2000" dirty="0"/>
              <a:t>CAP </a:t>
            </a:r>
            <a:r>
              <a:rPr lang="en-US" sz="2000" dirty="0" err="1"/>
              <a:t>eCCs</a:t>
            </a:r>
            <a:r>
              <a:rPr lang="en-US" sz="2000" dirty="0"/>
              <a:t> integrate the Structured Data Capture (SDC) standard developed by Integrating the Healthcare Enterprise (IHE) International [64]</a:t>
            </a:r>
          </a:p>
          <a:p>
            <a:pPr lvl="1"/>
            <a:r>
              <a:rPr lang="en-US" sz="1800" dirty="0"/>
              <a:t>SDC defines how clinical information can be captured and mapped to discrete data elements using sets of questions and answers [64]</a:t>
            </a:r>
          </a:p>
          <a:p>
            <a:r>
              <a:rPr lang="en-US" sz="2000" dirty="0"/>
              <a:t>The IHE SDC workgroup has developed a way to map these structured sets of questions and answers to the FHIR US Core Implementation guide [65]</a:t>
            </a:r>
          </a:p>
          <a:p>
            <a:pPr lvl="1"/>
            <a:r>
              <a:rPr lang="en-US" sz="1800" dirty="0"/>
              <a:t>Can translate IHE SDC to FHIR Observations, which can be referenced from within a FHIR Diagnostic Report for pathology or transmitted via a FHIR message bundle [I-5].</a:t>
            </a:r>
          </a:p>
          <a:p>
            <a:pPr lvl="1"/>
            <a:r>
              <a:rPr lang="en-US" sz="1800" dirty="0"/>
              <a:t>However, this mapping has not yet been implemented for all types of pathology reports</a:t>
            </a:r>
          </a:p>
          <a:p>
            <a:pPr marL="688975" lvl="2" indent="0">
              <a:buNone/>
            </a:pPr>
            <a:endParaRPr lang="en-US" dirty="0"/>
          </a:p>
        </p:txBody>
      </p:sp>
      <p:sp>
        <p:nvSpPr>
          <p:cNvPr id="2" name="Slide Number Placeholder 1">
            <a:extLst>
              <a:ext uri="{FF2B5EF4-FFF2-40B4-BE49-F238E27FC236}">
                <a16:creationId xmlns:a16="http://schemas.microsoft.com/office/drawing/2014/main" id="{91F623EB-AF00-7345-BBB0-B66E054513E3}"/>
              </a:ext>
            </a:extLst>
          </p:cNvPr>
          <p:cNvSpPr>
            <a:spLocks noGrp="1"/>
          </p:cNvSpPr>
          <p:nvPr>
            <p:ph type="sldNum" sz="quarter" idx="11"/>
          </p:nvPr>
        </p:nvSpPr>
        <p:spPr/>
        <p:txBody>
          <a:bodyPr/>
          <a:lstStyle/>
          <a:p>
            <a:fld id="{2F2F552B-1952-B44E-8CAB-5705F0ACD2E2}" type="slidenum">
              <a:rPr lang="uk-UA" smtClean="0"/>
              <a:pPr/>
              <a:t>91</a:t>
            </a:fld>
            <a:endParaRPr lang="uk-UA"/>
          </a:p>
        </p:txBody>
      </p:sp>
    </p:spTree>
    <p:extLst>
      <p:ext uri="{BB962C8B-B14F-4D97-AF65-F5344CB8AC3E}">
        <p14:creationId xmlns:p14="http://schemas.microsoft.com/office/powerpoint/2010/main" val="19702745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C714CE-B315-454E-9902-973C512416CE}"/>
              </a:ext>
            </a:extLst>
          </p:cNvPr>
          <p:cNvSpPr>
            <a:spLocks noGrp="1"/>
          </p:cNvSpPr>
          <p:nvPr>
            <p:ph type="title"/>
          </p:nvPr>
        </p:nvSpPr>
        <p:spPr/>
        <p:txBody>
          <a:bodyPr/>
          <a:lstStyle/>
          <a:p>
            <a:r>
              <a:rPr lang="en-US"/>
              <a:t>Information Standards: CAP eCC (1 of 2)</a:t>
            </a:r>
          </a:p>
        </p:txBody>
      </p:sp>
      <p:sp>
        <p:nvSpPr>
          <p:cNvPr id="4" name="Content Placeholder 3">
            <a:extLst>
              <a:ext uri="{FF2B5EF4-FFF2-40B4-BE49-F238E27FC236}">
                <a16:creationId xmlns:a16="http://schemas.microsoft.com/office/drawing/2014/main" id="{5255033C-5850-6542-8242-420F5A61F69F}"/>
              </a:ext>
            </a:extLst>
          </p:cNvPr>
          <p:cNvSpPr>
            <a:spLocks noGrp="1"/>
          </p:cNvSpPr>
          <p:nvPr>
            <p:ph sz="quarter" idx="12"/>
          </p:nvPr>
        </p:nvSpPr>
        <p:spPr/>
        <p:txBody>
          <a:bodyPr/>
          <a:lstStyle/>
          <a:p>
            <a:r>
              <a:rPr lang="en-US" sz="2000" dirty="0" err="1"/>
              <a:t>eCCs</a:t>
            </a:r>
            <a:r>
              <a:rPr lang="en-US" sz="2000" dirty="0"/>
              <a:t> have been fairly widely implemented across North America [I-5]</a:t>
            </a:r>
          </a:p>
          <a:p>
            <a:pPr lvl="1"/>
            <a:r>
              <a:rPr lang="en-US" sz="1800" dirty="0"/>
              <a:t>Over a third of all pathologists use </a:t>
            </a:r>
            <a:r>
              <a:rPr lang="en-US" sz="1800" dirty="0" err="1"/>
              <a:t>eCCs</a:t>
            </a:r>
            <a:endParaRPr lang="en-US" sz="1800" dirty="0"/>
          </a:p>
          <a:p>
            <a:pPr lvl="1"/>
            <a:r>
              <a:rPr lang="en-US" sz="1800" dirty="0"/>
              <a:t>Some provinces in Canada mandate use and use is almost 100%</a:t>
            </a:r>
          </a:p>
          <a:p>
            <a:r>
              <a:rPr lang="en-US" sz="2000" dirty="0" err="1"/>
              <a:t>eCCs</a:t>
            </a:r>
            <a:r>
              <a:rPr lang="en-US" sz="2000" dirty="0"/>
              <a:t> are an XML format defined by CAP [51]</a:t>
            </a:r>
          </a:p>
          <a:p>
            <a:pPr lvl="1"/>
            <a:r>
              <a:rPr lang="en-US" sz="1800" dirty="0"/>
              <a:t>Question and answer forms</a:t>
            </a:r>
          </a:p>
          <a:p>
            <a:pPr lvl="1"/>
            <a:r>
              <a:rPr lang="en-US" sz="1800" dirty="0"/>
              <a:t>"</a:t>
            </a:r>
            <a:r>
              <a:rPr lang="en-US" sz="1800" dirty="0" err="1"/>
              <a:t>Ckey</a:t>
            </a:r>
            <a:r>
              <a:rPr lang="en-US" sz="1800" dirty="0"/>
              <a:t>" identifiers used for each item</a:t>
            </a:r>
          </a:p>
          <a:p>
            <a:pPr lvl="1"/>
            <a:r>
              <a:rPr lang="en-US" sz="1800" dirty="0"/>
              <a:t>These can be mapped to SNOMED, a coding standard strongly supported by US Core</a:t>
            </a:r>
          </a:p>
          <a:p>
            <a:r>
              <a:rPr lang="en-US" sz="2000" dirty="0"/>
              <a:t>Checklists like </a:t>
            </a:r>
            <a:r>
              <a:rPr lang="en-US" sz="2000" dirty="0" err="1"/>
              <a:t>eCCs</a:t>
            </a:r>
            <a:r>
              <a:rPr lang="en-US" sz="2000" dirty="0"/>
              <a:t> are associated with higher completion rates for pathology reports [53]</a:t>
            </a:r>
          </a:p>
          <a:p>
            <a:r>
              <a:rPr lang="en-US" sz="2000" dirty="0"/>
              <a:t>Over 5000 pathologists were using </a:t>
            </a:r>
            <a:r>
              <a:rPr lang="en-US" sz="2000" dirty="0" err="1"/>
              <a:t>eCCs</a:t>
            </a:r>
            <a:r>
              <a:rPr lang="en-US" sz="2000" dirty="0"/>
              <a:t> as of September 2018 [51]</a:t>
            </a:r>
          </a:p>
          <a:p>
            <a:r>
              <a:rPr lang="en-US" sz="2000" dirty="0"/>
              <a:t>CDC has worked with CAP to develop cancer protocols and </a:t>
            </a:r>
            <a:r>
              <a:rPr lang="en-US" sz="2000" dirty="0" err="1"/>
              <a:t>eCCs</a:t>
            </a:r>
            <a:r>
              <a:rPr lang="en-US" sz="2000" dirty="0"/>
              <a:t> for standardized reporting of coded cancer pathology and biomarker data [47]</a:t>
            </a:r>
          </a:p>
        </p:txBody>
      </p:sp>
      <p:sp>
        <p:nvSpPr>
          <p:cNvPr id="2" name="Slide Number Placeholder 1">
            <a:extLst>
              <a:ext uri="{FF2B5EF4-FFF2-40B4-BE49-F238E27FC236}">
                <a16:creationId xmlns:a16="http://schemas.microsoft.com/office/drawing/2014/main" id="{6F3FFAC8-B667-B24E-B7E7-D290A41B75A8}"/>
              </a:ext>
            </a:extLst>
          </p:cNvPr>
          <p:cNvSpPr>
            <a:spLocks noGrp="1"/>
          </p:cNvSpPr>
          <p:nvPr>
            <p:ph type="sldNum" sz="quarter" idx="11"/>
          </p:nvPr>
        </p:nvSpPr>
        <p:spPr/>
        <p:txBody>
          <a:bodyPr/>
          <a:lstStyle/>
          <a:p>
            <a:fld id="{2F2F552B-1952-B44E-8CAB-5705F0ACD2E2}" type="slidenum">
              <a:rPr lang="uk-UA" smtClean="0"/>
              <a:pPr/>
              <a:t>92</a:t>
            </a:fld>
            <a:endParaRPr lang="uk-UA"/>
          </a:p>
        </p:txBody>
      </p:sp>
    </p:spTree>
    <p:extLst>
      <p:ext uri="{BB962C8B-B14F-4D97-AF65-F5344CB8AC3E}">
        <p14:creationId xmlns:p14="http://schemas.microsoft.com/office/powerpoint/2010/main" val="1503937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C714CE-B315-454E-9902-973C512416CE}"/>
              </a:ext>
            </a:extLst>
          </p:cNvPr>
          <p:cNvSpPr>
            <a:spLocks noGrp="1"/>
          </p:cNvSpPr>
          <p:nvPr>
            <p:ph type="title"/>
          </p:nvPr>
        </p:nvSpPr>
        <p:spPr/>
        <p:txBody>
          <a:bodyPr/>
          <a:lstStyle/>
          <a:p>
            <a:r>
              <a:rPr lang="en-US"/>
              <a:t>Information Standards: CAP eCC (2 of 2)</a:t>
            </a:r>
          </a:p>
        </p:txBody>
      </p:sp>
      <p:sp>
        <p:nvSpPr>
          <p:cNvPr id="4" name="Content Placeholder 3">
            <a:extLst>
              <a:ext uri="{FF2B5EF4-FFF2-40B4-BE49-F238E27FC236}">
                <a16:creationId xmlns:a16="http://schemas.microsoft.com/office/drawing/2014/main" id="{5255033C-5850-6542-8242-420F5A61F69F}"/>
              </a:ext>
            </a:extLst>
          </p:cNvPr>
          <p:cNvSpPr>
            <a:spLocks noGrp="1"/>
          </p:cNvSpPr>
          <p:nvPr>
            <p:ph sz="quarter" idx="12"/>
          </p:nvPr>
        </p:nvSpPr>
        <p:spPr/>
        <p:txBody>
          <a:bodyPr/>
          <a:lstStyle/>
          <a:p>
            <a:r>
              <a:rPr lang="en-US" sz="2000"/>
              <a:t>Old workflow was text entry into a report and the encoding happened afterwards / separately [51]</a:t>
            </a:r>
          </a:p>
          <a:p>
            <a:r>
              <a:rPr lang="en-US" sz="2000"/>
              <a:t>New workflow involves filling out the eCC and then a human readable report is generated along with the encoded discrete information [51]</a:t>
            </a:r>
          </a:p>
          <a:p>
            <a:r>
              <a:rPr lang="en-US" sz="2000"/>
              <a:t>SDC facilitates the implementation of eCCs [51]</a:t>
            </a:r>
          </a:p>
          <a:p>
            <a:pPr lvl="1"/>
            <a:r>
              <a:rPr lang="en-US" sz="1800"/>
              <a:t>SDC allows for more sophisticated data entry systems</a:t>
            </a:r>
          </a:p>
          <a:p>
            <a:r>
              <a:rPr lang="en-US" sz="2000"/>
              <a:t>Nebraska Lexicon working on mapping CAP synoptic reporting to SNOMED CT and LOINC [51]</a:t>
            </a:r>
          </a:p>
          <a:p>
            <a:pPr lvl="1"/>
            <a:r>
              <a:rPr lang="en-US" sz="1800"/>
              <a:t>US Core supports using LOINC and SNOMED codes as respective questions and answers within a pathology report</a:t>
            </a:r>
          </a:p>
          <a:p>
            <a:pPr lvl="1"/>
            <a:r>
              <a:rPr lang="en-US" sz="1800"/>
              <a:t>The Nebraska Lexicon mapping is currently limited to breast and colon cancers [39]</a:t>
            </a:r>
          </a:p>
          <a:p>
            <a:r>
              <a:rPr lang="en-US" sz="2000"/>
              <a:t>SDC still a work in progress [51]</a:t>
            </a:r>
          </a:p>
          <a:p>
            <a:pPr lvl="1"/>
            <a:r>
              <a:rPr lang="en-US" sz="2000"/>
              <a:t>Towards expanding breadth of synoptic reporting data coverage and increasing exposure across current LIS</a:t>
            </a:r>
          </a:p>
        </p:txBody>
      </p:sp>
      <p:sp>
        <p:nvSpPr>
          <p:cNvPr id="2" name="Slide Number Placeholder 1">
            <a:extLst>
              <a:ext uri="{FF2B5EF4-FFF2-40B4-BE49-F238E27FC236}">
                <a16:creationId xmlns:a16="http://schemas.microsoft.com/office/drawing/2014/main" id="{6F3FFAC8-B667-B24E-B7E7-D290A41B75A8}"/>
              </a:ext>
            </a:extLst>
          </p:cNvPr>
          <p:cNvSpPr>
            <a:spLocks noGrp="1"/>
          </p:cNvSpPr>
          <p:nvPr>
            <p:ph type="sldNum" sz="quarter" idx="11"/>
          </p:nvPr>
        </p:nvSpPr>
        <p:spPr/>
        <p:txBody>
          <a:bodyPr/>
          <a:lstStyle/>
          <a:p>
            <a:fld id="{2F2F552B-1952-B44E-8CAB-5705F0ACD2E2}" type="slidenum">
              <a:rPr lang="uk-UA" smtClean="0"/>
              <a:pPr/>
              <a:t>93</a:t>
            </a:fld>
            <a:endParaRPr lang="uk-UA"/>
          </a:p>
        </p:txBody>
      </p:sp>
    </p:spTree>
    <p:extLst>
      <p:ext uri="{BB962C8B-B14F-4D97-AF65-F5344CB8AC3E}">
        <p14:creationId xmlns:p14="http://schemas.microsoft.com/office/powerpoint/2010/main" val="472019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1CF71-CA6D-054A-81B6-C0CCD0F3D4CB}"/>
              </a:ext>
            </a:extLst>
          </p:cNvPr>
          <p:cNvSpPr>
            <a:spLocks noGrp="1"/>
          </p:cNvSpPr>
          <p:nvPr>
            <p:ph type="title"/>
          </p:nvPr>
        </p:nvSpPr>
        <p:spPr/>
        <p:txBody>
          <a:bodyPr/>
          <a:lstStyle/>
          <a:p>
            <a:r>
              <a:rPr lang="en-US"/>
              <a:t>Information Standards: Checklist Improvements</a:t>
            </a:r>
          </a:p>
        </p:txBody>
      </p:sp>
      <p:sp>
        <p:nvSpPr>
          <p:cNvPr id="4" name="Content Placeholder 3">
            <a:extLst>
              <a:ext uri="{FF2B5EF4-FFF2-40B4-BE49-F238E27FC236}">
                <a16:creationId xmlns:a16="http://schemas.microsoft.com/office/drawing/2014/main" id="{DDD6825F-572B-084C-BC80-EDE16A18760B}"/>
              </a:ext>
            </a:extLst>
          </p:cNvPr>
          <p:cNvSpPr>
            <a:spLocks noGrp="1"/>
          </p:cNvSpPr>
          <p:nvPr>
            <p:ph sz="quarter" idx="12"/>
          </p:nvPr>
        </p:nvSpPr>
        <p:spPr/>
        <p:txBody>
          <a:bodyPr/>
          <a:lstStyle/>
          <a:p>
            <a:r>
              <a:rPr lang="en-US"/>
              <a:t>There have been efforts to streamline the CAP checklists [50]</a:t>
            </a:r>
          </a:p>
          <a:p>
            <a:pPr lvl="1"/>
            <a:r>
              <a:rPr lang="en-US"/>
              <a:t>Making them easier to use may increase accuracy and compliance [50]</a:t>
            </a:r>
          </a:p>
          <a:p>
            <a:r>
              <a:rPr lang="en-US"/>
              <a:t>Interactive web-based implementations of the CAP checklists have been proposed and piloted [50]</a:t>
            </a:r>
          </a:p>
          <a:p>
            <a:pPr lvl="1"/>
            <a:r>
              <a:rPr lang="en-US"/>
              <a:t>Have shown improved accuracy and lower amendment rates [50]</a:t>
            </a:r>
          </a:p>
          <a:p>
            <a:r>
              <a:rPr lang="en-US"/>
              <a:t>Additional benefits come from removing optional data elements, automated reminders for missing elements, and forcing functions [53]</a:t>
            </a:r>
          </a:p>
          <a:p>
            <a:r>
              <a:rPr lang="en-US"/>
              <a:t>Old guidance for how pathology reports should be formatted could still have some bearing for narrative portion of eCC and SDC approaches [56]</a:t>
            </a:r>
          </a:p>
        </p:txBody>
      </p:sp>
      <p:sp>
        <p:nvSpPr>
          <p:cNvPr id="2" name="Slide Number Placeholder 1">
            <a:extLst>
              <a:ext uri="{FF2B5EF4-FFF2-40B4-BE49-F238E27FC236}">
                <a16:creationId xmlns:a16="http://schemas.microsoft.com/office/drawing/2014/main" id="{7601EAD1-E630-534A-878A-6D4FCCCB1ED1}"/>
              </a:ext>
            </a:extLst>
          </p:cNvPr>
          <p:cNvSpPr>
            <a:spLocks noGrp="1"/>
          </p:cNvSpPr>
          <p:nvPr>
            <p:ph type="sldNum" sz="quarter" idx="11"/>
          </p:nvPr>
        </p:nvSpPr>
        <p:spPr/>
        <p:txBody>
          <a:bodyPr/>
          <a:lstStyle/>
          <a:p>
            <a:fld id="{2F2F552B-1952-B44E-8CAB-5705F0ACD2E2}" type="slidenum">
              <a:rPr lang="uk-UA" smtClean="0"/>
              <a:pPr/>
              <a:t>94</a:t>
            </a:fld>
            <a:endParaRPr lang="uk-UA"/>
          </a:p>
        </p:txBody>
      </p:sp>
    </p:spTree>
    <p:extLst>
      <p:ext uri="{BB962C8B-B14F-4D97-AF65-F5344CB8AC3E}">
        <p14:creationId xmlns:p14="http://schemas.microsoft.com/office/powerpoint/2010/main" val="3437653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F46AA8-5E8E-4845-A28A-E0C059522CB4}"/>
              </a:ext>
            </a:extLst>
          </p:cNvPr>
          <p:cNvSpPr>
            <a:spLocks noGrp="1"/>
          </p:cNvSpPr>
          <p:nvPr>
            <p:ph type="title"/>
          </p:nvPr>
        </p:nvSpPr>
        <p:spPr/>
        <p:txBody>
          <a:bodyPr/>
          <a:lstStyle/>
          <a:p>
            <a:r>
              <a:rPr lang="en-US"/>
              <a:t>Information Standards: Checklist Licensing</a:t>
            </a:r>
          </a:p>
        </p:txBody>
      </p:sp>
      <p:sp>
        <p:nvSpPr>
          <p:cNvPr id="4" name="Content Placeholder 3">
            <a:extLst>
              <a:ext uri="{FF2B5EF4-FFF2-40B4-BE49-F238E27FC236}">
                <a16:creationId xmlns:a16="http://schemas.microsoft.com/office/drawing/2014/main" id="{07D17FC9-3892-2A4A-8A9A-EBA801F31735}"/>
              </a:ext>
            </a:extLst>
          </p:cNvPr>
          <p:cNvSpPr>
            <a:spLocks noGrp="1"/>
          </p:cNvSpPr>
          <p:nvPr>
            <p:ph sz="quarter" idx="12"/>
          </p:nvPr>
        </p:nvSpPr>
        <p:spPr/>
        <p:txBody>
          <a:bodyPr/>
          <a:lstStyle/>
          <a:p>
            <a:r>
              <a:rPr lang="en-US" dirty="0"/>
              <a:t>CAP checklists and American Joint Commission on Cancer (AJCC) TNM staging system are both copyrighted [53]</a:t>
            </a:r>
          </a:p>
          <a:p>
            <a:r>
              <a:rPr lang="en-US" dirty="0"/>
              <a:t>CAP </a:t>
            </a:r>
            <a:r>
              <a:rPr lang="en-US" dirty="0" err="1"/>
              <a:t>eCC</a:t>
            </a:r>
            <a:r>
              <a:rPr lang="en-US" dirty="0"/>
              <a:t> schema is free, but the actual forms are licensed when filled in [I-5]</a:t>
            </a:r>
          </a:p>
          <a:p>
            <a:r>
              <a:rPr lang="en-US" dirty="0"/>
              <a:t>Recent adoption of </a:t>
            </a:r>
            <a:r>
              <a:rPr lang="en-US" dirty="0" err="1"/>
              <a:t>eCCs</a:t>
            </a:r>
            <a:r>
              <a:rPr lang="en-US" dirty="0"/>
              <a:t>, which require a license, has been slow because there are no incentives for labs to change their workflows [47]</a:t>
            </a:r>
          </a:p>
          <a:p>
            <a:r>
              <a:rPr lang="en-US" dirty="0"/>
              <a:t>These restrictions may inhibit adoption [53]</a:t>
            </a:r>
          </a:p>
          <a:p>
            <a:endParaRPr lang="en-US" dirty="0"/>
          </a:p>
        </p:txBody>
      </p:sp>
      <p:sp>
        <p:nvSpPr>
          <p:cNvPr id="2" name="Slide Number Placeholder 1">
            <a:extLst>
              <a:ext uri="{FF2B5EF4-FFF2-40B4-BE49-F238E27FC236}">
                <a16:creationId xmlns:a16="http://schemas.microsoft.com/office/drawing/2014/main" id="{09F2313D-59DA-404E-8C8C-058B7F7E8D7B}"/>
              </a:ext>
            </a:extLst>
          </p:cNvPr>
          <p:cNvSpPr>
            <a:spLocks noGrp="1"/>
          </p:cNvSpPr>
          <p:nvPr>
            <p:ph type="sldNum" sz="quarter" idx="11"/>
          </p:nvPr>
        </p:nvSpPr>
        <p:spPr/>
        <p:txBody>
          <a:bodyPr/>
          <a:lstStyle/>
          <a:p>
            <a:fld id="{2F2F552B-1952-B44E-8CAB-5705F0ACD2E2}" type="slidenum">
              <a:rPr lang="uk-UA" smtClean="0"/>
              <a:pPr/>
              <a:t>95</a:t>
            </a:fld>
            <a:endParaRPr lang="uk-UA"/>
          </a:p>
        </p:txBody>
      </p:sp>
    </p:spTree>
    <p:extLst>
      <p:ext uri="{BB962C8B-B14F-4D97-AF65-F5344CB8AC3E}">
        <p14:creationId xmlns:p14="http://schemas.microsoft.com/office/powerpoint/2010/main" val="7196813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62E933-ACAF-B649-B81A-099BECCD737C}"/>
              </a:ext>
            </a:extLst>
          </p:cNvPr>
          <p:cNvSpPr>
            <a:spLocks noGrp="1"/>
          </p:cNvSpPr>
          <p:nvPr>
            <p:ph type="title"/>
          </p:nvPr>
        </p:nvSpPr>
        <p:spPr/>
        <p:txBody>
          <a:bodyPr/>
          <a:lstStyle/>
          <a:p>
            <a:r>
              <a:rPr lang="en-US"/>
              <a:t>Information Standards: Current Practices (1 of 2)</a:t>
            </a:r>
          </a:p>
        </p:txBody>
      </p:sp>
      <p:sp>
        <p:nvSpPr>
          <p:cNvPr id="4" name="Content Placeholder 3">
            <a:extLst>
              <a:ext uri="{FF2B5EF4-FFF2-40B4-BE49-F238E27FC236}">
                <a16:creationId xmlns:a16="http://schemas.microsoft.com/office/drawing/2014/main" id="{C868D05B-0576-F948-A784-14EC8C5917B0}"/>
              </a:ext>
            </a:extLst>
          </p:cNvPr>
          <p:cNvSpPr>
            <a:spLocks noGrp="1"/>
          </p:cNvSpPr>
          <p:nvPr>
            <p:ph sz="quarter" idx="12"/>
          </p:nvPr>
        </p:nvSpPr>
        <p:spPr/>
        <p:txBody>
          <a:bodyPr/>
          <a:lstStyle/>
          <a:p>
            <a:r>
              <a:rPr lang="en-US"/>
              <a:t>Pathology Results Capture and Interpretation [I-9] [I-11]</a:t>
            </a:r>
          </a:p>
          <a:p>
            <a:pPr lvl="1"/>
            <a:r>
              <a:rPr lang="en-US" sz="2000"/>
              <a:t>Cytology (Pap) Tests</a:t>
            </a:r>
          </a:p>
          <a:p>
            <a:pPr lvl="2"/>
            <a:r>
              <a:rPr lang="en-US" sz="1800"/>
              <a:t>Bethesda System is widely used standard for PAP test [I-9]</a:t>
            </a:r>
          </a:p>
          <a:p>
            <a:pPr lvl="2"/>
            <a:r>
              <a:rPr lang="en-US" sz="1800"/>
              <a:t>It is a uniform reporting system [43] created in 1988 to standardize data and improve communication of cytology results</a:t>
            </a:r>
          </a:p>
          <a:p>
            <a:pPr lvl="2"/>
            <a:r>
              <a:rPr lang="en-US" sz="1800"/>
              <a:t>Defines concrete “categories” of cytology results [40]</a:t>
            </a:r>
          </a:p>
          <a:p>
            <a:pPr lvl="2"/>
            <a:r>
              <a:rPr lang="en-US" sz="1800"/>
              <a:t>Although Bethesda System defines discrete fields, many labs will report these results using unstructured, free-text [I-11]</a:t>
            </a:r>
          </a:p>
          <a:p>
            <a:pPr lvl="1"/>
            <a:r>
              <a:rPr lang="en-US" sz="2000"/>
              <a:t>HPV Tests</a:t>
            </a:r>
            <a:r>
              <a:rPr lang="en-US" sz="2200"/>
              <a:t>	</a:t>
            </a:r>
            <a:r>
              <a:rPr lang="en-US"/>
              <a:t>	</a:t>
            </a:r>
          </a:p>
          <a:p>
            <a:pPr lvl="2"/>
            <a:r>
              <a:rPr lang="en-US" sz="1800"/>
              <a:t>HPV Tests results are almost always relayed as free-text [I-9]</a:t>
            </a:r>
          </a:p>
          <a:p>
            <a:pPr lvl="2"/>
            <a:r>
              <a:rPr lang="en-US" sz="1800"/>
              <a:t>Recent push towards being more specific with HPV test reporting [I-11]</a:t>
            </a:r>
          </a:p>
          <a:p>
            <a:pPr lvl="4"/>
            <a:r>
              <a:rPr lang="en-US"/>
              <a:t>Shift from simply reporting +/- to reporting more specific viral strand (ex. HPV-16 vs. HPV-18)</a:t>
            </a:r>
          </a:p>
        </p:txBody>
      </p:sp>
      <p:sp>
        <p:nvSpPr>
          <p:cNvPr id="2" name="Slide Number Placeholder 1">
            <a:extLst>
              <a:ext uri="{FF2B5EF4-FFF2-40B4-BE49-F238E27FC236}">
                <a16:creationId xmlns:a16="http://schemas.microsoft.com/office/drawing/2014/main" id="{0E79ED8C-3C9F-254F-876F-A0CB778F6D0E}"/>
              </a:ext>
            </a:extLst>
          </p:cNvPr>
          <p:cNvSpPr>
            <a:spLocks noGrp="1"/>
          </p:cNvSpPr>
          <p:nvPr>
            <p:ph type="sldNum" sz="quarter" idx="11"/>
          </p:nvPr>
        </p:nvSpPr>
        <p:spPr/>
        <p:txBody>
          <a:bodyPr/>
          <a:lstStyle/>
          <a:p>
            <a:fld id="{2F2F552B-1952-B44E-8CAB-5705F0ACD2E2}" type="slidenum">
              <a:rPr lang="uk-UA" smtClean="0"/>
              <a:pPr/>
              <a:t>96</a:t>
            </a:fld>
            <a:endParaRPr lang="uk-UA"/>
          </a:p>
        </p:txBody>
      </p:sp>
    </p:spTree>
    <p:extLst>
      <p:ext uri="{BB962C8B-B14F-4D97-AF65-F5344CB8AC3E}">
        <p14:creationId xmlns:p14="http://schemas.microsoft.com/office/powerpoint/2010/main" val="21153288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12B1E-C9BC-4EEE-9303-434AF816F560}"/>
              </a:ext>
            </a:extLst>
          </p:cNvPr>
          <p:cNvSpPr>
            <a:spLocks noGrp="1"/>
          </p:cNvSpPr>
          <p:nvPr>
            <p:ph type="title"/>
          </p:nvPr>
        </p:nvSpPr>
        <p:spPr/>
        <p:txBody>
          <a:bodyPr/>
          <a:lstStyle/>
          <a:p>
            <a:r>
              <a:rPr lang="en-US"/>
              <a:t>Information Standards: Current Practices (2 of 2)</a:t>
            </a:r>
          </a:p>
        </p:txBody>
      </p:sp>
      <p:sp>
        <p:nvSpPr>
          <p:cNvPr id="4" name="Content Placeholder 3">
            <a:extLst>
              <a:ext uri="{FF2B5EF4-FFF2-40B4-BE49-F238E27FC236}">
                <a16:creationId xmlns:a16="http://schemas.microsoft.com/office/drawing/2014/main" id="{F71B823B-E08D-43F0-9EAD-6837EE8215CB}"/>
              </a:ext>
            </a:extLst>
          </p:cNvPr>
          <p:cNvSpPr>
            <a:spLocks noGrp="1"/>
          </p:cNvSpPr>
          <p:nvPr>
            <p:ph sz="quarter" idx="12"/>
          </p:nvPr>
        </p:nvSpPr>
        <p:spPr/>
        <p:txBody>
          <a:bodyPr/>
          <a:lstStyle/>
          <a:p>
            <a:r>
              <a:rPr lang="en-US"/>
              <a:t>Pathology Results Capture &amp; Interpretation [I-12]</a:t>
            </a:r>
          </a:p>
          <a:p>
            <a:pPr lvl="1"/>
            <a:r>
              <a:rPr lang="en-US" sz="2000"/>
              <a:t>High degree of regional variability in how pathologists work</a:t>
            </a:r>
          </a:p>
          <a:p>
            <a:pPr lvl="1"/>
            <a:r>
              <a:rPr lang="en-US" sz="2000"/>
              <a:t>Labs are highly resistive to introducing standardization for reporting results or providing discrete results in conjunction with narrative report</a:t>
            </a:r>
          </a:p>
          <a:p>
            <a:pPr lvl="2"/>
            <a:r>
              <a:rPr lang="en-US" sz="1800"/>
              <a:t>They have little incentive to do so</a:t>
            </a:r>
          </a:p>
        </p:txBody>
      </p:sp>
      <p:sp>
        <p:nvSpPr>
          <p:cNvPr id="2" name="Slide Number Placeholder 1">
            <a:extLst>
              <a:ext uri="{FF2B5EF4-FFF2-40B4-BE49-F238E27FC236}">
                <a16:creationId xmlns:a16="http://schemas.microsoft.com/office/drawing/2014/main" id="{CD88BB1C-4FF9-4B2F-9A4E-EA5208977CB8}"/>
              </a:ext>
            </a:extLst>
          </p:cNvPr>
          <p:cNvSpPr>
            <a:spLocks noGrp="1"/>
          </p:cNvSpPr>
          <p:nvPr>
            <p:ph type="sldNum" sz="quarter" idx="11"/>
          </p:nvPr>
        </p:nvSpPr>
        <p:spPr/>
        <p:txBody>
          <a:bodyPr/>
          <a:lstStyle/>
          <a:p>
            <a:fld id="{2F2F552B-1952-B44E-8CAB-5705F0ACD2E2}" type="slidenum">
              <a:rPr lang="uk-UA" smtClean="0"/>
              <a:pPr/>
              <a:t>97</a:t>
            </a:fld>
            <a:endParaRPr lang="uk-UA"/>
          </a:p>
        </p:txBody>
      </p:sp>
    </p:spTree>
    <p:extLst>
      <p:ext uri="{BB962C8B-B14F-4D97-AF65-F5344CB8AC3E}">
        <p14:creationId xmlns:p14="http://schemas.microsoft.com/office/powerpoint/2010/main" val="92013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DB9A9B-56BD-E649-A135-C490F17BDA76}"/>
              </a:ext>
            </a:extLst>
          </p:cNvPr>
          <p:cNvSpPr>
            <a:spLocks noGrp="1"/>
          </p:cNvSpPr>
          <p:nvPr>
            <p:ph type="title"/>
          </p:nvPr>
        </p:nvSpPr>
        <p:spPr/>
        <p:txBody>
          <a:bodyPr/>
          <a:lstStyle/>
          <a:p>
            <a:r>
              <a:rPr lang="en-US"/>
              <a:t>Information Standards: Other Standards (1 of 3)</a:t>
            </a:r>
          </a:p>
        </p:txBody>
      </p:sp>
      <p:sp>
        <p:nvSpPr>
          <p:cNvPr id="4" name="Content Placeholder 3">
            <a:extLst>
              <a:ext uri="{FF2B5EF4-FFF2-40B4-BE49-F238E27FC236}">
                <a16:creationId xmlns:a16="http://schemas.microsoft.com/office/drawing/2014/main" id="{0ECE1AD1-7A8F-3A4A-B6E4-E2449255F183}"/>
              </a:ext>
            </a:extLst>
          </p:cNvPr>
          <p:cNvSpPr>
            <a:spLocks noGrp="1"/>
          </p:cNvSpPr>
          <p:nvPr>
            <p:ph sz="quarter" idx="12"/>
          </p:nvPr>
        </p:nvSpPr>
        <p:spPr/>
        <p:txBody>
          <a:bodyPr vert="horz" lIns="91440" tIns="45720" rIns="91440" bIns="45720" rtlCol="0" anchor="t">
            <a:noAutofit/>
          </a:bodyPr>
          <a:lstStyle/>
          <a:p>
            <a:r>
              <a:rPr lang="en-US"/>
              <a:t>CAP Cytopathology Accreditation Checklist [40]</a:t>
            </a:r>
          </a:p>
          <a:p>
            <a:pPr lvl="1" indent="-344170"/>
            <a:r>
              <a:rPr lang="en-US" sz="2000"/>
              <a:t>Guidelines for how to write a cytopathology report and what information to include</a:t>
            </a:r>
          </a:p>
          <a:p>
            <a:pPr lvl="1" indent="-344170"/>
            <a:r>
              <a:rPr lang="en-US" sz="2000"/>
              <a:t>However, does not specify a format other than PDF (non-discrete data)</a:t>
            </a:r>
          </a:p>
          <a:p>
            <a:r>
              <a:rPr lang="en-US"/>
              <a:t>LOINC’s complexity makes it difficult to be properly adopted by labs [52]</a:t>
            </a:r>
          </a:p>
          <a:p>
            <a:pPr lvl="1" indent="-344170"/>
            <a:r>
              <a:rPr lang="en-US" sz="2000"/>
              <a:t>It is resource-intensive to select the most correct code for each lab test</a:t>
            </a:r>
          </a:p>
          <a:p>
            <a:pPr lvl="1" indent="-344170"/>
            <a:r>
              <a:rPr lang="en-US" sz="2000"/>
              <a:t>Codes are not uniformly assigned across laboratories</a:t>
            </a:r>
          </a:p>
          <a:p>
            <a:pPr lvl="1" indent="-344170"/>
            <a:r>
              <a:rPr lang="en-US" sz="2000"/>
              <a:t>2 inequivalent tests may be assigned the same LOINC code</a:t>
            </a:r>
          </a:p>
          <a:p>
            <a:r>
              <a:rPr lang="en-US"/>
              <a:t>Laboratories are not directly incentivized to adopt standards like LOINC [52]</a:t>
            </a:r>
          </a:p>
          <a:p>
            <a:pPr lvl="1" indent="-344170"/>
            <a:r>
              <a:rPr lang="en-US" sz="2000"/>
              <a:t>They do not qualify for the same quality measure incentives as hospitals do</a:t>
            </a:r>
          </a:p>
          <a:p>
            <a:pPr lvl="1" indent="-344170"/>
            <a:r>
              <a:rPr lang="en-US" sz="2000"/>
              <a:t>However, many laboratories include LOINC codes in their data so that their customers (e.g., hospitals) can meet their own reporting requirements [52]</a:t>
            </a:r>
          </a:p>
          <a:p>
            <a:endParaRPr lang="en-US"/>
          </a:p>
        </p:txBody>
      </p:sp>
      <p:sp>
        <p:nvSpPr>
          <p:cNvPr id="2" name="Slide Number Placeholder 1">
            <a:extLst>
              <a:ext uri="{FF2B5EF4-FFF2-40B4-BE49-F238E27FC236}">
                <a16:creationId xmlns:a16="http://schemas.microsoft.com/office/drawing/2014/main" id="{D33019DA-BB54-514A-AD26-863FB8442B33}"/>
              </a:ext>
            </a:extLst>
          </p:cNvPr>
          <p:cNvSpPr>
            <a:spLocks noGrp="1"/>
          </p:cNvSpPr>
          <p:nvPr>
            <p:ph type="sldNum" sz="quarter" idx="11"/>
          </p:nvPr>
        </p:nvSpPr>
        <p:spPr/>
        <p:txBody>
          <a:bodyPr/>
          <a:lstStyle/>
          <a:p>
            <a:fld id="{2F2F552B-1952-B44E-8CAB-5705F0ACD2E2}" type="slidenum">
              <a:rPr lang="uk-UA" smtClean="0"/>
              <a:pPr/>
              <a:t>98</a:t>
            </a:fld>
            <a:endParaRPr lang="uk-UA"/>
          </a:p>
        </p:txBody>
      </p:sp>
    </p:spTree>
    <p:extLst>
      <p:ext uri="{BB962C8B-B14F-4D97-AF65-F5344CB8AC3E}">
        <p14:creationId xmlns:p14="http://schemas.microsoft.com/office/powerpoint/2010/main" val="2874273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155407-0C32-5248-91D6-0F1B994D2D04}"/>
              </a:ext>
            </a:extLst>
          </p:cNvPr>
          <p:cNvSpPr>
            <a:spLocks noGrp="1"/>
          </p:cNvSpPr>
          <p:nvPr>
            <p:ph type="title"/>
          </p:nvPr>
        </p:nvSpPr>
        <p:spPr/>
        <p:txBody>
          <a:bodyPr/>
          <a:lstStyle/>
          <a:p>
            <a:r>
              <a:rPr lang="en-US"/>
              <a:t>Information Standards: Other Standards (2 of 3)</a:t>
            </a:r>
          </a:p>
        </p:txBody>
      </p:sp>
      <p:sp>
        <p:nvSpPr>
          <p:cNvPr id="4" name="Content Placeholder 3">
            <a:extLst>
              <a:ext uri="{FF2B5EF4-FFF2-40B4-BE49-F238E27FC236}">
                <a16:creationId xmlns:a16="http://schemas.microsoft.com/office/drawing/2014/main" id="{368FD364-8BC5-3846-A50D-87E54D3B9267}"/>
              </a:ext>
            </a:extLst>
          </p:cNvPr>
          <p:cNvSpPr>
            <a:spLocks noGrp="1"/>
          </p:cNvSpPr>
          <p:nvPr>
            <p:ph sz="quarter" idx="12"/>
          </p:nvPr>
        </p:nvSpPr>
        <p:spPr/>
        <p:txBody>
          <a:bodyPr/>
          <a:lstStyle/>
          <a:p>
            <a:r>
              <a:rPr lang="en-US"/>
              <a:t>Needs and requirements around cancer reporting and cancer registries are driving interoperability in LIS [47]</a:t>
            </a:r>
          </a:p>
          <a:p>
            <a:r>
              <a:rPr lang="en-US"/>
              <a:t>Many Central Cancer Registries (CCRs) are receiving reporting data in HL7 Clinical Document Architecture (CDA) [47]</a:t>
            </a:r>
          </a:p>
          <a:p>
            <a:pPr lvl="1"/>
            <a:r>
              <a:rPr lang="en-US"/>
              <a:t>While CDA requires some high-level structured metadata fields, the document’s body can be a PDF, a Microsoft Word document, or even a scanned image file [68]</a:t>
            </a:r>
          </a:p>
          <a:p>
            <a:r>
              <a:rPr lang="en-US"/>
              <a:t>Increasing availability of cancer reporting data available via FHIR APIs is active area of work [47]</a:t>
            </a:r>
          </a:p>
        </p:txBody>
      </p:sp>
      <p:sp>
        <p:nvSpPr>
          <p:cNvPr id="2" name="Slide Number Placeholder 1">
            <a:extLst>
              <a:ext uri="{FF2B5EF4-FFF2-40B4-BE49-F238E27FC236}">
                <a16:creationId xmlns:a16="http://schemas.microsoft.com/office/drawing/2014/main" id="{AFD43AA3-A581-B24B-BE97-28C20465FFD7}"/>
              </a:ext>
            </a:extLst>
          </p:cNvPr>
          <p:cNvSpPr>
            <a:spLocks noGrp="1"/>
          </p:cNvSpPr>
          <p:nvPr>
            <p:ph type="sldNum" sz="quarter" idx="11"/>
          </p:nvPr>
        </p:nvSpPr>
        <p:spPr/>
        <p:txBody>
          <a:bodyPr/>
          <a:lstStyle/>
          <a:p>
            <a:fld id="{2F2F552B-1952-B44E-8CAB-5705F0ACD2E2}" type="slidenum">
              <a:rPr lang="uk-UA" smtClean="0"/>
              <a:pPr/>
              <a:t>99</a:t>
            </a:fld>
            <a:endParaRPr lang="uk-UA"/>
          </a:p>
        </p:txBody>
      </p:sp>
    </p:spTree>
    <p:extLst>
      <p:ext uri="{BB962C8B-B14F-4D97-AF65-F5344CB8AC3E}">
        <p14:creationId xmlns:p14="http://schemas.microsoft.com/office/powerpoint/2010/main" val="1384636586"/>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901E961D-FB9D-514F-AA5E-8AA820C06E75}"/>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3896229F-9E5C-FC4B-82DF-4DD38E63E63F}"/>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4" id="{D42081C6-DCB9-C946-97DD-1F50A14AA8F6}" vid="{E682FF53-94A0-4B4B-AD4F-ED2034540D0E}"/>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4" id="{D42081C6-DCB9-C946-97DD-1F50A14AA8F6}" vid="{01641063-B77B-244F-A136-805D08477238}"/>
    </a:ext>
  </a:extLst>
</a:theme>
</file>

<file path=ppt/theme/theme5.xml><?xml version="1.0" encoding="utf-8"?>
<a:theme xmlns:a="http://schemas.openxmlformats.org/drawingml/2006/main" name="4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HEALTH_FFRDC_briefing_template.pptx" id="{84FF6B39-4D6B-4AAB-B33B-6F2E86822FD8}" vid="{167352DF-7CA6-459A-8A3F-8F7352C60E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Description xmlns="dd37c9a8-aab1-4b0a-adaf-d8ad8475de2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114E827EF3DF44BA4E59A461CC4DA7" ma:contentTypeVersion="12" ma:contentTypeDescription="Create a new document." ma:contentTypeScope="" ma:versionID="1877e5091610bdd6ecce42be84c2af42">
  <xsd:schema xmlns:xsd="http://www.w3.org/2001/XMLSchema" xmlns:xs="http://www.w3.org/2001/XMLSchema" xmlns:p="http://schemas.microsoft.com/office/2006/metadata/properties" xmlns:ns2="dd37c9a8-aab1-4b0a-adaf-d8ad8475de2e" xmlns:ns3="ada5df0c-07a0-4161-869c-31958091f7ef" targetNamespace="http://schemas.microsoft.com/office/2006/metadata/properties" ma:root="true" ma:fieldsID="f1e08f8a026c14e52a744b5820d9cdbf" ns2:_="" ns3:_="">
    <xsd:import namespace="dd37c9a8-aab1-4b0a-adaf-d8ad8475de2e"/>
    <xsd:import namespace="ada5df0c-07a0-4161-869c-31958091f7e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FolderDescriptio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37c9a8-aab1-4b0a-adaf-d8ad8475de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FolderDescription" ma:index="17" nillable="true" ma:displayName="Folder Description" ma:format="Dropdown" ma:internalName="FolderDescription">
      <xsd:simpleType>
        <xsd:restriction base="dms:Text">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da5df0c-07a0-4161-869c-31958091f7e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632E7-7AC2-4A43-82AE-0A1165FA80DE}">
  <ds:schemaRefs>
    <ds:schemaRef ds:uri="http://www.w3.org/XML/1998/namespace"/>
    <ds:schemaRef ds:uri="http://schemas.microsoft.com/office/2006/metadata/properties"/>
    <ds:schemaRef ds:uri="http://schemas.microsoft.com/office/infopath/2007/PartnerControls"/>
    <ds:schemaRef ds:uri="http://purl.org/dc/elements/1.1/"/>
    <ds:schemaRef ds:uri="http://purl.org/dc/dcmitype/"/>
    <ds:schemaRef ds:uri="ada5df0c-07a0-4161-869c-31958091f7ef"/>
    <ds:schemaRef ds:uri="http://schemas.microsoft.com/office/2006/documentManagement/types"/>
    <ds:schemaRef ds:uri="http://schemas.openxmlformats.org/package/2006/metadata/core-properties"/>
    <ds:schemaRef ds:uri="dd37c9a8-aab1-4b0a-adaf-d8ad8475de2e"/>
    <ds:schemaRef ds:uri="http://purl.org/dc/terms/"/>
  </ds:schemaRefs>
</ds:datastoreItem>
</file>

<file path=customXml/itemProps2.xml><?xml version="1.0" encoding="utf-8"?>
<ds:datastoreItem xmlns:ds="http://schemas.openxmlformats.org/officeDocument/2006/customXml" ds:itemID="{87167EFD-2899-4882-93D7-6CE5AA413E47}">
  <ds:schemaRefs>
    <ds:schemaRef ds:uri="http://schemas.microsoft.com/sharepoint/v3/contenttype/forms"/>
  </ds:schemaRefs>
</ds:datastoreItem>
</file>

<file path=customXml/itemProps3.xml><?xml version="1.0" encoding="utf-8"?>
<ds:datastoreItem xmlns:ds="http://schemas.openxmlformats.org/officeDocument/2006/customXml" ds:itemID="{897AC1AC-F7CE-4825-BCB7-DE9228A5554C}">
  <ds:schemaRefs>
    <ds:schemaRef ds:uri="ada5df0c-07a0-4161-869c-31958091f7ef"/>
    <ds:schemaRef ds:uri="dd37c9a8-aab1-4b0a-adaf-d8ad8475d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MITRE_PPT_template_16x9_2020_v6</Template>
  <TotalTime>207</TotalTime>
  <Words>20970</Words>
  <Application>Microsoft Macintosh PowerPoint</Application>
  <PresentationFormat>Widescreen</PresentationFormat>
  <Paragraphs>1676</Paragraphs>
  <Slides>155</Slides>
  <Notes>22</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155</vt:i4>
      </vt:variant>
    </vt:vector>
  </HeadingPairs>
  <TitlesOfParts>
    <vt:vector size="171" baseType="lpstr">
      <vt:lpstr>Arial</vt:lpstr>
      <vt:lpstr>Arial</vt:lpstr>
      <vt:lpstr>Arial Regular</vt:lpstr>
      <vt:lpstr>Calibri</vt:lpstr>
      <vt:lpstr>Courier New</vt:lpstr>
      <vt:lpstr>Lato</vt:lpstr>
      <vt:lpstr>Segoe UI</vt:lpstr>
      <vt:lpstr>Segoe UI Symbol</vt:lpstr>
      <vt:lpstr>Tahoma</vt:lpstr>
      <vt:lpstr>Times New Roman</vt:lpstr>
      <vt:lpstr>Wingdings</vt:lpstr>
      <vt:lpstr>Office Theme</vt:lpstr>
      <vt:lpstr>3_Office Theme</vt:lpstr>
      <vt:lpstr>1_Office Theme</vt:lpstr>
      <vt:lpstr>2_Office Theme</vt:lpstr>
      <vt:lpstr>4_Office Theme</vt:lpstr>
      <vt:lpstr>Clinical Decision Support and Cervical Cancer Screening and Management: Environmental Scan</vt:lpstr>
      <vt:lpstr>Environmental Scan</vt:lpstr>
      <vt:lpstr>Table of Contents</vt:lpstr>
      <vt:lpstr>Project and Environmental Scan Overview</vt:lpstr>
      <vt:lpstr>Introduction</vt:lpstr>
      <vt:lpstr>Cervical Cancer Screening &amp; Management</vt:lpstr>
      <vt:lpstr>Clinical Decision Support (CDS) Development</vt:lpstr>
      <vt:lpstr>Project Timeline</vt:lpstr>
      <vt:lpstr>Environmental Scan: Components</vt:lpstr>
      <vt:lpstr>Key Environmental Scan Themes</vt:lpstr>
      <vt:lpstr>Cervical Cancer Screening and Management Lifecycle</vt:lpstr>
      <vt:lpstr>Underlying Themes Extracted from Detailed Findings</vt:lpstr>
      <vt:lpstr>Data: What data are needed to apply the guidelines?</vt:lpstr>
      <vt:lpstr>Decisions: What decisions must be made and by whom?</vt:lpstr>
      <vt:lpstr>Directions: How can CDS facilitate application of the guidelines?</vt:lpstr>
      <vt:lpstr>Conclusions</vt:lpstr>
      <vt:lpstr>Detailed Findings</vt:lpstr>
      <vt:lpstr>Environmental Scan Components</vt:lpstr>
      <vt:lpstr>Evidence Review</vt:lpstr>
      <vt:lpstr>Evidence Review: Key Takeaways</vt:lpstr>
      <vt:lpstr>Evidence Review: Cervical Cancer Screening Eligibility</vt:lpstr>
      <vt:lpstr>Evidence Review:  Guidelines for  Cervical Cancer Screening</vt:lpstr>
      <vt:lpstr>Cervical Cancer Screening for Asymptomatic, Average Risk Individuals</vt:lpstr>
      <vt:lpstr>CCSM for Adults and Adolescents with HIV Infection &lt;30-year-old [71]</vt:lpstr>
      <vt:lpstr>CCSM for Adults and Adolescents with HIV Infection ≥30-year-old [71]</vt:lpstr>
      <vt:lpstr>CCSM for Immunosuppressed Women Without HIV Infection [72] (1 of 2)</vt:lpstr>
      <vt:lpstr>CCSM for Immunosuppressed Women Without HIV Infection [72] (2 of 2)</vt:lpstr>
      <vt:lpstr>Evidence Review:  Guidelines for Management of Abnormal Cervical Cancer Screening Results</vt:lpstr>
      <vt:lpstr>Management of Abnormal Screening Results [73]</vt:lpstr>
      <vt:lpstr>ASCCP Management Guidelines</vt:lpstr>
      <vt:lpstr>ASCCP Management Guidelines [73]</vt:lpstr>
      <vt:lpstr>ASCCP Management Guidelines for Special Populations</vt:lpstr>
      <vt:lpstr>Special Populations: Patients younger than 25 years</vt:lpstr>
      <vt:lpstr>Special Populations: Pregnancy</vt:lpstr>
      <vt:lpstr>Special Populations: Immunosuppression</vt:lpstr>
      <vt:lpstr>Special Populations: After Hysterectomy</vt:lpstr>
      <vt:lpstr>Special Populations: Older than 65 years with History or Prior Abnormalities</vt:lpstr>
      <vt:lpstr>Data Points Used in CCSM</vt:lpstr>
      <vt:lpstr>Decisions in the CCSM Process</vt:lpstr>
      <vt:lpstr>Current Clinical Practices</vt:lpstr>
      <vt:lpstr>Current Clinical Practices: Key Takeaways</vt:lpstr>
      <vt:lpstr>Current Clinical Practices: Factors Impacting Care (1 of 3)</vt:lpstr>
      <vt:lpstr>Current Clinical Practices: Factors Impacting Care (2 of 3)</vt:lpstr>
      <vt:lpstr>Current Clinical Practices: Factors Impacting Care (3 of 3)</vt:lpstr>
      <vt:lpstr>Current Clinical Practices: Successful CDS Approaches </vt:lpstr>
      <vt:lpstr>Patient Experiences</vt:lpstr>
      <vt:lpstr>Patient Experiences- Key Takeaways</vt:lpstr>
      <vt:lpstr>Patient Experiences: Education Needs</vt:lpstr>
      <vt:lpstr>Patient Experiences: Shared Decision Making (SDM) (1 of 3)</vt:lpstr>
      <vt:lpstr>Patient Experiences: Shared Decision Making (2 of 3)</vt:lpstr>
      <vt:lpstr>Patient Experiences: Shared Decision Making (3 of 3)</vt:lpstr>
      <vt:lpstr>Patient Experiences: Underserved Populations (1 of 2)</vt:lpstr>
      <vt:lpstr>Patient Experiences: Underserved Populations (2 of 2)</vt:lpstr>
      <vt:lpstr>Patient Experiences: Patient Preferences</vt:lpstr>
      <vt:lpstr>EHR and Related Capabilities</vt:lpstr>
      <vt:lpstr>EHR Capabilities – Key Takeaways</vt:lpstr>
      <vt:lpstr>EHR Capabilities: General Information [25]</vt:lpstr>
      <vt:lpstr>EHR Capabilities: General Information</vt:lpstr>
      <vt:lpstr>EHR Capabilities: Enterprise Offerings</vt:lpstr>
      <vt:lpstr>EHR Capabilities: Population Health Data Repositories</vt:lpstr>
      <vt:lpstr>EHR Capabilities: Preventive Screening Capabilities (1 of 2)</vt:lpstr>
      <vt:lpstr>EHR Capabilities: Preventive Screening Capabilities (2 of 2)</vt:lpstr>
      <vt:lpstr>EHR Capabilities: Management of Lab Results (1 of 2)</vt:lpstr>
      <vt:lpstr>EHR Capabilities: Management of Lab Results (2 of 2)</vt:lpstr>
      <vt:lpstr>EHR Capabilities: Patient Portals</vt:lpstr>
      <vt:lpstr>EHR Capabilities: Integrating External Clinical Data</vt:lpstr>
      <vt:lpstr>EHR Capabilities: Interoperability</vt:lpstr>
      <vt:lpstr>FDA Regulation of CDS (1 of 4)</vt:lpstr>
      <vt:lpstr>FDA Regulation of CDS (2 of 4)</vt:lpstr>
      <vt:lpstr>FDA Regulation of CDS (3 of 4)</vt:lpstr>
      <vt:lpstr>FDA Regulation of CDS (4 of 4)</vt:lpstr>
      <vt:lpstr>Anatomic Pathology &amp; Laboratory Information Systems (AP-LIS)</vt:lpstr>
      <vt:lpstr>AP-LIS: Key Takeaways</vt:lpstr>
      <vt:lpstr>AP-LIS: Overview (1 of 3)</vt:lpstr>
      <vt:lpstr>AP-LIS: Overview (2 of 3)</vt:lpstr>
      <vt:lpstr>AP-LIS: Overview (3 of 3)</vt:lpstr>
      <vt:lpstr>AP-LIS: Data Capture (1 of 4)</vt:lpstr>
      <vt:lpstr>AP-LIS: Data Capture (2 of 4)</vt:lpstr>
      <vt:lpstr>AP-LIS: Data Capture (3 of 4)</vt:lpstr>
      <vt:lpstr>AP-LIS: Data Capture (4 of 4)</vt:lpstr>
      <vt:lpstr>AP-LIS: EHR Integration (1 of 4)</vt:lpstr>
      <vt:lpstr>AP-LIS: EHR Integration (2 of 4)</vt:lpstr>
      <vt:lpstr>AP-LIS: EHR Integration (3 of 4)</vt:lpstr>
      <vt:lpstr>AP-LIS: EHR Integration (4 of 4)</vt:lpstr>
      <vt:lpstr>Information Standards</vt:lpstr>
      <vt:lpstr>Information Standards: Key Takeaways</vt:lpstr>
      <vt:lpstr>Information Standards: US Core Data Standard (1 of 2)</vt:lpstr>
      <vt:lpstr>Information Standards: US Core Data Standard (2 of 2)</vt:lpstr>
      <vt:lpstr>Information Standards: Commentary</vt:lpstr>
      <vt:lpstr>Information Standards: Synoptic Reporting (1 of 2) </vt:lpstr>
      <vt:lpstr>Information Standards: Synoptic Reporting (2 of 2)</vt:lpstr>
      <vt:lpstr>Information Standards: CAP eCC (1 of 2)</vt:lpstr>
      <vt:lpstr>Information Standards: CAP eCC (2 of 2)</vt:lpstr>
      <vt:lpstr>Information Standards: Checklist Improvements</vt:lpstr>
      <vt:lpstr>Information Standards: Checklist Licensing</vt:lpstr>
      <vt:lpstr>Information Standards: Current Practices (1 of 2)</vt:lpstr>
      <vt:lpstr>Information Standards: Current Practices (2 of 2)</vt:lpstr>
      <vt:lpstr>Information Standards: Other Standards (1 of 3)</vt:lpstr>
      <vt:lpstr>Information Standards: Other Standards (2 of 3)</vt:lpstr>
      <vt:lpstr>Information Standards: Other Standards (3 of 3)</vt:lpstr>
      <vt:lpstr>Quality Measurement</vt:lpstr>
      <vt:lpstr>Quality Measurement: Key Takeaways</vt:lpstr>
      <vt:lpstr>Quality Measurement: Quality Reporting Programs </vt:lpstr>
      <vt:lpstr>Quality Measurement: Cervical Cancer Screening eCQM</vt:lpstr>
      <vt:lpstr>Quality Measurement: Cervical Cancer Screening  CQM</vt:lpstr>
      <vt:lpstr>CDC National Breast and Cervical Cancer Early Detection Program (NBCCEDP) [77]</vt:lpstr>
      <vt:lpstr>Quality Measurement: Management of Abnormal Screening Results (1 of 2)</vt:lpstr>
      <vt:lpstr>Quality Measurement: Management of Abnormal Screening Results (2 of 2)</vt:lpstr>
      <vt:lpstr>Quality Measurement: Existing Preventive Care and Screening eCQMs (1 of 2)</vt:lpstr>
      <vt:lpstr>Quality Measurement: Existing Preventive Care and Screening eCQMs (2 of 2)</vt:lpstr>
      <vt:lpstr>Quality Measurement: Existing eCQM Standards</vt:lpstr>
      <vt:lpstr>Quality Measurement: Alignment of eCQM and CDS Standards</vt:lpstr>
      <vt:lpstr>Quality Measurement: CMS Measure Lifecycle [75]</vt:lpstr>
      <vt:lpstr>Quality Measurement: Challenges</vt:lpstr>
      <vt:lpstr>Quality Measurement: Collaboration Opportunities</vt:lpstr>
      <vt:lpstr>Existing Tools</vt:lpstr>
      <vt:lpstr>Existing Tools: Key Takeaways</vt:lpstr>
      <vt:lpstr>Existing Tools: Need for CDS</vt:lpstr>
      <vt:lpstr>Existing Tools: Approach [1]</vt:lpstr>
      <vt:lpstr>Existing Tools: Examples of CDS Tools in Use (1 of 3)</vt:lpstr>
      <vt:lpstr>Existing Tools: Examples of CDS Tools in Use (2 of 3)</vt:lpstr>
      <vt:lpstr>Existing Tools: Examples of CDS Tools in Use (3 of 3)</vt:lpstr>
      <vt:lpstr>Existing Tools: Mayo Clinic (1 of 4)</vt:lpstr>
      <vt:lpstr>Existing Tools: Mayo Clinic (2 of 4)</vt:lpstr>
      <vt:lpstr>Existing Tools: Mayo Clinic (3 of 4)</vt:lpstr>
      <vt:lpstr>Existing Tools: Mayo Clinic (4 of 4)</vt:lpstr>
      <vt:lpstr>Existing Tools: Natural Language Processing (1 of 4)</vt:lpstr>
      <vt:lpstr>Existing Tools: Natural Language Processing (2 of 4)</vt:lpstr>
      <vt:lpstr>Existing Tools: Natural Language Processing (3 of 4)</vt:lpstr>
      <vt:lpstr>Existing Tools: Natural Language Processing (4 of 4)</vt:lpstr>
      <vt:lpstr>Existing Tools: Challenges</vt:lpstr>
      <vt:lpstr>Next Steps</vt:lpstr>
      <vt:lpstr>References</vt:lpstr>
      <vt:lpstr>References (1 of 9)</vt:lpstr>
      <vt:lpstr>References (2 of 9)</vt:lpstr>
      <vt:lpstr>References (3 of 9)</vt:lpstr>
      <vt:lpstr>References (4 of 9)</vt:lpstr>
      <vt:lpstr>References (5 of 9)</vt:lpstr>
      <vt:lpstr>References (6 of 9)</vt:lpstr>
      <vt:lpstr>References (7 of 9)</vt:lpstr>
      <vt:lpstr>References (8 of 9)</vt:lpstr>
      <vt:lpstr>References (9 of 9)</vt:lpstr>
      <vt:lpstr>References: Stakeholder Interviews (1 of 2)</vt:lpstr>
      <vt:lpstr>References: Stakeholder Interviews (2 of 2)</vt:lpstr>
      <vt:lpstr>Introduction to CDS</vt:lpstr>
      <vt:lpstr>What is Clinical Decision Support?</vt:lpstr>
      <vt:lpstr>CDS Development Cycle (1 of 2)</vt:lpstr>
      <vt:lpstr>CDS Development Cycle (2 of 2)</vt:lpstr>
      <vt:lpstr>Knowledge Translation Process</vt:lpstr>
      <vt:lpstr>Knowledge Translation Methodology</vt:lpstr>
      <vt:lpstr>The CDS “5 Rights”</vt:lpstr>
      <vt:lpstr>Knowledge Translation Example (1 of 2)</vt:lpstr>
      <vt:lpstr>Knowledge Translation Example (2 of 2)</vt:lpstr>
      <vt:lpstr>Data Rights Notice</vt:lpstr>
      <vt:lpstr>Contact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Decision Support and Cervical Cancer Screening and Management: Environmental Scan</dc:title>
  <dc:subject/>
  <dc:creator>MITRE</dc:creator>
  <cp:keywords/>
  <dc:description/>
  <cp:lastModifiedBy>David W Winters Ph.D.</cp:lastModifiedBy>
  <cp:revision>2</cp:revision>
  <cp:lastPrinted>2020-03-06T14:31:16Z</cp:lastPrinted>
  <dcterms:created xsi:type="dcterms:W3CDTF">2020-11-05T14:55:51Z</dcterms:created>
  <dcterms:modified xsi:type="dcterms:W3CDTF">2022-03-28T10:37:10Z</dcterms:modified>
  <cp:category/>
</cp:coreProperties>
</file>